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ags/tag12.xml" ContentType="application/vnd.openxmlformats-officedocument.presentationml.tag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handoutMasterIdLst>
    <p:handoutMasterId r:id="rId60"/>
  </p:handoutMasterIdLst>
  <p:sldIdLst>
    <p:sldId id="256" r:id="rId2"/>
    <p:sldId id="407" r:id="rId3"/>
    <p:sldId id="258" r:id="rId4"/>
    <p:sldId id="382" r:id="rId5"/>
    <p:sldId id="350" r:id="rId6"/>
    <p:sldId id="387" r:id="rId7"/>
    <p:sldId id="262" r:id="rId8"/>
    <p:sldId id="400" r:id="rId9"/>
    <p:sldId id="297" r:id="rId10"/>
    <p:sldId id="354" r:id="rId11"/>
    <p:sldId id="301" r:id="rId12"/>
    <p:sldId id="263" r:id="rId13"/>
    <p:sldId id="307" r:id="rId14"/>
    <p:sldId id="392" r:id="rId15"/>
    <p:sldId id="330" r:id="rId16"/>
    <p:sldId id="268" r:id="rId17"/>
    <p:sldId id="388" r:id="rId18"/>
    <p:sldId id="395" r:id="rId19"/>
    <p:sldId id="406" r:id="rId20"/>
    <p:sldId id="287" r:id="rId21"/>
    <p:sldId id="372" r:id="rId22"/>
    <p:sldId id="346" r:id="rId23"/>
    <p:sldId id="379" r:id="rId24"/>
    <p:sldId id="369" r:id="rId25"/>
    <p:sldId id="318" r:id="rId26"/>
    <p:sldId id="351" r:id="rId27"/>
    <p:sldId id="322" r:id="rId28"/>
    <p:sldId id="378" r:id="rId29"/>
    <p:sldId id="371" r:id="rId30"/>
    <p:sldId id="317" r:id="rId31"/>
    <p:sldId id="402" r:id="rId32"/>
    <p:sldId id="405" r:id="rId33"/>
    <p:sldId id="377" r:id="rId34"/>
    <p:sldId id="401" r:id="rId35"/>
    <p:sldId id="403" r:id="rId36"/>
    <p:sldId id="339" r:id="rId37"/>
    <p:sldId id="340" r:id="rId38"/>
    <p:sldId id="383" r:id="rId39"/>
    <p:sldId id="404" r:id="rId40"/>
    <p:sldId id="341" r:id="rId41"/>
    <p:sldId id="384" r:id="rId42"/>
    <p:sldId id="398" r:id="rId43"/>
    <p:sldId id="356" r:id="rId44"/>
    <p:sldId id="347" r:id="rId45"/>
    <p:sldId id="357" r:id="rId46"/>
    <p:sldId id="358" r:id="rId47"/>
    <p:sldId id="359" r:id="rId48"/>
    <p:sldId id="381" r:id="rId49"/>
    <p:sldId id="361" r:id="rId50"/>
    <p:sldId id="362" r:id="rId51"/>
    <p:sldId id="363" r:id="rId52"/>
    <p:sldId id="364" r:id="rId53"/>
    <p:sldId id="365" r:id="rId54"/>
    <p:sldId id="368" r:id="rId55"/>
    <p:sldId id="399" r:id="rId56"/>
    <p:sldId id="394" r:id="rId57"/>
    <p:sldId id="391"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DACDA4-6B45-48F4-8199-3637E6A1F9AD}">
          <p14:sldIdLst>
            <p14:sldId id="256"/>
            <p14:sldId id="407"/>
            <p14:sldId id="258"/>
            <p14:sldId id="382"/>
            <p14:sldId id="350"/>
            <p14:sldId id="387"/>
            <p14:sldId id="262"/>
            <p14:sldId id="400"/>
            <p14:sldId id="297"/>
            <p14:sldId id="354"/>
            <p14:sldId id="301"/>
            <p14:sldId id="263"/>
            <p14:sldId id="307"/>
            <p14:sldId id="392"/>
            <p14:sldId id="330"/>
            <p14:sldId id="268"/>
            <p14:sldId id="388"/>
            <p14:sldId id="395"/>
            <p14:sldId id="406"/>
            <p14:sldId id="287"/>
            <p14:sldId id="372"/>
            <p14:sldId id="346"/>
            <p14:sldId id="379"/>
            <p14:sldId id="369"/>
            <p14:sldId id="318"/>
            <p14:sldId id="351"/>
            <p14:sldId id="322"/>
            <p14:sldId id="378"/>
            <p14:sldId id="371"/>
            <p14:sldId id="317"/>
            <p14:sldId id="402"/>
            <p14:sldId id="405"/>
            <p14:sldId id="377"/>
            <p14:sldId id="401"/>
            <p14:sldId id="403"/>
            <p14:sldId id="339"/>
            <p14:sldId id="340"/>
            <p14:sldId id="383"/>
            <p14:sldId id="404"/>
            <p14:sldId id="341"/>
            <p14:sldId id="384"/>
            <p14:sldId id="398"/>
            <p14:sldId id="356"/>
            <p14:sldId id="347"/>
            <p14:sldId id="357"/>
            <p14:sldId id="358"/>
            <p14:sldId id="359"/>
            <p14:sldId id="381"/>
            <p14:sldId id="361"/>
            <p14:sldId id="362"/>
            <p14:sldId id="363"/>
            <p14:sldId id="364"/>
            <p14:sldId id="365"/>
            <p14:sldId id="368"/>
            <p14:sldId id="399"/>
            <p14:sldId id="394"/>
            <p14:sldId id="391"/>
          </p14:sldIdLst>
        </p14:section>
        <p14:section name="Graveyard" id="{F518104D-EEC7-47DA-83DE-90DF6F00D2F4}">
          <p14:sldIdLst/>
        </p14:section>
      </p14:sectionLst>
    </p:ext>
    <p:ext uri="{EFAFB233-063F-42B5-8137-9DF3F51BA10A}">
      <p15:sldGuideLst xmlns:p15="http://schemas.microsoft.com/office/powerpoint/2012/main">
        <p15:guide id="1" pos="5624" userDrawn="1">
          <p15:clr>
            <a:srgbClr val="A4A3A4"/>
          </p15:clr>
        </p15:guide>
        <p15:guide id="2" pos="4241" userDrawn="1">
          <p15:clr>
            <a:srgbClr val="A4A3A4"/>
          </p15:clr>
        </p15:guide>
        <p15:guide id="3" orient="horz" pos="1593" userDrawn="1">
          <p15:clr>
            <a:srgbClr val="A4A3A4"/>
          </p15:clr>
        </p15:guide>
        <p15:guide id="4" orient="horz" pos="822" userDrawn="1">
          <p15:clr>
            <a:srgbClr val="A4A3A4"/>
          </p15:clr>
        </p15:guide>
        <p15:guide id="5" orient="horz" pos="3022" userDrawn="1">
          <p15:clr>
            <a:srgbClr val="A4A3A4"/>
          </p15:clr>
        </p15:guide>
        <p15:guide id="6" orient="horz" pos="3974" userDrawn="1">
          <p15:clr>
            <a:srgbClr val="A4A3A4"/>
          </p15:clr>
        </p15:guide>
        <p15:guide id="7" pos="90" userDrawn="1">
          <p15:clr>
            <a:srgbClr val="A4A3A4"/>
          </p15:clr>
        </p15:guide>
        <p15:guide id="8" pos="1497" userDrawn="1">
          <p15:clr>
            <a:srgbClr val="A4A3A4"/>
          </p15:clr>
        </p15:guide>
        <p15:guide id="9" orient="horz" pos="340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87077B-25A7-3AFB-0594-23391851B2F2}" name="Annabel Cox" initials="AC" userId="S::acox0257@uni.sydney.edu.au::5403a766-ca9a-4470-8cb8-d2e6ce64da9b" providerId="AD"/>
  <p188:author id="{F215F97B-A9E0-73C9-AFA8-9AA9EE2578A3}" name="Kotaro Lindsay" initials="KL" userId="S::klin0132@uni.sydney.edu.au::c30d5115-945f-42df-9010-0f097761c56d" providerId="AD"/>
  <p188:author id="{1BD2047C-A8C2-A359-D3C6-1C071DE2416C}" name="Aryan Desai" initials="AD" userId="S::ades0712@uni.sydney.edu.au::ad69320a-baaf-4446-a5ff-c8ab53543c63" providerId="AD"/>
  <p188:author id="{436AEB97-5110-9408-E492-4C86AC5ED3C4}" name="Rose Sabu" initials="RS" userId="S::rsab0951@uni.sydney.edu.au::bcdc009b-0162-4d69-bbfb-b288a9e347d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0EBF6"/>
    <a:srgbClr val="84B286"/>
    <a:srgbClr val="D9D9D9"/>
    <a:srgbClr val="51A153"/>
    <a:srgbClr val="316132"/>
    <a:srgbClr val="C6E2C7"/>
    <a:srgbClr val="D4E5F7"/>
    <a:srgbClr val="D91421"/>
    <a:srgbClr val="297FD6"/>
    <a:srgbClr val="2328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9" autoAdjust="0"/>
    <p:restoredTop sz="94660"/>
  </p:normalViewPr>
  <p:slideViewPr>
    <p:cSldViewPr snapToGrid="0">
      <p:cViewPr>
        <p:scale>
          <a:sx n="61" d="100"/>
          <a:sy n="61" d="100"/>
        </p:scale>
        <p:origin x="1636" y="144"/>
      </p:cViewPr>
      <p:guideLst>
        <p:guide pos="5624"/>
        <p:guide pos="4241"/>
        <p:guide orient="horz" pos="1593"/>
        <p:guide orient="horz" pos="822"/>
        <p:guide orient="horz" pos="3022"/>
        <p:guide orient="horz" pos="3974"/>
        <p:guide pos="90"/>
        <p:guide pos="1497"/>
        <p:guide orient="horz" pos="340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ryan.desai\Downloads\Aurum%20Capital%20-%20Future%20Impact%20Case%20Modelv16002608.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akcox\Downloads\Non-discretionary%20household%20spending,%20current%20price,%20seasonally%20adjusted%20estimat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Aurum%20Capital/Aurum%20Capital%20-%20Future%20Impact%20Case%20Modelv16002608.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xml"/></Relationships>
</file>

<file path=ppt/charts/_rels/chart13.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Aurum%20Capital/Aurum%20Capital%20-%20Future%20Impact%20Case%20Modelv16002608.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Aurum%20Capital/Aurum%20Capital%20-%20Future%20Impact%20Case%20Modelv16002608.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Aurum%20Capital/Aurum%20Capital%20-%20Future%20Impact%20Case%20Modelv16002608.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aryan.desai\Downloads\Aurum%20Capital%20-%20Future%20Impact%20Case%20Modelv16002608.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akcox\Downloads\AREIT_Specialty_Sales_Productivity_Digitised.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akcox\Downloads\Total%20retail%20turnover%20-%20level,%20current%20prices%20.csv"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akcox\Downloads\Food%20retailing%20(1).csv"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ryan.desai\Downloads\Aurum%20Capital%20-%20Future%20Impact%20Case%20Modelv16002608.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akcox\Downloads\Proportion%20of%20industry%20group%20turnover%20online,%20original.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ryan.desai\Downloads\Aurum%20Capital%20-%20Future%20Impact%20Case%20Modelv16002608.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unisydneyedu-my.sharepoint.com/personal/acox0257_uni_sydney_edu_au/Documents/Aurum%20Capital/Presentation/Excel%20Backing.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kcox\Downloads\Non-discretionary%20household%20spending,%20current%20price,%20seasonally%20adjusted%20estimat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Charts!$C$58</c:f>
              <c:strCache>
                <c:ptCount val="1"/>
                <c:pt idx="0">
                  <c:v>Current</c:v>
                </c:pt>
              </c:strCache>
            </c:strRef>
          </c:tx>
          <c:spPr>
            <a:ln w="12700" cap="rnd">
              <a:solidFill>
                <a:srgbClr val="C8102E"/>
              </a:solidFill>
              <a:prstDash val="solid"/>
              <a:round/>
            </a:ln>
            <a:effectLst/>
          </c:spPr>
          <c:marker>
            <c:symbol val="square"/>
            <c:size val="5"/>
            <c:spPr>
              <a:solidFill>
                <a:srgbClr val="C8102E"/>
              </a:solidFill>
              <a:ln w="12700">
                <a:solidFill>
                  <a:srgbClr val="C8102E"/>
                </a:solidFill>
                <a:prstDash val="solid"/>
              </a:ln>
              <a:effectLst/>
            </c:spPr>
          </c:marker>
          <c:cat>
            <c:strRef>
              <c:f>Charts!$B$59:$B$68</c:f>
              <c:strCache>
                <c:ptCount val="10"/>
                <c:pt idx="0">
                  <c:v>Cash</c:v>
                </c:pt>
                <c:pt idx="1">
                  <c:v>3m</c:v>
                </c:pt>
                <c:pt idx="2">
                  <c:v>6m</c:v>
                </c:pt>
                <c:pt idx="3">
                  <c:v>1yr</c:v>
                </c:pt>
                <c:pt idx="4">
                  <c:v>2yr</c:v>
                </c:pt>
                <c:pt idx="5">
                  <c:v>3yr</c:v>
                </c:pt>
                <c:pt idx="6">
                  <c:v>4yr</c:v>
                </c:pt>
                <c:pt idx="7">
                  <c:v>5yr</c:v>
                </c:pt>
                <c:pt idx="8">
                  <c:v>7yr</c:v>
                </c:pt>
                <c:pt idx="9">
                  <c:v>10yr</c:v>
                </c:pt>
              </c:strCache>
            </c:strRef>
          </c:cat>
          <c:val>
            <c:numRef>
              <c:f>Charts!$C$59:$C$68</c:f>
              <c:numCache>
                <c:formatCode>0.00%</c:formatCode>
                <c:ptCount val="10"/>
                <c:pt idx="0">
                  <c:v>4.3499999999999997E-2</c:v>
                </c:pt>
                <c:pt idx="1">
                  <c:v>4.4900000000000002E-2</c:v>
                </c:pt>
                <c:pt idx="2">
                  <c:v>4.7800000000000002E-2</c:v>
                </c:pt>
                <c:pt idx="3">
                  <c:v>4.5699999999999998E-2</c:v>
                </c:pt>
                <c:pt idx="4">
                  <c:v>4.5600000000000002E-2</c:v>
                </c:pt>
                <c:pt idx="5">
                  <c:v>4.5499999999999999E-2</c:v>
                </c:pt>
                <c:pt idx="6">
                  <c:v>4.7E-2</c:v>
                </c:pt>
                <c:pt idx="7">
                  <c:v>4.8500000000000001E-2</c:v>
                </c:pt>
                <c:pt idx="8">
                  <c:v>4.9700000000000001E-2</c:v>
                </c:pt>
                <c:pt idx="9">
                  <c:v>5.0999999999999997E-2</c:v>
                </c:pt>
              </c:numCache>
            </c:numRef>
          </c:val>
          <c:smooth val="0"/>
          <c:extLst>
            <c:ext xmlns:c16="http://schemas.microsoft.com/office/drawing/2014/chart" uri="{C3380CC4-5D6E-409C-BE32-E72D297353CC}">
              <c16:uniqueId val="{00000000-AE99-4CFD-B743-0D849EF925B6}"/>
            </c:ext>
          </c:extLst>
        </c:ser>
        <c:ser>
          <c:idx val="1"/>
          <c:order val="1"/>
          <c:tx>
            <c:strRef>
              <c:f>Charts!$D$58</c:f>
              <c:strCache>
                <c:ptCount val="1"/>
                <c:pt idx="0">
                  <c:v>6m ago</c:v>
                </c:pt>
              </c:strCache>
            </c:strRef>
          </c:tx>
          <c:spPr>
            <a:ln w="12700" cap="rnd">
              <a:solidFill>
                <a:srgbClr val="A5D8F3"/>
              </a:solidFill>
              <a:prstDash val="solid"/>
              <a:round/>
            </a:ln>
            <a:effectLst/>
          </c:spPr>
          <c:marker>
            <c:symbol val="square"/>
            <c:size val="5"/>
            <c:spPr>
              <a:solidFill>
                <a:srgbClr val="A5D8F3"/>
              </a:solidFill>
              <a:ln w="12700">
                <a:solidFill>
                  <a:srgbClr val="A5D8F3"/>
                </a:solidFill>
                <a:prstDash val="solid"/>
              </a:ln>
              <a:effectLst/>
            </c:spPr>
          </c:marker>
          <c:cat>
            <c:strRef>
              <c:f>Charts!$B$59:$B$68</c:f>
              <c:strCache>
                <c:ptCount val="10"/>
                <c:pt idx="0">
                  <c:v>Cash</c:v>
                </c:pt>
                <c:pt idx="1">
                  <c:v>3m</c:v>
                </c:pt>
                <c:pt idx="2">
                  <c:v>6m</c:v>
                </c:pt>
                <c:pt idx="3">
                  <c:v>1yr</c:v>
                </c:pt>
                <c:pt idx="4">
                  <c:v>2yr</c:v>
                </c:pt>
                <c:pt idx="5">
                  <c:v>3yr</c:v>
                </c:pt>
                <c:pt idx="6">
                  <c:v>4yr</c:v>
                </c:pt>
                <c:pt idx="7">
                  <c:v>5yr</c:v>
                </c:pt>
                <c:pt idx="8">
                  <c:v>7yr</c:v>
                </c:pt>
                <c:pt idx="9">
                  <c:v>10yr</c:v>
                </c:pt>
              </c:strCache>
            </c:strRef>
          </c:cat>
          <c:val>
            <c:numRef>
              <c:f>Charts!$D$59:$D$68</c:f>
              <c:numCache>
                <c:formatCode>0.00%</c:formatCode>
                <c:ptCount val="10"/>
                <c:pt idx="0">
                  <c:v>4.1000000000000002E-2</c:v>
                </c:pt>
                <c:pt idx="1">
                  <c:v>3.9899999999999998E-2</c:v>
                </c:pt>
                <c:pt idx="2">
                  <c:v>4.3099999999999999E-2</c:v>
                </c:pt>
                <c:pt idx="3">
                  <c:v>4.2099999999999999E-2</c:v>
                </c:pt>
                <c:pt idx="4">
                  <c:v>4.2099999999999999E-2</c:v>
                </c:pt>
                <c:pt idx="5">
                  <c:v>4.2200000000000001E-2</c:v>
                </c:pt>
                <c:pt idx="6">
                  <c:v>4.3700000000000003E-2</c:v>
                </c:pt>
                <c:pt idx="7">
                  <c:v>4.5199999999999997E-2</c:v>
                </c:pt>
                <c:pt idx="8">
                  <c:v>4.6100000000000002E-2</c:v>
                </c:pt>
                <c:pt idx="9">
                  <c:v>4.7399999999999998E-2</c:v>
                </c:pt>
              </c:numCache>
            </c:numRef>
          </c:val>
          <c:smooth val="0"/>
          <c:extLst>
            <c:ext xmlns:c16="http://schemas.microsoft.com/office/drawing/2014/chart" uri="{C3380CC4-5D6E-409C-BE32-E72D297353CC}">
              <c16:uniqueId val="{00000001-AE99-4CFD-B743-0D849EF925B6}"/>
            </c:ext>
          </c:extLst>
        </c:ser>
        <c:ser>
          <c:idx val="2"/>
          <c:order val="2"/>
          <c:tx>
            <c:strRef>
              <c:f>Charts!$E$58</c:f>
              <c:strCache>
                <c:ptCount val="1"/>
                <c:pt idx="0">
                  <c:v>1yr ago</c:v>
                </c:pt>
              </c:strCache>
            </c:strRef>
          </c:tx>
          <c:spPr>
            <a:ln w="12700" cap="rnd">
              <a:solidFill>
                <a:srgbClr val="2B3A9C"/>
              </a:solidFill>
              <a:prstDash val="solid"/>
              <a:round/>
            </a:ln>
            <a:effectLst/>
          </c:spPr>
          <c:marker>
            <c:symbol val="square"/>
            <c:size val="5"/>
            <c:spPr>
              <a:solidFill>
                <a:srgbClr val="2B3A9C"/>
              </a:solidFill>
              <a:ln w="12700">
                <a:solidFill>
                  <a:srgbClr val="2B3A9C"/>
                </a:solidFill>
                <a:prstDash val="solid"/>
              </a:ln>
              <a:effectLst/>
            </c:spPr>
          </c:marker>
          <c:cat>
            <c:strRef>
              <c:f>Charts!$B$59:$B$68</c:f>
              <c:strCache>
                <c:ptCount val="10"/>
                <c:pt idx="0">
                  <c:v>Cash</c:v>
                </c:pt>
                <c:pt idx="1">
                  <c:v>3m</c:v>
                </c:pt>
                <c:pt idx="2">
                  <c:v>6m</c:v>
                </c:pt>
                <c:pt idx="3">
                  <c:v>1yr</c:v>
                </c:pt>
                <c:pt idx="4">
                  <c:v>2yr</c:v>
                </c:pt>
                <c:pt idx="5">
                  <c:v>3yr</c:v>
                </c:pt>
                <c:pt idx="6">
                  <c:v>4yr</c:v>
                </c:pt>
                <c:pt idx="7">
                  <c:v>5yr</c:v>
                </c:pt>
                <c:pt idx="8">
                  <c:v>7yr</c:v>
                </c:pt>
                <c:pt idx="9">
                  <c:v>10yr</c:v>
                </c:pt>
              </c:strCache>
            </c:strRef>
          </c:cat>
          <c:val>
            <c:numRef>
              <c:f>Charts!$E$59:$E$68</c:f>
              <c:numCache>
                <c:formatCode>0.00%</c:formatCode>
                <c:ptCount val="10"/>
                <c:pt idx="0">
                  <c:v>3.5999999999999997E-2</c:v>
                </c:pt>
                <c:pt idx="1">
                  <c:v>3.5700000000000003E-2</c:v>
                </c:pt>
                <c:pt idx="2">
                  <c:v>3.6600000000000001E-2</c:v>
                </c:pt>
                <c:pt idx="3">
                  <c:v>3.3099999999999997E-2</c:v>
                </c:pt>
                <c:pt idx="4">
                  <c:v>3.3000000000000002E-2</c:v>
                </c:pt>
                <c:pt idx="5">
                  <c:v>3.32E-2</c:v>
                </c:pt>
                <c:pt idx="6">
                  <c:v>3.5299999999999998E-2</c:v>
                </c:pt>
                <c:pt idx="7">
                  <c:v>3.73E-2</c:v>
                </c:pt>
                <c:pt idx="8">
                  <c:v>3.9199999999999999E-2</c:v>
                </c:pt>
                <c:pt idx="9">
                  <c:v>4.2099999999999999E-2</c:v>
                </c:pt>
              </c:numCache>
            </c:numRef>
          </c:val>
          <c:smooth val="0"/>
          <c:extLst>
            <c:ext xmlns:c16="http://schemas.microsoft.com/office/drawing/2014/chart" uri="{C3380CC4-5D6E-409C-BE32-E72D297353CC}">
              <c16:uniqueId val="{00000002-AE99-4CFD-B743-0D849EF925B6}"/>
            </c:ext>
          </c:extLst>
        </c:ser>
        <c:dLbls>
          <c:showLegendKey val="0"/>
          <c:showVal val="0"/>
          <c:showCatName val="0"/>
          <c:showSerName val="0"/>
          <c:showPercent val="0"/>
          <c:showBubbleSize val="0"/>
        </c:dLbls>
        <c:marker val="1"/>
        <c:smooth val="0"/>
        <c:axId val="1099792159"/>
        <c:axId val="1442095919"/>
      </c:lineChart>
      <c:catAx>
        <c:axId val="1099792159"/>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42095919"/>
        <c:crosses val="autoZero"/>
        <c:auto val="1"/>
        <c:lblAlgn val="ctr"/>
        <c:lblOffset val="100"/>
        <c:noMultiLvlLbl val="0"/>
      </c:catAx>
      <c:valAx>
        <c:axId val="1442095919"/>
        <c:scaling>
          <c:orientation val="minMax"/>
          <c:max val="5.5E-2"/>
          <c:min val="3.0000000000000006E-2"/>
        </c:scaling>
        <c:delete val="0"/>
        <c:axPos val="l"/>
        <c:numFmt formatCode="0.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099792159"/>
        <c:crosses val="autoZero"/>
        <c:crossBetween val="between"/>
        <c:majorUnit val="5.0000000000000001E-3"/>
      </c:valAx>
      <c:spPr>
        <a:noFill/>
        <a:ln>
          <a:noFill/>
        </a:ln>
        <a:effectLst/>
      </c:spPr>
    </c:plotArea>
    <c:legend>
      <c:legendPos val="l"/>
      <c:layout>
        <c:manualLayout>
          <c:xMode val="edge"/>
          <c:yMode val="edge"/>
          <c:x val="7.3065901479805045E-2"/>
          <c:y val="1.4492753623188406E-2"/>
          <c:w val="0.4422183891892591"/>
          <c:h val="0.18840579710144928"/>
        </c:manualLayout>
      </c:layout>
      <c:overlay val="1"/>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FFF"/>
    </a:solidFill>
    <a:ln w="25400" cap="flat" cmpd="sng" algn="ctr">
      <a:noFill/>
      <a:round/>
    </a:ln>
    <a:effectLst/>
  </c:spPr>
  <c:txPr>
    <a:bodyPr/>
    <a:lstStyle/>
    <a:p>
      <a:pPr>
        <a:defRPr sz="8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18435572996669"/>
          <c:y val="7.1006663037550169E-2"/>
          <c:w val="0.84530758621282187"/>
          <c:h val="0.85798667392489969"/>
        </c:manualLayout>
      </c:layout>
      <c:lineChart>
        <c:grouping val="standard"/>
        <c:varyColors val="0"/>
        <c:ser>
          <c:idx val="0"/>
          <c:order val="0"/>
          <c:tx>
            <c:strRef>
              <c:f>Sheet1!$C$2</c:f>
              <c:strCache>
                <c:ptCount val="1"/>
                <c:pt idx="0">
                  <c:v>Non-discretionary household spend YoY growth</c:v>
                </c:pt>
              </c:strCache>
            </c:strRef>
          </c:tx>
          <c:spPr>
            <a:ln w="15875" cap="rnd">
              <a:solidFill>
                <a:schemeClr val="accent3"/>
              </a:solidFill>
              <a:round/>
            </a:ln>
            <a:effectLst/>
          </c:spPr>
          <c:marker>
            <c:symbol val="none"/>
          </c:marker>
          <c:cat>
            <c:numRef>
              <c:f>Sheet1!$A$15:$A$64</c:f>
              <c:numCache>
                <c:formatCode>m/d/yyyy</c:formatCode>
                <c:ptCount val="50"/>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pt idx="28">
                  <c:v>45474</c:v>
                </c:pt>
                <c:pt idx="29">
                  <c:v>45505</c:v>
                </c:pt>
                <c:pt idx="30">
                  <c:v>45536</c:v>
                </c:pt>
                <c:pt idx="31">
                  <c:v>45566</c:v>
                </c:pt>
                <c:pt idx="32">
                  <c:v>45597</c:v>
                </c:pt>
                <c:pt idx="33">
                  <c:v>45627</c:v>
                </c:pt>
                <c:pt idx="34">
                  <c:v>45658</c:v>
                </c:pt>
                <c:pt idx="35">
                  <c:v>45689</c:v>
                </c:pt>
                <c:pt idx="36">
                  <c:v>45717</c:v>
                </c:pt>
                <c:pt idx="37">
                  <c:v>45748</c:v>
                </c:pt>
                <c:pt idx="38">
                  <c:v>45778</c:v>
                </c:pt>
                <c:pt idx="39">
                  <c:v>45809</c:v>
                </c:pt>
                <c:pt idx="40">
                  <c:v>45839</c:v>
                </c:pt>
                <c:pt idx="41">
                  <c:v>45870</c:v>
                </c:pt>
                <c:pt idx="42">
                  <c:v>45901</c:v>
                </c:pt>
                <c:pt idx="43">
                  <c:v>45931</c:v>
                </c:pt>
                <c:pt idx="44">
                  <c:v>45962</c:v>
                </c:pt>
                <c:pt idx="45">
                  <c:v>45992</c:v>
                </c:pt>
                <c:pt idx="46">
                  <c:v>46023</c:v>
                </c:pt>
                <c:pt idx="47">
                  <c:v>46054</c:v>
                </c:pt>
                <c:pt idx="48">
                  <c:v>46082</c:v>
                </c:pt>
                <c:pt idx="49">
                  <c:v>46113</c:v>
                </c:pt>
              </c:numCache>
            </c:numRef>
          </c:cat>
          <c:val>
            <c:numRef>
              <c:f>Sheet1!$C$15:$C$64</c:f>
              <c:numCache>
                <c:formatCode>#,##0.0</c:formatCode>
                <c:ptCount val="50"/>
                <c:pt idx="0">
                  <c:v>9.6</c:v>
                </c:pt>
                <c:pt idx="1">
                  <c:v>10.9</c:v>
                </c:pt>
                <c:pt idx="2">
                  <c:v>12.2</c:v>
                </c:pt>
                <c:pt idx="3">
                  <c:v>17.2</c:v>
                </c:pt>
                <c:pt idx="4">
                  <c:v>24.3</c:v>
                </c:pt>
                <c:pt idx="5">
                  <c:v>29.7</c:v>
                </c:pt>
                <c:pt idx="6">
                  <c:v>29.6</c:v>
                </c:pt>
                <c:pt idx="7">
                  <c:v>24.9</c:v>
                </c:pt>
                <c:pt idx="8">
                  <c:v>19.5</c:v>
                </c:pt>
                <c:pt idx="9">
                  <c:v>17.3</c:v>
                </c:pt>
                <c:pt idx="10">
                  <c:v>21</c:v>
                </c:pt>
                <c:pt idx="11">
                  <c:v>16.2</c:v>
                </c:pt>
                <c:pt idx="12">
                  <c:v>12.7</c:v>
                </c:pt>
                <c:pt idx="13">
                  <c:v>10.199999999999999</c:v>
                </c:pt>
                <c:pt idx="14">
                  <c:v>7</c:v>
                </c:pt>
                <c:pt idx="15">
                  <c:v>6.5</c:v>
                </c:pt>
                <c:pt idx="16">
                  <c:v>5.5</c:v>
                </c:pt>
                <c:pt idx="17">
                  <c:v>7</c:v>
                </c:pt>
                <c:pt idx="18">
                  <c:v>8.5</c:v>
                </c:pt>
                <c:pt idx="19">
                  <c:v>7.1</c:v>
                </c:pt>
                <c:pt idx="20">
                  <c:v>5.7</c:v>
                </c:pt>
                <c:pt idx="21">
                  <c:v>6.1</c:v>
                </c:pt>
                <c:pt idx="22">
                  <c:v>6.2</c:v>
                </c:pt>
                <c:pt idx="23">
                  <c:v>5.4</c:v>
                </c:pt>
                <c:pt idx="24">
                  <c:v>6</c:v>
                </c:pt>
                <c:pt idx="25">
                  <c:v>5.9</c:v>
                </c:pt>
                <c:pt idx="26">
                  <c:v>5.0999999999999996</c:v>
                </c:pt>
                <c:pt idx="27">
                  <c:v>4.8</c:v>
                </c:pt>
                <c:pt idx="28">
                  <c:v>5</c:v>
                </c:pt>
                <c:pt idx="29">
                  <c:v>4.8</c:v>
                </c:pt>
                <c:pt idx="30">
                  <c:v>3.1</c:v>
                </c:pt>
                <c:pt idx="31">
                  <c:v>3.4</c:v>
                </c:pt>
                <c:pt idx="32">
                  <c:v>4.3</c:v>
                </c:pt>
                <c:pt idx="33">
                  <c:v>3.9</c:v>
                </c:pt>
                <c:pt idx="34">
                  <c:v>5.4</c:v>
                </c:pt>
                <c:pt idx="35">
                  <c:v>4.9000000000000004</c:v>
                </c:pt>
                <c:pt idx="36">
                  <c:v>5.3</c:v>
                </c:pt>
                <c:pt idx="37">
                  <c:v>5.0999999999999996</c:v>
                </c:pt>
                <c:pt idx="38">
                  <c:v>5.2</c:v>
                </c:pt>
                <c:pt idx="39">
                  <c:v>5.8</c:v>
                </c:pt>
                <c:pt idx="40">
                  <c:v>6.1</c:v>
                </c:pt>
                <c:pt idx="41">
                  <c:v>5.4</c:v>
                </c:pt>
                <c:pt idx="42">
                  <c:v>6.1</c:v>
                </c:pt>
                <c:pt idx="43">
                  <c:v>6.4</c:v>
                </c:pt>
                <c:pt idx="44">
                  <c:v>6.2</c:v>
                </c:pt>
                <c:pt idx="45">
                  <c:v>5.9</c:v>
                </c:pt>
                <c:pt idx="46">
                  <c:v>4.7</c:v>
                </c:pt>
                <c:pt idx="47">
                  <c:v>4.7</c:v>
                </c:pt>
                <c:pt idx="48">
                  <c:v>8.1</c:v>
                </c:pt>
                <c:pt idx="49">
                  <c:v>5.8</c:v>
                </c:pt>
              </c:numCache>
            </c:numRef>
          </c:val>
          <c:smooth val="0"/>
          <c:extLst>
            <c:ext xmlns:c16="http://schemas.microsoft.com/office/drawing/2014/chart" uri="{C3380CC4-5D6E-409C-BE32-E72D297353CC}">
              <c16:uniqueId val="{00000000-DAB7-4871-AE08-889863A4BE90}"/>
            </c:ext>
          </c:extLst>
        </c:ser>
        <c:ser>
          <c:idx val="1"/>
          <c:order val="1"/>
          <c:tx>
            <c:strRef>
              <c:f>Sheet1!$B$2</c:f>
              <c:strCache>
                <c:ptCount val="1"/>
                <c:pt idx="0">
                  <c:v>Discretionary household spend YoY growth</c:v>
                </c:pt>
              </c:strCache>
            </c:strRef>
          </c:tx>
          <c:spPr>
            <a:ln w="15875" cap="rnd">
              <a:solidFill>
                <a:srgbClr val="7F7F7F"/>
              </a:solidFill>
              <a:round/>
            </a:ln>
            <a:effectLst/>
          </c:spPr>
          <c:marker>
            <c:symbol val="none"/>
          </c:marker>
          <c:cat>
            <c:numRef>
              <c:f>Sheet1!$A$15:$A$64</c:f>
              <c:numCache>
                <c:formatCode>m/d/yyyy</c:formatCode>
                <c:ptCount val="50"/>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pt idx="28">
                  <c:v>45474</c:v>
                </c:pt>
                <c:pt idx="29">
                  <c:v>45505</c:v>
                </c:pt>
                <c:pt idx="30">
                  <c:v>45536</c:v>
                </c:pt>
                <c:pt idx="31">
                  <c:v>45566</c:v>
                </c:pt>
                <c:pt idx="32">
                  <c:v>45597</c:v>
                </c:pt>
                <c:pt idx="33">
                  <c:v>45627</c:v>
                </c:pt>
                <c:pt idx="34">
                  <c:v>45658</c:v>
                </c:pt>
                <c:pt idx="35">
                  <c:v>45689</c:v>
                </c:pt>
                <c:pt idx="36">
                  <c:v>45717</c:v>
                </c:pt>
                <c:pt idx="37">
                  <c:v>45748</c:v>
                </c:pt>
                <c:pt idx="38">
                  <c:v>45778</c:v>
                </c:pt>
                <c:pt idx="39">
                  <c:v>45809</c:v>
                </c:pt>
                <c:pt idx="40">
                  <c:v>45839</c:v>
                </c:pt>
                <c:pt idx="41">
                  <c:v>45870</c:v>
                </c:pt>
                <c:pt idx="42">
                  <c:v>45901</c:v>
                </c:pt>
                <c:pt idx="43">
                  <c:v>45931</c:v>
                </c:pt>
                <c:pt idx="44">
                  <c:v>45962</c:v>
                </c:pt>
                <c:pt idx="45">
                  <c:v>45992</c:v>
                </c:pt>
                <c:pt idx="46">
                  <c:v>46023</c:v>
                </c:pt>
                <c:pt idx="47">
                  <c:v>46054</c:v>
                </c:pt>
                <c:pt idx="48">
                  <c:v>46082</c:v>
                </c:pt>
                <c:pt idx="49">
                  <c:v>46113</c:v>
                </c:pt>
              </c:numCache>
            </c:numRef>
          </c:cat>
          <c:val>
            <c:numRef>
              <c:f>Sheet1!$B$15:$B$66</c:f>
              <c:numCache>
                <c:formatCode>#,##0.0</c:formatCode>
                <c:ptCount val="52"/>
                <c:pt idx="0">
                  <c:v>10.3</c:v>
                </c:pt>
                <c:pt idx="1">
                  <c:v>13.7</c:v>
                </c:pt>
                <c:pt idx="2">
                  <c:v>12</c:v>
                </c:pt>
                <c:pt idx="3">
                  <c:v>13.8</c:v>
                </c:pt>
                <c:pt idx="4">
                  <c:v>21.9</c:v>
                </c:pt>
                <c:pt idx="5">
                  <c:v>28.2</c:v>
                </c:pt>
                <c:pt idx="6">
                  <c:v>28.2</c:v>
                </c:pt>
                <c:pt idx="7">
                  <c:v>18.8</c:v>
                </c:pt>
                <c:pt idx="8">
                  <c:v>7.9</c:v>
                </c:pt>
                <c:pt idx="9">
                  <c:v>8</c:v>
                </c:pt>
                <c:pt idx="10">
                  <c:v>12.3</c:v>
                </c:pt>
                <c:pt idx="11">
                  <c:v>4.8</c:v>
                </c:pt>
                <c:pt idx="12">
                  <c:v>1.2</c:v>
                </c:pt>
                <c:pt idx="13">
                  <c:v>-0.9</c:v>
                </c:pt>
                <c:pt idx="14">
                  <c:v>-0.5</c:v>
                </c:pt>
                <c:pt idx="15">
                  <c:v>8.1999999999999993</c:v>
                </c:pt>
                <c:pt idx="16">
                  <c:v>5.9</c:v>
                </c:pt>
                <c:pt idx="17">
                  <c:v>5.8</c:v>
                </c:pt>
                <c:pt idx="18">
                  <c:v>5.3</c:v>
                </c:pt>
                <c:pt idx="19">
                  <c:v>1.7</c:v>
                </c:pt>
                <c:pt idx="20">
                  <c:v>4.3</c:v>
                </c:pt>
                <c:pt idx="21">
                  <c:v>2.7</c:v>
                </c:pt>
                <c:pt idx="22">
                  <c:v>3</c:v>
                </c:pt>
                <c:pt idx="23">
                  <c:v>2.5</c:v>
                </c:pt>
                <c:pt idx="24">
                  <c:v>1.8</c:v>
                </c:pt>
                <c:pt idx="25">
                  <c:v>1</c:v>
                </c:pt>
                <c:pt idx="26">
                  <c:v>1.8</c:v>
                </c:pt>
                <c:pt idx="27">
                  <c:v>1.8</c:v>
                </c:pt>
                <c:pt idx="28">
                  <c:v>1.2</c:v>
                </c:pt>
                <c:pt idx="29">
                  <c:v>1.2</c:v>
                </c:pt>
                <c:pt idx="30">
                  <c:v>-0.3</c:v>
                </c:pt>
                <c:pt idx="31">
                  <c:v>2.7</c:v>
                </c:pt>
                <c:pt idx="32">
                  <c:v>2.2000000000000002</c:v>
                </c:pt>
                <c:pt idx="33">
                  <c:v>4</c:v>
                </c:pt>
                <c:pt idx="34">
                  <c:v>1.8</c:v>
                </c:pt>
                <c:pt idx="35">
                  <c:v>2.8</c:v>
                </c:pt>
                <c:pt idx="36">
                  <c:v>3.4</c:v>
                </c:pt>
                <c:pt idx="37">
                  <c:v>3.1</c:v>
                </c:pt>
                <c:pt idx="38">
                  <c:v>4</c:v>
                </c:pt>
                <c:pt idx="39">
                  <c:v>4.4000000000000004</c:v>
                </c:pt>
                <c:pt idx="40">
                  <c:v>5.0999999999999996</c:v>
                </c:pt>
                <c:pt idx="41">
                  <c:v>4.3</c:v>
                </c:pt>
                <c:pt idx="42">
                  <c:v>4.4000000000000004</c:v>
                </c:pt>
                <c:pt idx="43">
                  <c:v>5.0999999999999996</c:v>
                </c:pt>
                <c:pt idx="44">
                  <c:v>5.7</c:v>
                </c:pt>
                <c:pt idx="45">
                  <c:v>4.4000000000000004</c:v>
                </c:pt>
                <c:pt idx="46">
                  <c:v>4.3</c:v>
                </c:pt>
                <c:pt idx="47">
                  <c:v>4.7</c:v>
                </c:pt>
                <c:pt idx="48">
                  <c:v>5.4</c:v>
                </c:pt>
                <c:pt idx="49">
                  <c:v>4.7</c:v>
                </c:pt>
                <c:pt idx="50">
                  <c:v>5.6</c:v>
                </c:pt>
                <c:pt idx="51">
                  <c:v>6.7</c:v>
                </c:pt>
              </c:numCache>
            </c:numRef>
          </c:val>
          <c:smooth val="0"/>
          <c:extLst>
            <c:ext xmlns:c16="http://schemas.microsoft.com/office/drawing/2014/chart" uri="{C3380CC4-5D6E-409C-BE32-E72D297353CC}">
              <c16:uniqueId val="{00000001-DAB7-4871-AE08-889863A4BE90}"/>
            </c:ext>
          </c:extLst>
        </c:ser>
        <c:dLbls>
          <c:showLegendKey val="0"/>
          <c:showVal val="0"/>
          <c:showCatName val="0"/>
          <c:showSerName val="0"/>
          <c:showPercent val="0"/>
          <c:showBubbleSize val="0"/>
        </c:dLbls>
        <c:smooth val="0"/>
        <c:axId val="1024181215"/>
        <c:axId val="1024173535"/>
      </c:lineChart>
      <c:dateAx>
        <c:axId val="1024181215"/>
        <c:scaling>
          <c:orientation val="minMax"/>
        </c:scaling>
        <c:delete val="0"/>
        <c:axPos val="b"/>
        <c:numFmt formatCode="mmm\-yy" sourceLinked="0"/>
        <c:majorTickMark val="out"/>
        <c:minorTickMark val="none"/>
        <c:tickLblPos val="low"/>
        <c:spPr>
          <a:noFill/>
          <a:ln w="9525" cap="flat" cmpd="sng" algn="ctr">
            <a:solidFill>
              <a:schemeClr val="tx2"/>
            </a:solidFill>
            <a:round/>
          </a:ln>
          <a:effectLst/>
        </c:spPr>
        <c:txPr>
          <a:bodyPr rot="-6000000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en-US"/>
          </a:p>
        </c:txPr>
        <c:crossAx val="1024173535"/>
        <c:crosses val="autoZero"/>
        <c:auto val="1"/>
        <c:lblOffset val="100"/>
        <c:baseTimeUnit val="months"/>
        <c:majorUnit val="12"/>
        <c:majorTimeUnit val="months"/>
      </c:dateAx>
      <c:valAx>
        <c:axId val="1024173535"/>
        <c:scaling>
          <c:orientation val="minMax"/>
          <c:max val="35"/>
          <c:min val="-5"/>
        </c:scaling>
        <c:delete val="0"/>
        <c:axPos val="l"/>
        <c:numFmt formatCode="#,##0&quot;%&quot;;\(#,##0&quot;%&quot;\)"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en-US"/>
          </a:p>
        </c:txPr>
        <c:crossAx val="1024181215"/>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916666666666665E-2"/>
          <c:y val="0.17777745518494248"/>
          <c:w val="0.95416666666666672"/>
          <c:h val="0.5130867848462477"/>
        </c:manualLayout>
      </c:layout>
      <c:barChart>
        <c:barDir val="col"/>
        <c:grouping val="stacked"/>
        <c:varyColors val="0"/>
        <c:ser>
          <c:idx val="0"/>
          <c:order val="0"/>
          <c:tx>
            <c:strRef>
              <c:f>Sheet1!$B$1</c:f>
              <c:strCache>
                <c:ptCount val="1"/>
                <c:pt idx="0">
                  <c:v>Series 1</c:v>
                </c:pt>
              </c:strCache>
            </c:strRef>
          </c:tx>
          <c:spPr>
            <a:noFill/>
            <a:ln>
              <a:noFill/>
            </a:ln>
            <a:effectLst/>
          </c:spPr>
          <c:invertIfNegative val="0"/>
          <c:dPt>
            <c:idx val="0"/>
            <c:invertIfNegative val="0"/>
            <c:bubble3D val="0"/>
            <c:spPr>
              <a:solidFill>
                <a:schemeClr val="accent3">
                  <a:lumMod val="20000"/>
                  <a:lumOff val="80000"/>
                </a:schemeClr>
              </a:solidFill>
              <a:ln>
                <a:solidFill>
                  <a:schemeClr val="accent3"/>
                </a:solidFill>
                <a:prstDash val="dash"/>
              </a:ln>
              <a:effectLst/>
            </c:spPr>
            <c:extLst>
              <c:ext xmlns:c16="http://schemas.microsoft.com/office/drawing/2014/chart" uri="{C3380CC4-5D6E-409C-BE32-E72D297353CC}">
                <c16:uniqueId val="{00000003-52C7-487A-ADE7-33F5CD88BDB4}"/>
              </c:ext>
            </c:extLst>
          </c:dPt>
          <c:dLbls>
            <c:dLbl>
              <c:idx val="0"/>
              <c:layout>
                <c:manualLayout>
                  <c:x val="0"/>
                  <c:y val="-8.6653202804939183E-2"/>
                </c:manualLayout>
              </c:layout>
              <c:numFmt formatCode="&quot;+&quot;#,##0" sourceLinked="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C7-487A-ADE7-33F5CD88BDB4}"/>
                </c:ext>
              </c:extLst>
            </c:dLbl>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Development planning</c:v>
                </c:pt>
                <c:pt idx="1">
                  <c:v>Cosmetic &amp; amenities</c:v>
                </c:pt>
                <c:pt idx="2">
                  <c:v>Loading dock</c:v>
                </c:pt>
                <c:pt idx="3">
                  <c:v>ESG</c:v>
                </c:pt>
                <c:pt idx="4">
                  <c:v>Lease remix</c:v>
                </c:pt>
              </c:strCache>
            </c:strRef>
          </c:cat>
          <c:val>
            <c:numRef>
              <c:f>Sheet1!$B$2:$B$6</c:f>
              <c:numCache>
                <c:formatCode>General</c:formatCode>
                <c:ptCount val="5"/>
                <c:pt idx="0">
                  <c:v>0</c:v>
                </c:pt>
                <c:pt idx="1">
                  <c:v>0</c:v>
                </c:pt>
                <c:pt idx="2" formatCode="0">
                  <c:v>291.66666666666663</c:v>
                </c:pt>
                <c:pt idx="3" formatCode="0">
                  <c:v>391.66666666666663</c:v>
                </c:pt>
                <c:pt idx="4" formatCode="0">
                  <c:v>458.33333333333331</c:v>
                </c:pt>
              </c:numCache>
            </c:numRef>
          </c:val>
          <c:extLst>
            <c:ext xmlns:c16="http://schemas.microsoft.com/office/drawing/2014/chart" uri="{C3380CC4-5D6E-409C-BE32-E72D297353CC}">
              <c16:uniqueId val="{00000000-52C7-487A-ADE7-33F5CD88BDB4}"/>
            </c:ext>
          </c:extLst>
        </c:ser>
        <c:ser>
          <c:idx val="1"/>
          <c:order val="1"/>
          <c:tx>
            <c:strRef>
              <c:f>Sheet1!$C$1</c:f>
              <c:strCache>
                <c:ptCount val="1"/>
                <c:pt idx="0">
                  <c:v>Series 2</c:v>
                </c:pt>
              </c:strCache>
            </c:strRef>
          </c:tx>
          <c:spPr>
            <a:solidFill>
              <a:schemeClr val="accent3">
                <a:lumMod val="20000"/>
                <a:lumOff val="80000"/>
              </a:schemeClr>
            </a:solidFill>
            <a:ln>
              <a:solidFill>
                <a:schemeClr val="accent3"/>
              </a:solidFill>
              <a:prstDash val="dash"/>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52C7-487A-ADE7-33F5CD88BDB4}"/>
                </c:ext>
              </c:extLst>
            </c:dLbl>
            <c:dLbl>
              <c:idx val="1"/>
              <c:layout>
                <c:manualLayout>
                  <c:x val="0"/>
                  <c:y val="-0.147153486905956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C7-487A-ADE7-33F5CD88BDB4}"/>
                </c:ext>
              </c:extLst>
            </c:dLbl>
            <c:dLbl>
              <c:idx val="2"/>
              <c:layout>
                <c:manualLayout>
                  <c:x val="0"/>
                  <c:y val="-9.16759296895090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2C7-487A-ADE7-33F5CD88BDB4}"/>
                </c:ext>
              </c:extLst>
            </c:dLbl>
            <c:dLbl>
              <c:idx val="3"/>
              <c:layout>
                <c:manualLayout>
                  <c:x val="7.638800644811996E-17"/>
                  <c:y val="-9.522370200164248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2C7-487A-ADE7-33F5CD88BDB4}"/>
                </c:ext>
              </c:extLst>
            </c:dLbl>
            <c:dLbl>
              <c:idx val="4"/>
              <c:layout>
                <c:manualLayout>
                  <c:x val="-2.0832964784797945E-3"/>
                  <c:y val="-0.148819367217705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2C7-487A-ADE7-33F5CD88BDB4}"/>
                </c:ext>
              </c:extLst>
            </c:dLbl>
            <c:numFmt formatCode="&quot;+&quot;#,##0" sourceLinked="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Development planning</c:v>
                </c:pt>
                <c:pt idx="1">
                  <c:v>Cosmetic &amp; amenities</c:v>
                </c:pt>
                <c:pt idx="2">
                  <c:v>Loading dock</c:v>
                </c:pt>
                <c:pt idx="3">
                  <c:v>ESG</c:v>
                </c:pt>
                <c:pt idx="4">
                  <c:v>Lease remix</c:v>
                </c:pt>
              </c:strCache>
            </c:strRef>
          </c:cat>
          <c:val>
            <c:numRef>
              <c:f>Sheet1!$C$2:$C$6</c:f>
              <c:numCache>
                <c:formatCode>_(* #,##0_);_(* \(#,##0\);_(* "-"??_);_(@_)</c:formatCode>
                <c:ptCount val="5"/>
                <c:pt idx="0">
                  <c:v>0</c:v>
                </c:pt>
                <c:pt idx="1">
                  <c:v>291.66666666666663</c:v>
                </c:pt>
                <c:pt idx="2">
                  <c:v>99.999999999999986</c:v>
                </c:pt>
                <c:pt idx="3">
                  <c:v>66.666666666666671</c:v>
                </c:pt>
                <c:pt idx="4">
                  <c:v>291.66666666666663</c:v>
                </c:pt>
              </c:numCache>
            </c:numRef>
          </c:val>
          <c:extLst>
            <c:ext xmlns:c16="http://schemas.microsoft.com/office/drawing/2014/chart" uri="{C3380CC4-5D6E-409C-BE32-E72D297353CC}">
              <c16:uniqueId val="{00000001-52C7-487A-ADE7-33F5CD88BDB4}"/>
            </c:ext>
          </c:extLst>
        </c:ser>
        <c:dLbls>
          <c:showLegendKey val="0"/>
          <c:showVal val="0"/>
          <c:showCatName val="0"/>
          <c:showSerName val="0"/>
          <c:showPercent val="0"/>
          <c:showBubbleSize val="0"/>
        </c:dLbls>
        <c:gapWidth val="50"/>
        <c:overlap val="100"/>
        <c:axId val="1065394960"/>
        <c:axId val="1065395920"/>
      </c:barChart>
      <c:catAx>
        <c:axId val="106539496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065395920"/>
        <c:crosses val="autoZero"/>
        <c:auto val="1"/>
        <c:lblAlgn val="ctr"/>
        <c:lblOffset val="100"/>
        <c:noMultiLvlLbl val="0"/>
      </c:catAx>
      <c:valAx>
        <c:axId val="1065395920"/>
        <c:scaling>
          <c:orientation val="minMax"/>
        </c:scaling>
        <c:delete val="1"/>
        <c:axPos val="l"/>
        <c:numFmt formatCode="General" sourceLinked="1"/>
        <c:majorTickMark val="none"/>
        <c:minorTickMark val="none"/>
        <c:tickLblPos val="nextTo"/>
        <c:crossAx val="1065394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'Portfolio Construction'!$G$21</c:f>
              <c:strCache>
                <c:ptCount val="1"/>
                <c:pt idx="0">
                  <c:v>Current % GAV</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Construction'!$E$33:$E$37</c:f>
              <c:strCache>
                <c:ptCount val="5"/>
                <c:pt idx="0">
                  <c:v>NSW</c:v>
                </c:pt>
                <c:pt idx="1">
                  <c:v>VIC</c:v>
                </c:pt>
                <c:pt idx="2">
                  <c:v>QLD</c:v>
                </c:pt>
                <c:pt idx="3">
                  <c:v>WA</c:v>
                </c:pt>
                <c:pt idx="4">
                  <c:v>SA &amp; WA</c:v>
                </c:pt>
              </c:strCache>
            </c:strRef>
          </c:cat>
          <c:val>
            <c:numRef>
              <c:f>'Portfolio Construction'!$G$33:$G$37</c:f>
              <c:numCache>
                <c:formatCode>0.0%</c:formatCode>
                <c:ptCount val="5"/>
                <c:pt idx="0">
                  <c:v>0.65</c:v>
                </c:pt>
                <c:pt idx="1">
                  <c:v>0.15</c:v>
                </c:pt>
                <c:pt idx="2">
                  <c:v>0.15</c:v>
                </c:pt>
                <c:pt idx="3">
                  <c:v>0.05</c:v>
                </c:pt>
                <c:pt idx="4">
                  <c:v>0</c:v>
                </c:pt>
              </c:numCache>
            </c:numRef>
          </c:val>
          <c:extLst>
            <c:ext xmlns:c16="http://schemas.microsoft.com/office/drawing/2014/chart" uri="{C3380CC4-5D6E-409C-BE32-E72D297353CC}">
              <c16:uniqueId val="{00000000-EA4D-4E7D-B6ED-671761659B47}"/>
            </c:ext>
          </c:extLst>
        </c:ser>
        <c:ser>
          <c:idx val="1"/>
          <c:order val="1"/>
          <c:tx>
            <c:strRef>
              <c:f>'Portfolio Construction'!$K$32</c:f>
              <c:strCache>
                <c:ptCount val="1"/>
                <c:pt idx="0">
                  <c:v>Post-inv. % GAV</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Construction'!$E$33:$E$37</c:f>
              <c:strCache>
                <c:ptCount val="5"/>
                <c:pt idx="0">
                  <c:v>NSW</c:v>
                </c:pt>
                <c:pt idx="1">
                  <c:v>VIC</c:v>
                </c:pt>
                <c:pt idx="2">
                  <c:v>QLD</c:v>
                </c:pt>
                <c:pt idx="3">
                  <c:v>WA</c:v>
                </c:pt>
                <c:pt idx="4">
                  <c:v>SA &amp; WA</c:v>
                </c:pt>
              </c:strCache>
            </c:strRef>
          </c:cat>
          <c:val>
            <c:numRef>
              <c:f>'Portfolio Construction'!$K$33:$K$37</c:f>
              <c:numCache>
                <c:formatCode>0.0%</c:formatCode>
                <c:ptCount val="5"/>
                <c:pt idx="0">
                  <c:v>0.66679462571976966</c:v>
                </c:pt>
                <c:pt idx="1">
                  <c:v>0.14280230326295584</c:v>
                </c:pt>
                <c:pt idx="2">
                  <c:v>0.14280230326295584</c:v>
                </c:pt>
                <c:pt idx="3">
                  <c:v>4.7600767754318617E-2</c:v>
                </c:pt>
                <c:pt idx="4">
                  <c:v>0</c:v>
                </c:pt>
              </c:numCache>
            </c:numRef>
          </c:val>
          <c:extLst>
            <c:ext xmlns:c16="http://schemas.microsoft.com/office/drawing/2014/chart" uri="{C3380CC4-5D6E-409C-BE32-E72D297353CC}">
              <c16:uniqueId val="{00000001-EA4D-4E7D-B6ED-671761659B47}"/>
            </c:ext>
          </c:extLst>
        </c:ser>
        <c:dLbls>
          <c:showLegendKey val="0"/>
          <c:showVal val="0"/>
          <c:showCatName val="0"/>
          <c:showSerName val="0"/>
          <c:showPercent val="0"/>
          <c:showBubbleSize val="0"/>
        </c:dLbls>
        <c:gapWidth val="50"/>
        <c:overlap val="-27"/>
        <c:axId val="725549392"/>
        <c:axId val="725552752"/>
      </c:barChart>
      <c:catAx>
        <c:axId val="725549392"/>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52752"/>
        <c:crosses val="autoZero"/>
        <c:auto val="1"/>
        <c:lblAlgn val="ctr"/>
        <c:lblOffset val="100"/>
        <c:noMultiLvlLbl val="0"/>
      </c:catAx>
      <c:valAx>
        <c:axId val="725552752"/>
        <c:scaling>
          <c:orientation val="minMax"/>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49392"/>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'Portfolio Construction'!$G$21</c:f>
              <c:strCache>
                <c:ptCount val="1"/>
                <c:pt idx="0">
                  <c:v>Current % GAV</c:v>
                </c:pt>
              </c:strCache>
            </c:strRef>
          </c:tx>
          <c:spPr>
            <a:solidFill>
              <a:schemeClr val="bg1">
                <a:lumMod val="85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Construction'!$E$22:$E$26</c:f>
              <c:strCache>
                <c:ptCount val="5"/>
                <c:pt idx="0">
                  <c:v>Industrial</c:v>
                </c:pt>
                <c:pt idx="1">
                  <c:v>Office</c:v>
                </c:pt>
                <c:pt idx="2">
                  <c:v>Retail</c:v>
                </c:pt>
                <c:pt idx="3">
                  <c:v>Residential</c:v>
                </c:pt>
                <c:pt idx="4">
                  <c:v>Listed RE</c:v>
                </c:pt>
              </c:strCache>
            </c:strRef>
          </c:cat>
          <c:val>
            <c:numRef>
              <c:f>'Portfolio Construction'!$G$22:$G$26</c:f>
              <c:numCache>
                <c:formatCode>0.0%</c:formatCode>
                <c:ptCount val="5"/>
                <c:pt idx="0">
                  <c:v>0.4</c:v>
                </c:pt>
                <c:pt idx="1">
                  <c:v>0.3</c:v>
                </c:pt>
                <c:pt idx="2">
                  <c:v>0.15</c:v>
                </c:pt>
                <c:pt idx="3">
                  <c:v>0.1</c:v>
                </c:pt>
                <c:pt idx="4">
                  <c:v>0.05</c:v>
                </c:pt>
              </c:numCache>
            </c:numRef>
          </c:val>
          <c:extLst>
            <c:ext xmlns:c16="http://schemas.microsoft.com/office/drawing/2014/chart" uri="{C3380CC4-5D6E-409C-BE32-E72D297353CC}">
              <c16:uniqueId val="{00000000-F5C2-45F1-B6B4-4B177C42751C}"/>
            </c:ext>
          </c:extLst>
        </c:ser>
        <c:ser>
          <c:idx val="1"/>
          <c:order val="1"/>
          <c:tx>
            <c:strRef>
              <c:f>'Portfolio Construction'!$K$21</c:f>
              <c:strCache>
                <c:ptCount val="1"/>
                <c:pt idx="0">
                  <c:v>Post-inv. % GAV</c:v>
                </c:pt>
              </c:strCache>
            </c:strRef>
          </c:tx>
          <c:spPr>
            <a:solidFill>
              <a:schemeClr val="accent3">
                <a:lumMod val="20000"/>
                <a:lumOff val="8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Construction'!$E$22:$E$26</c:f>
              <c:strCache>
                <c:ptCount val="5"/>
                <c:pt idx="0">
                  <c:v>Industrial</c:v>
                </c:pt>
                <c:pt idx="1">
                  <c:v>Office</c:v>
                </c:pt>
                <c:pt idx="2">
                  <c:v>Retail</c:v>
                </c:pt>
                <c:pt idx="3">
                  <c:v>Residential</c:v>
                </c:pt>
                <c:pt idx="4">
                  <c:v>Listed RE</c:v>
                </c:pt>
              </c:strCache>
            </c:strRef>
          </c:cat>
          <c:val>
            <c:numRef>
              <c:f>'Portfolio Construction'!$K$22:$K$26</c:f>
              <c:numCache>
                <c:formatCode>0.0%</c:formatCode>
                <c:ptCount val="5"/>
                <c:pt idx="0">
                  <c:v>0.38080614203454893</c:v>
                </c:pt>
                <c:pt idx="1">
                  <c:v>0.28560460652591169</c:v>
                </c:pt>
                <c:pt idx="2">
                  <c:v>0.19078694817658348</c:v>
                </c:pt>
                <c:pt idx="3">
                  <c:v>9.5201535508637233E-2</c:v>
                </c:pt>
                <c:pt idx="4">
                  <c:v>4.7600767754318617E-2</c:v>
                </c:pt>
              </c:numCache>
            </c:numRef>
          </c:val>
          <c:extLst>
            <c:ext xmlns:c16="http://schemas.microsoft.com/office/drawing/2014/chart" uri="{C3380CC4-5D6E-409C-BE32-E72D297353CC}">
              <c16:uniqueId val="{00000001-F5C2-45F1-B6B4-4B177C42751C}"/>
            </c:ext>
          </c:extLst>
        </c:ser>
        <c:dLbls>
          <c:showLegendKey val="0"/>
          <c:showVal val="0"/>
          <c:showCatName val="0"/>
          <c:showSerName val="0"/>
          <c:showPercent val="0"/>
          <c:showBubbleSize val="0"/>
        </c:dLbls>
        <c:gapWidth val="50"/>
        <c:overlap val="-27"/>
        <c:axId val="725549392"/>
        <c:axId val="725552752"/>
      </c:barChart>
      <c:catAx>
        <c:axId val="725549392"/>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52752"/>
        <c:crosses val="autoZero"/>
        <c:auto val="1"/>
        <c:lblAlgn val="ctr"/>
        <c:lblOffset val="100"/>
        <c:noMultiLvlLbl val="0"/>
      </c:catAx>
      <c:valAx>
        <c:axId val="725552752"/>
        <c:scaling>
          <c:orientation val="minMax"/>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49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'Portfolio Construction'!$G$21</c:f>
              <c:strCache>
                <c:ptCount val="1"/>
                <c:pt idx="0">
                  <c:v>Current % GAV</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Construction'!$E$45:$E$46</c:f>
              <c:strCache>
                <c:ptCount val="2"/>
                <c:pt idx="0">
                  <c:v>Individual investment</c:v>
                </c:pt>
                <c:pt idx="1">
                  <c:v>Look-through LTV</c:v>
                </c:pt>
              </c:strCache>
            </c:strRef>
          </c:cat>
          <c:val>
            <c:numRef>
              <c:f>'Portfolio Construction'!$G$45:$G$46</c:f>
              <c:numCache>
                <c:formatCode>0%</c:formatCode>
                <c:ptCount val="2"/>
                <c:pt idx="0">
                  <c:v>0.45</c:v>
                </c:pt>
                <c:pt idx="1">
                  <c:v>0.3</c:v>
                </c:pt>
              </c:numCache>
            </c:numRef>
          </c:val>
          <c:extLst>
            <c:ext xmlns:c16="http://schemas.microsoft.com/office/drawing/2014/chart" uri="{C3380CC4-5D6E-409C-BE32-E72D297353CC}">
              <c16:uniqueId val="{00000000-BBBD-486C-91CD-5FFCAA14A3C0}"/>
            </c:ext>
          </c:extLst>
        </c:ser>
        <c:ser>
          <c:idx val="1"/>
          <c:order val="1"/>
          <c:tx>
            <c:strRef>
              <c:f>'Portfolio Construction'!$K$21</c:f>
              <c:strCache>
                <c:ptCount val="1"/>
                <c:pt idx="0">
                  <c:v>Post-inv. % GAV</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Construction'!$E$45:$E$46</c:f>
              <c:strCache>
                <c:ptCount val="2"/>
                <c:pt idx="0">
                  <c:v>Individual investment</c:v>
                </c:pt>
                <c:pt idx="1">
                  <c:v>Look-through LTV</c:v>
                </c:pt>
              </c:strCache>
            </c:strRef>
          </c:cat>
          <c:val>
            <c:numRef>
              <c:f>'Portfolio Construction'!$L$45:$L$46</c:f>
              <c:numCache>
                <c:formatCode>0.0%</c:formatCode>
                <c:ptCount val="2"/>
                <c:pt idx="0">
                  <c:v>0.47639155470249522</c:v>
                </c:pt>
                <c:pt idx="1">
                  <c:v>0.30239923224568138</c:v>
                </c:pt>
              </c:numCache>
            </c:numRef>
          </c:val>
          <c:extLst>
            <c:ext xmlns:c16="http://schemas.microsoft.com/office/drawing/2014/chart" uri="{C3380CC4-5D6E-409C-BE32-E72D297353CC}">
              <c16:uniqueId val="{00000001-BBBD-486C-91CD-5FFCAA14A3C0}"/>
            </c:ext>
          </c:extLst>
        </c:ser>
        <c:dLbls>
          <c:showLegendKey val="0"/>
          <c:showVal val="0"/>
          <c:showCatName val="0"/>
          <c:showSerName val="0"/>
          <c:showPercent val="0"/>
          <c:showBubbleSize val="0"/>
        </c:dLbls>
        <c:gapWidth val="50"/>
        <c:overlap val="-27"/>
        <c:axId val="725549392"/>
        <c:axId val="725552752"/>
      </c:barChart>
      <c:catAx>
        <c:axId val="725549392"/>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52752"/>
        <c:crosses val="autoZero"/>
        <c:auto val="1"/>
        <c:lblAlgn val="ctr"/>
        <c:lblOffset val="100"/>
        <c:noMultiLvlLbl val="0"/>
      </c:catAx>
      <c:valAx>
        <c:axId val="725552752"/>
        <c:scaling>
          <c:orientation val="minMax"/>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49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'Portfolio Construction'!$G$21</c:f>
              <c:strCache>
                <c:ptCount val="1"/>
                <c:pt idx="0">
                  <c:v>Current % GAV</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Construction'!$E$51:$E$52</c:f>
              <c:strCache>
                <c:ptCount val="2"/>
                <c:pt idx="0">
                  <c:v>Direct/Co-investment</c:v>
                </c:pt>
                <c:pt idx="1">
                  <c:v>Individual manager</c:v>
                </c:pt>
              </c:strCache>
            </c:strRef>
          </c:cat>
          <c:val>
            <c:numRef>
              <c:f>'Portfolio Construction'!$G$51:$G$52</c:f>
              <c:numCache>
                <c:formatCode>0%</c:formatCode>
                <c:ptCount val="2"/>
                <c:pt idx="0">
                  <c:v>0.35</c:v>
                </c:pt>
                <c:pt idx="1">
                  <c:v>0.2</c:v>
                </c:pt>
              </c:numCache>
            </c:numRef>
          </c:val>
          <c:extLst>
            <c:ext xmlns:c16="http://schemas.microsoft.com/office/drawing/2014/chart" uri="{C3380CC4-5D6E-409C-BE32-E72D297353CC}">
              <c16:uniqueId val="{00000000-A3E0-4289-9CD8-05B785846DF1}"/>
            </c:ext>
          </c:extLst>
        </c:ser>
        <c:ser>
          <c:idx val="1"/>
          <c:order val="1"/>
          <c:tx>
            <c:strRef>
              <c:f>'Portfolio Construction'!$K$21</c:f>
              <c:strCache>
                <c:ptCount val="1"/>
                <c:pt idx="0">
                  <c:v>Post-inv. % GAV</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'Portfolio Construction'!$E$51:$E$52</c:f>
              <c:strCache>
                <c:ptCount val="2"/>
                <c:pt idx="0">
                  <c:v>Direct/Co-investment</c:v>
                </c:pt>
                <c:pt idx="1">
                  <c:v>Individual manager</c:v>
                </c:pt>
              </c:strCache>
            </c:strRef>
          </c:cat>
          <c:val>
            <c:numRef>
              <c:f>'Portfolio Construction'!$L$51:$L$52</c:f>
              <c:numCache>
                <c:formatCode>0.0%</c:formatCode>
                <c:ptCount val="2"/>
                <c:pt idx="0">
                  <c:v>0.38119001919385798</c:v>
                </c:pt>
                <c:pt idx="1">
                  <c:v>0.23838771593090211</c:v>
                </c:pt>
              </c:numCache>
            </c:numRef>
          </c:val>
          <c:extLst>
            <c:ext xmlns:c16="http://schemas.microsoft.com/office/drawing/2014/chart" uri="{C3380CC4-5D6E-409C-BE32-E72D297353CC}">
              <c16:uniqueId val="{00000001-A3E0-4289-9CD8-05B785846DF1}"/>
            </c:ext>
          </c:extLst>
        </c:ser>
        <c:dLbls>
          <c:showLegendKey val="0"/>
          <c:showVal val="0"/>
          <c:showCatName val="0"/>
          <c:showSerName val="0"/>
          <c:showPercent val="0"/>
          <c:showBubbleSize val="0"/>
        </c:dLbls>
        <c:gapWidth val="50"/>
        <c:overlap val="-27"/>
        <c:axId val="725549392"/>
        <c:axId val="725552752"/>
      </c:barChart>
      <c:catAx>
        <c:axId val="725549392"/>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52752"/>
        <c:crosses val="autoZero"/>
        <c:auto val="1"/>
        <c:lblAlgn val="ctr"/>
        <c:lblOffset val="100"/>
        <c:noMultiLvlLbl val="0"/>
      </c:catAx>
      <c:valAx>
        <c:axId val="725552752"/>
        <c:scaling>
          <c:orientation val="minMax"/>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25549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Charts!$B$4</c:f>
              <c:strCache>
                <c:ptCount val="1"/>
                <c:pt idx="0">
                  <c:v>LVR Ratio</c:v>
                </c:pt>
              </c:strCache>
            </c:strRef>
          </c:tx>
          <c:spPr>
            <a:ln w="19050" cap="rnd">
              <a:solidFill>
                <a:srgbClr val="1F3864"/>
              </a:solidFill>
              <a:prstDash val="solid"/>
              <a:round/>
            </a:ln>
            <a:effectLst/>
          </c:spPr>
          <c:marker>
            <c:symbol val="circle"/>
            <c:size val="4"/>
            <c:spPr>
              <a:solidFill>
                <a:srgbClr val="1F3864"/>
              </a:solidFill>
              <a:ln w="9525">
                <a:solidFill>
                  <a:srgbClr val="1F3864"/>
                </a:solidFill>
                <a:prstDash val="solid"/>
              </a:ln>
              <a:effectLst/>
            </c:spPr>
          </c:marker>
          <c:cat>
            <c:strRef>
              <c:f>Charts!$C$3:$G$3</c:f>
              <c:strCache>
                <c:ptCount val="5"/>
                <c:pt idx="0">
                  <c:v>FY27E</c:v>
                </c:pt>
                <c:pt idx="1">
                  <c:v>FY28E</c:v>
                </c:pt>
                <c:pt idx="2">
                  <c:v>FY29E</c:v>
                </c:pt>
                <c:pt idx="3">
                  <c:v>FY30E</c:v>
                </c:pt>
                <c:pt idx="4">
                  <c:v>FY31E</c:v>
                </c:pt>
              </c:strCache>
            </c:strRef>
          </c:cat>
          <c:val>
            <c:numRef>
              <c:f>Charts!$C$4:$G$4</c:f>
              <c:numCache>
                <c:formatCode>0.0%</c:formatCode>
                <c:ptCount val="5"/>
                <c:pt idx="0">
                  <c:v>0.39799254890114838</c:v>
                </c:pt>
                <c:pt idx="1">
                  <c:v>0.38553717109662217</c:v>
                </c:pt>
                <c:pt idx="2">
                  <c:v>0.37349770773490548</c:v>
                </c:pt>
                <c:pt idx="3">
                  <c:v>0.36185866989201887</c:v>
                </c:pt>
                <c:pt idx="4">
                  <c:v>0.35060524358732154</c:v>
                </c:pt>
              </c:numCache>
            </c:numRef>
          </c:val>
          <c:smooth val="0"/>
          <c:extLst>
            <c:ext xmlns:c16="http://schemas.microsoft.com/office/drawing/2014/chart" uri="{C3380CC4-5D6E-409C-BE32-E72D297353CC}">
              <c16:uniqueId val="{00000000-3DE8-42BA-B040-CA8CD3CD32B5}"/>
            </c:ext>
          </c:extLst>
        </c:ser>
        <c:dLbls>
          <c:showLegendKey val="0"/>
          <c:showVal val="0"/>
          <c:showCatName val="0"/>
          <c:showSerName val="0"/>
          <c:showPercent val="0"/>
          <c:showBubbleSize val="0"/>
        </c:dLbls>
        <c:marker val="1"/>
        <c:smooth val="0"/>
        <c:axId val="1099790767"/>
        <c:axId val="1049485935"/>
      </c:lineChart>
      <c:lineChart>
        <c:grouping val="standard"/>
        <c:varyColors val="0"/>
        <c:ser>
          <c:idx val="2"/>
          <c:order val="1"/>
          <c:tx>
            <c:strRef>
              <c:f>Charts!$B$6</c:f>
              <c:strCache>
                <c:ptCount val="1"/>
                <c:pt idx="0">
                  <c:v>ICR</c:v>
                </c:pt>
              </c:strCache>
            </c:strRef>
          </c:tx>
          <c:spPr>
            <a:ln w="15875" cap="rnd">
              <a:solidFill>
                <a:srgbClr val="2E9BD6"/>
              </a:solidFill>
              <a:prstDash val="solid"/>
              <a:round/>
            </a:ln>
            <a:effectLst/>
          </c:spPr>
          <c:marker>
            <c:symbol val="circle"/>
            <c:size val="4"/>
            <c:spPr>
              <a:solidFill>
                <a:srgbClr val="2E9BD6"/>
              </a:solidFill>
              <a:ln w="0">
                <a:noFill/>
                <a:prstDash val="solid"/>
              </a:ln>
              <a:effectLst/>
            </c:spPr>
          </c:marker>
          <c:cat>
            <c:strRef>
              <c:f>Charts!$C$3:$G$3</c:f>
              <c:strCache>
                <c:ptCount val="5"/>
                <c:pt idx="0">
                  <c:v>FY27E</c:v>
                </c:pt>
                <c:pt idx="1">
                  <c:v>FY28E</c:v>
                </c:pt>
                <c:pt idx="2">
                  <c:v>FY29E</c:v>
                </c:pt>
                <c:pt idx="3">
                  <c:v>FY30E</c:v>
                </c:pt>
                <c:pt idx="4">
                  <c:v>FY31E</c:v>
                </c:pt>
              </c:strCache>
            </c:strRef>
          </c:cat>
          <c:val>
            <c:numRef>
              <c:f>Charts!$C$6:$G$6</c:f>
              <c:numCache>
                <c:formatCode>0.0\x</c:formatCode>
                <c:ptCount val="5"/>
                <c:pt idx="0">
                  <c:v>3.2420772303595204</c:v>
                </c:pt>
                <c:pt idx="1">
                  <c:v>3.3468175765645807</c:v>
                </c:pt>
                <c:pt idx="2">
                  <c:v>3.4547001331557925</c:v>
                </c:pt>
                <c:pt idx="3">
                  <c:v>3.565819166444741</c:v>
                </c:pt>
                <c:pt idx="4">
                  <c:v>3.6802717707323573</c:v>
                </c:pt>
              </c:numCache>
            </c:numRef>
          </c:val>
          <c:smooth val="0"/>
          <c:extLst>
            <c:ext xmlns:c16="http://schemas.microsoft.com/office/drawing/2014/chart" uri="{C3380CC4-5D6E-409C-BE32-E72D297353CC}">
              <c16:uniqueId val="{00000002-3DE8-42BA-B040-CA8CD3CD32B5}"/>
            </c:ext>
          </c:extLst>
        </c:ser>
        <c:dLbls>
          <c:showLegendKey val="0"/>
          <c:showVal val="0"/>
          <c:showCatName val="0"/>
          <c:showSerName val="0"/>
          <c:showPercent val="0"/>
          <c:showBubbleSize val="0"/>
        </c:dLbls>
        <c:marker val="1"/>
        <c:smooth val="0"/>
        <c:axId val="1056052847"/>
        <c:axId val="1049506575"/>
      </c:lineChart>
      <c:catAx>
        <c:axId val="1099790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Arial"/>
                <a:ea typeface="Arial"/>
                <a:cs typeface="Arial"/>
              </a:defRPr>
            </a:pPr>
            <a:endParaRPr lang="en-US"/>
          </a:p>
        </c:txPr>
        <c:crossAx val="1049485935"/>
        <c:crosses val="autoZero"/>
        <c:auto val="1"/>
        <c:lblAlgn val="ctr"/>
        <c:lblOffset val="100"/>
        <c:noMultiLvlLbl val="0"/>
      </c:catAx>
      <c:valAx>
        <c:axId val="1049485935"/>
        <c:scaling>
          <c:orientation val="minMax"/>
          <c:max val="0.60000000000000009"/>
          <c:min val="0.2"/>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Arial"/>
                <a:ea typeface="Arial"/>
                <a:cs typeface="Arial"/>
              </a:defRPr>
            </a:pPr>
            <a:endParaRPr lang="en-US"/>
          </a:p>
        </c:txPr>
        <c:crossAx val="1099790767"/>
        <c:crosses val="autoZero"/>
        <c:crossBetween val="between"/>
        <c:majorUnit val="0.1"/>
      </c:valAx>
      <c:valAx>
        <c:axId val="1049506575"/>
        <c:scaling>
          <c:orientation val="minMax"/>
          <c:max val="6"/>
          <c:min val="0"/>
        </c:scaling>
        <c:delete val="0"/>
        <c:axPos val="r"/>
        <c:numFmt formatCode="0.0&quot;x&quot;" sourceLinked="0"/>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Arial"/>
                <a:ea typeface="Arial"/>
                <a:cs typeface="Arial"/>
              </a:defRPr>
            </a:pPr>
            <a:endParaRPr lang="en-US"/>
          </a:p>
        </c:txPr>
        <c:crossAx val="1056052847"/>
        <c:crosses val="max"/>
        <c:crossBetween val="between"/>
        <c:majorUnit val="2"/>
      </c:valAx>
      <c:catAx>
        <c:axId val="1056052847"/>
        <c:scaling>
          <c:orientation val="minMax"/>
        </c:scaling>
        <c:delete val="1"/>
        <c:axPos val="b"/>
        <c:numFmt formatCode="General" sourceLinked="1"/>
        <c:majorTickMark val="out"/>
        <c:minorTickMark val="none"/>
        <c:tickLblPos val="nextTo"/>
        <c:crossAx val="1049506575"/>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4838145231846"/>
          <c:y val="5.0925925925925923E-2"/>
          <c:w val="0.82651618547681538"/>
          <c:h val="0.8416746864975212"/>
        </c:manualLayout>
      </c:layout>
      <c:lineChart>
        <c:grouping val="standard"/>
        <c:varyColors val="0"/>
        <c:ser>
          <c:idx val="0"/>
          <c:order val="0"/>
          <c:spPr>
            <a:ln w="19050" cap="rnd">
              <a:solidFill>
                <a:schemeClr val="accent3"/>
              </a:solidFill>
              <a:round/>
            </a:ln>
            <a:effectLst/>
          </c:spPr>
          <c:marker>
            <c:symbol val="none"/>
          </c:marker>
          <c:cat>
            <c:numRef>
              <c:f>'Digitised Data'!$A$5:$A$125</c:f>
              <c:numCache>
                <c:formatCode>mmm\-yy</c:formatCode>
                <c:ptCount val="121"/>
                <c:pt idx="0">
                  <c:v>42156</c:v>
                </c:pt>
                <c:pt idx="1">
                  <c:v>42186</c:v>
                </c:pt>
                <c:pt idx="2">
                  <c:v>42217</c:v>
                </c:pt>
                <c:pt idx="3">
                  <c:v>42248</c:v>
                </c:pt>
                <c:pt idx="4">
                  <c:v>42278</c:v>
                </c:pt>
                <c:pt idx="5">
                  <c:v>42309</c:v>
                </c:pt>
                <c:pt idx="6">
                  <c:v>42339</c:v>
                </c:pt>
                <c:pt idx="7">
                  <c:v>42370</c:v>
                </c:pt>
                <c:pt idx="8">
                  <c:v>42401</c:v>
                </c:pt>
                <c:pt idx="9">
                  <c:v>42430</c:v>
                </c:pt>
                <c:pt idx="10">
                  <c:v>42461</c:v>
                </c:pt>
                <c:pt idx="11">
                  <c:v>42491</c:v>
                </c:pt>
                <c:pt idx="12">
                  <c:v>42522</c:v>
                </c:pt>
                <c:pt idx="13">
                  <c:v>42552</c:v>
                </c:pt>
                <c:pt idx="14">
                  <c:v>42583</c:v>
                </c:pt>
                <c:pt idx="15">
                  <c:v>42614</c:v>
                </c:pt>
                <c:pt idx="16">
                  <c:v>42644</c:v>
                </c:pt>
                <c:pt idx="17">
                  <c:v>42675</c:v>
                </c:pt>
                <c:pt idx="18">
                  <c:v>42705</c:v>
                </c:pt>
                <c:pt idx="19">
                  <c:v>42736</c:v>
                </c:pt>
                <c:pt idx="20">
                  <c:v>42767</c:v>
                </c:pt>
                <c:pt idx="21">
                  <c:v>42795</c:v>
                </c:pt>
                <c:pt idx="22">
                  <c:v>42826</c:v>
                </c:pt>
                <c:pt idx="23">
                  <c:v>42856</c:v>
                </c:pt>
                <c:pt idx="24">
                  <c:v>42887</c:v>
                </c:pt>
                <c:pt idx="25">
                  <c:v>42917</c:v>
                </c:pt>
                <c:pt idx="26">
                  <c:v>42948</c:v>
                </c:pt>
                <c:pt idx="27">
                  <c:v>42979</c:v>
                </c:pt>
                <c:pt idx="28">
                  <c:v>43009</c:v>
                </c:pt>
                <c:pt idx="29">
                  <c:v>43040</c:v>
                </c:pt>
                <c:pt idx="30">
                  <c:v>43070</c:v>
                </c:pt>
                <c:pt idx="31">
                  <c:v>43101</c:v>
                </c:pt>
                <c:pt idx="32">
                  <c:v>43132</c:v>
                </c:pt>
                <c:pt idx="33">
                  <c:v>43160</c:v>
                </c:pt>
                <c:pt idx="34">
                  <c:v>43191</c:v>
                </c:pt>
                <c:pt idx="35">
                  <c:v>43221</c:v>
                </c:pt>
                <c:pt idx="36">
                  <c:v>43252</c:v>
                </c:pt>
                <c:pt idx="37">
                  <c:v>43282</c:v>
                </c:pt>
                <c:pt idx="38">
                  <c:v>43313</c:v>
                </c:pt>
                <c:pt idx="39">
                  <c:v>43344</c:v>
                </c:pt>
                <c:pt idx="40">
                  <c:v>43374</c:v>
                </c:pt>
                <c:pt idx="41">
                  <c:v>43405</c:v>
                </c:pt>
                <c:pt idx="42">
                  <c:v>43435</c:v>
                </c:pt>
                <c:pt idx="43">
                  <c:v>43466</c:v>
                </c:pt>
                <c:pt idx="44">
                  <c:v>43497</c:v>
                </c:pt>
                <c:pt idx="45">
                  <c:v>43525</c:v>
                </c:pt>
                <c:pt idx="46">
                  <c:v>43556</c:v>
                </c:pt>
                <c:pt idx="47">
                  <c:v>43586</c:v>
                </c:pt>
                <c:pt idx="48">
                  <c:v>43617</c:v>
                </c:pt>
                <c:pt idx="49">
                  <c:v>43647</c:v>
                </c:pt>
                <c:pt idx="50">
                  <c:v>43678</c:v>
                </c:pt>
                <c:pt idx="51">
                  <c:v>43709</c:v>
                </c:pt>
                <c:pt idx="52">
                  <c:v>43739</c:v>
                </c:pt>
                <c:pt idx="53">
                  <c:v>43770</c:v>
                </c:pt>
                <c:pt idx="54">
                  <c:v>43800</c:v>
                </c:pt>
                <c:pt idx="55">
                  <c:v>43831</c:v>
                </c:pt>
                <c:pt idx="56">
                  <c:v>43862</c:v>
                </c:pt>
                <c:pt idx="57">
                  <c:v>43891</c:v>
                </c:pt>
                <c:pt idx="58">
                  <c:v>43922</c:v>
                </c:pt>
                <c:pt idx="59">
                  <c:v>43952</c:v>
                </c:pt>
                <c:pt idx="60">
                  <c:v>43983</c:v>
                </c:pt>
                <c:pt idx="61">
                  <c:v>44013</c:v>
                </c:pt>
                <c:pt idx="62">
                  <c:v>44044</c:v>
                </c:pt>
                <c:pt idx="63">
                  <c:v>44075</c:v>
                </c:pt>
                <c:pt idx="64">
                  <c:v>44105</c:v>
                </c:pt>
                <c:pt idx="65">
                  <c:v>44136</c:v>
                </c:pt>
                <c:pt idx="66">
                  <c:v>44166</c:v>
                </c:pt>
                <c:pt idx="67">
                  <c:v>44197</c:v>
                </c:pt>
                <c:pt idx="68">
                  <c:v>44228</c:v>
                </c:pt>
                <c:pt idx="69">
                  <c:v>44256</c:v>
                </c:pt>
                <c:pt idx="70">
                  <c:v>44287</c:v>
                </c:pt>
                <c:pt idx="71">
                  <c:v>44317</c:v>
                </c:pt>
                <c:pt idx="72">
                  <c:v>44348</c:v>
                </c:pt>
                <c:pt idx="73">
                  <c:v>44378</c:v>
                </c:pt>
                <c:pt idx="74">
                  <c:v>44409</c:v>
                </c:pt>
                <c:pt idx="75">
                  <c:v>44440</c:v>
                </c:pt>
                <c:pt idx="76">
                  <c:v>44470</c:v>
                </c:pt>
                <c:pt idx="77">
                  <c:v>44501</c:v>
                </c:pt>
                <c:pt idx="78">
                  <c:v>44531</c:v>
                </c:pt>
                <c:pt idx="79">
                  <c:v>44562</c:v>
                </c:pt>
                <c:pt idx="80">
                  <c:v>44593</c:v>
                </c:pt>
                <c:pt idx="81">
                  <c:v>44621</c:v>
                </c:pt>
                <c:pt idx="82">
                  <c:v>44652</c:v>
                </c:pt>
                <c:pt idx="83">
                  <c:v>44682</c:v>
                </c:pt>
                <c:pt idx="84">
                  <c:v>44713</c:v>
                </c:pt>
                <c:pt idx="85">
                  <c:v>44743</c:v>
                </c:pt>
                <c:pt idx="86">
                  <c:v>44774</c:v>
                </c:pt>
                <c:pt idx="87">
                  <c:v>44805</c:v>
                </c:pt>
                <c:pt idx="88">
                  <c:v>44835</c:v>
                </c:pt>
                <c:pt idx="89">
                  <c:v>44866</c:v>
                </c:pt>
                <c:pt idx="90">
                  <c:v>44896</c:v>
                </c:pt>
                <c:pt idx="91">
                  <c:v>44927</c:v>
                </c:pt>
                <c:pt idx="92">
                  <c:v>44958</c:v>
                </c:pt>
                <c:pt idx="93">
                  <c:v>44986</c:v>
                </c:pt>
                <c:pt idx="94">
                  <c:v>45017</c:v>
                </c:pt>
                <c:pt idx="95">
                  <c:v>45047</c:v>
                </c:pt>
                <c:pt idx="96">
                  <c:v>45078</c:v>
                </c:pt>
                <c:pt idx="97">
                  <c:v>45108</c:v>
                </c:pt>
                <c:pt idx="98">
                  <c:v>45139</c:v>
                </c:pt>
                <c:pt idx="99">
                  <c:v>45170</c:v>
                </c:pt>
                <c:pt idx="100">
                  <c:v>45200</c:v>
                </c:pt>
                <c:pt idx="101">
                  <c:v>45231</c:v>
                </c:pt>
                <c:pt idx="102">
                  <c:v>45261</c:v>
                </c:pt>
                <c:pt idx="103">
                  <c:v>45292</c:v>
                </c:pt>
                <c:pt idx="104">
                  <c:v>45323</c:v>
                </c:pt>
                <c:pt idx="105">
                  <c:v>45352</c:v>
                </c:pt>
                <c:pt idx="106">
                  <c:v>45383</c:v>
                </c:pt>
                <c:pt idx="107">
                  <c:v>45413</c:v>
                </c:pt>
                <c:pt idx="108">
                  <c:v>45444</c:v>
                </c:pt>
                <c:pt idx="109">
                  <c:v>45474</c:v>
                </c:pt>
                <c:pt idx="110">
                  <c:v>45505</c:v>
                </c:pt>
                <c:pt idx="111">
                  <c:v>45536</c:v>
                </c:pt>
                <c:pt idx="112">
                  <c:v>45566</c:v>
                </c:pt>
                <c:pt idx="113">
                  <c:v>45597</c:v>
                </c:pt>
                <c:pt idx="114">
                  <c:v>45627</c:v>
                </c:pt>
                <c:pt idx="115">
                  <c:v>45658</c:v>
                </c:pt>
                <c:pt idx="116">
                  <c:v>45689</c:v>
                </c:pt>
                <c:pt idx="117">
                  <c:v>45717</c:v>
                </c:pt>
                <c:pt idx="118">
                  <c:v>45748</c:v>
                </c:pt>
                <c:pt idx="119">
                  <c:v>45778</c:v>
                </c:pt>
                <c:pt idx="120">
                  <c:v>45809</c:v>
                </c:pt>
              </c:numCache>
            </c:numRef>
          </c:cat>
          <c:val>
            <c:numRef>
              <c:f>'Digitised Data'!$B$5:$B$125</c:f>
              <c:numCache>
                <c:formatCode>\$#,##0</c:formatCode>
                <c:ptCount val="121"/>
                <c:pt idx="0">
                  <c:v>8900</c:v>
                </c:pt>
                <c:pt idx="1">
                  <c:v>9000</c:v>
                </c:pt>
                <c:pt idx="2">
                  <c:v>9125</c:v>
                </c:pt>
                <c:pt idx="3">
                  <c:v>9250</c:v>
                </c:pt>
                <c:pt idx="4">
                  <c:v>9375</c:v>
                </c:pt>
                <c:pt idx="5">
                  <c:v>9450</c:v>
                </c:pt>
                <c:pt idx="6">
                  <c:v>9525</c:v>
                </c:pt>
                <c:pt idx="7">
                  <c:v>9550</c:v>
                </c:pt>
                <c:pt idx="8">
                  <c:v>9600</c:v>
                </c:pt>
                <c:pt idx="9">
                  <c:v>9600</c:v>
                </c:pt>
                <c:pt idx="10">
                  <c:v>9550</c:v>
                </c:pt>
                <c:pt idx="11">
                  <c:v>9500</c:v>
                </c:pt>
                <c:pt idx="12">
                  <c:v>9450</c:v>
                </c:pt>
                <c:pt idx="13">
                  <c:v>9400</c:v>
                </c:pt>
                <c:pt idx="14">
                  <c:v>9375</c:v>
                </c:pt>
                <c:pt idx="15">
                  <c:v>9375</c:v>
                </c:pt>
                <c:pt idx="16">
                  <c:v>9425</c:v>
                </c:pt>
                <c:pt idx="17">
                  <c:v>9475</c:v>
                </c:pt>
                <c:pt idx="18">
                  <c:v>9500</c:v>
                </c:pt>
                <c:pt idx="19">
                  <c:v>9550</c:v>
                </c:pt>
                <c:pt idx="20">
                  <c:v>9600</c:v>
                </c:pt>
                <c:pt idx="21">
                  <c:v>9625</c:v>
                </c:pt>
                <c:pt idx="22">
                  <c:v>9625</c:v>
                </c:pt>
                <c:pt idx="23">
                  <c:v>9625</c:v>
                </c:pt>
                <c:pt idx="24">
                  <c:v>9625</c:v>
                </c:pt>
                <c:pt idx="25">
                  <c:v>9650</c:v>
                </c:pt>
                <c:pt idx="26">
                  <c:v>9675</c:v>
                </c:pt>
                <c:pt idx="27">
                  <c:v>9725</c:v>
                </c:pt>
                <c:pt idx="28">
                  <c:v>9750</c:v>
                </c:pt>
                <c:pt idx="29">
                  <c:v>9775</c:v>
                </c:pt>
                <c:pt idx="30">
                  <c:v>9800</c:v>
                </c:pt>
                <c:pt idx="31">
                  <c:v>9825</c:v>
                </c:pt>
                <c:pt idx="32">
                  <c:v>9850</c:v>
                </c:pt>
                <c:pt idx="33">
                  <c:v>9850</c:v>
                </c:pt>
                <c:pt idx="34">
                  <c:v>9875</c:v>
                </c:pt>
                <c:pt idx="35">
                  <c:v>9900</c:v>
                </c:pt>
                <c:pt idx="36">
                  <c:v>9925</c:v>
                </c:pt>
                <c:pt idx="37">
                  <c:v>9950</c:v>
                </c:pt>
                <c:pt idx="38">
                  <c:v>9975</c:v>
                </c:pt>
                <c:pt idx="39">
                  <c:v>10000</c:v>
                </c:pt>
                <c:pt idx="40">
                  <c:v>10075</c:v>
                </c:pt>
                <c:pt idx="41">
                  <c:v>10150</c:v>
                </c:pt>
                <c:pt idx="42">
                  <c:v>10250</c:v>
                </c:pt>
                <c:pt idx="43">
                  <c:v>10300</c:v>
                </c:pt>
                <c:pt idx="44">
                  <c:v>10325</c:v>
                </c:pt>
                <c:pt idx="45">
                  <c:v>10325</c:v>
                </c:pt>
                <c:pt idx="46">
                  <c:v>10275</c:v>
                </c:pt>
                <c:pt idx="47">
                  <c:v>10200</c:v>
                </c:pt>
                <c:pt idx="48">
                  <c:v>10075</c:v>
                </c:pt>
                <c:pt idx="49">
                  <c:v>9900</c:v>
                </c:pt>
                <c:pt idx="50">
                  <c:v>9750</c:v>
                </c:pt>
                <c:pt idx="51">
                  <c:v>9625</c:v>
                </c:pt>
                <c:pt idx="52">
                  <c:v>9550</c:v>
                </c:pt>
                <c:pt idx="53">
                  <c:v>9500</c:v>
                </c:pt>
                <c:pt idx="54">
                  <c:v>9525</c:v>
                </c:pt>
                <c:pt idx="55">
                  <c:v>9650</c:v>
                </c:pt>
                <c:pt idx="56">
                  <c:v>9775</c:v>
                </c:pt>
                <c:pt idx="57">
                  <c:v>9900</c:v>
                </c:pt>
                <c:pt idx="58">
                  <c:v>10000</c:v>
                </c:pt>
                <c:pt idx="59">
                  <c:v>10100</c:v>
                </c:pt>
                <c:pt idx="60">
                  <c:v>10125</c:v>
                </c:pt>
                <c:pt idx="61">
                  <c:v>10075</c:v>
                </c:pt>
                <c:pt idx="62">
                  <c:v>9975</c:v>
                </c:pt>
                <c:pt idx="63">
                  <c:v>9825</c:v>
                </c:pt>
                <c:pt idx="64">
                  <c:v>9650</c:v>
                </c:pt>
                <c:pt idx="65">
                  <c:v>9500</c:v>
                </c:pt>
                <c:pt idx="66">
                  <c:v>9375</c:v>
                </c:pt>
                <c:pt idx="67">
                  <c:v>9275</c:v>
                </c:pt>
                <c:pt idx="68">
                  <c:v>9200</c:v>
                </c:pt>
                <c:pt idx="69">
                  <c:v>9150</c:v>
                </c:pt>
                <c:pt idx="70">
                  <c:v>9125</c:v>
                </c:pt>
                <c:pt idx="71">
                  <c:v>9125</c:v>
                </c:pt>
                <c:pt idx="72">
                  <c:v>9150</c:v>
                </c:pt>
                <c:pt idx="73">
                  <c:v>9225</c:v>
                </c:pt>
                <c:pt idx="74">
                  <c:v>9375</c:v>
                </c:pt>
                <c:pt idx="75">
                  <c:v>9525</c:v>
                </c:pt>
                <c:pt idx="76">
                  <c:v>9675</c:v>
                </c:pt>
                <c:pt idx="77">
                  <c:v>9800</c:v>
                </c:pt>
                <c:pt idx="78">
                  <c:v>9850</c:v>
                </c:pt>
                <c:pt idx="79">
                  <c:v>9750</c:v>
                </c:pt>
                <c:pt idx="80">
                  <c:v>9650</c:v>
                </c:pt>
                <c:pt idx="81">
                  <c:v>9525</c:v>
                </c:pt>
                <c:pt idx="82">
                  <c:v>9450</c:v>
                </c:pt>
                <c:pt idx="83">
                  <c:v>9375</c:v>
                </c:pt>
                <c:pt idx="84">
                  <c:v>9375</c:v>
                </c:pt>
                <c:pt idx="85">
                  <c:v>9425</c:v>
                </c:pt>
                <c:pt idx="86">
                  <c:v>9500</c:v>
                </c:pt>
                <c:pt idx="87">
                  <c:v>9625</c:v>
                </c:pt>
                <c:pt idx="88">
                  <c:v>9800</c:v>
                </c:pt>
                <c:pt idx="89">
                  <c:v>10000</c:v>
                </c:pt>
                <c:pt idx="90">
                  <c:v>10275</c:v>
                </c:pt>
                <c:pt idx="91">
                  <c:v>10600</c:v>
                </c:pt>
                <c:pt idx="92">
                  <c:v>10875</c:v>
                </c:pt>
                <c:pt idx="93">
                  <c:v>11125</c:v>
                </c:pt>
                <c:pt idx="94">
                  <c:v>11275</c:v>
                </c:pt>
                <c:pt idx="95">
                  <c:v>11350</c:v>
                </c:pt>
                <c:pt idx="96">
                  <c:v>11400</c:v>
                </c:pt>
                <c:pt idx="97">
                  <c:v>11425</c:v>
                </c:pt>
                <c:pt idx="98">
                  <c:v>11450</c:v>
                </c:pt>
                <c:pt idx="99">
                  <c:v>11450</c:v>
                </c:pt>
                <c:pt idx="100">
                  <c:v>11475</c:v>
                </c:pt>
                <c:pt idx="101">
                  <c:v>11475</c:v>
                </c:pt>
                <c:pt idx="102">
                  <c:v>11500</c:v>
                </c:pt>
                <c:pt idx="103">
                  <c:v>11500</c:v>
                </c:pt>
                <c:pt idx="104">
                  <c:v>11525</c:v>
                </c:pt>
                <c:pt idx="105">
                  <c:v>11550</c:v>
                </c:pt>
                <c:pt idx="106">
                  <c:v>11575</c:v>
                </c:pt>
                <c:pt idx="107">
                  <c:v>11575</c:v>
                </c:pt>
                <c:pt idx="108">
                  <c:v>11600</c:v>
                </c:pt>
                <c:pt idx="109">
                  <c:v>11650</c:v>
                </c:pt>
                <c:pt idx="110">
                  <c:v>11675</c:v>
                </c:pt>
                <c:pt idx="111">
                  <c:v>11725</c:v>
                </c:pt>
                <c:pt idx="112">
                  <c:v>11750</c:v>
                </c:pt>
                <c:pt idx="113">
                  <c:v>11800</c:v>
                </c:pt>
                <c:pt idx="114">
                  <c:v>11850</c:v>
                </c:pt>
                <c:pt idx="115">
                  <c:v>11900</c:v>
                </c:pt>
                <c:pt idx="116">
                  <c:v>11925</c:v>
                </c:pt>
                <c:pt idx="117">
                  <c:v>11925</c:v>
                </c:pt>
                <c:pt idx="118">
                  <c:v>11950</c:v>
                </c:pt>
                <c:pt idx="119">
                  <c:v>11975</c:v>
                </c:pt>
                <c:pt idx="120">
                  <c:v>12025</c:v>
                </c:pt>
              </c:numCache>
            </c:numRef>
          </c:val>
          <c:smooth val="0"/>
          <c:extLst>
            <c:ext xmlns:c16="http://schemas.microsoft.com/office/drawing/2014/chart" uri="{C3380CC4-5D6E-409C-BE32-E72D297353CC}">
              <c16:uniqueId val="{00000000-4852-4FD3-9A77-E8F2F3D436EB}"/>
            </c:ext>
          </c:extLst>
        </c:ser>
        <c:dLbls>
          <c:showLegendKey val="0"/>
          <c:showVal val="0"/>
          <c:showCatName val="0"/>
          <c:showSerName val="0"/>
          <c:showPercent val="0"/>
          <c:showBubbleSize val="0"/>
        </c:dLbls>
        <c:smooth val="0"/>
        <c:axId val="731260064"/>
        <c:axId val="731260544"/>
      </c:lineChart>
      <c:dateAx>
        <c:axId val="731260064"/>
        <c:scaling>
          <c:orientation val="minMax"/>
        </c:scaling>
        <c:delete val="0"/>
        <c:axPos val="b"/>
        <c:numFmt formatCode="mmm\-yy"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31260544"/>
        <c:crosses val="autoZero"/>
        <c:auto val="1"/>
        <c:lblOffset val="100"/>
        <c:baseTimeUnit val="months"/>
        <c:majorUnit val="24"/>
        <c:majorTimeUnit val="months"/>
      </c:dateAx>
      <c:valAx>
        <c:axId val="731260544"/>
        <c:scaling>
          <c:orientation val="minMax"/>
          <c:min val="7000"/>
        </c:scaling>
        <c:delete val="0"/>
        <c:axPos val="l"/>
        <c:numFmt formatCode="\$#,##0"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31260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bg1"/>
            </a:solidFill>
            <a:ln>
              <a:solidFill>
                <a:schemeClr val="accent3"/>
              </a:solidFill>
            </a:ln>
            <a:effectLst/>
          </c:spPr>
          <c:invertIfNegative val="0"/>
          <c:dPt>
            <c:idx val="60"/>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2528-408B-84A1-DC626D659705}"/>
              </c:ext>
            </c:extLst>
          </c:dPt>
          <c:dPt>
            <c:idx val="61"/>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3-2528-408B-84A1-DC626D659705}"/>
              </c:ext>
            </c:extLst>
          </c:dPt>
          <c:dPt>
            <c:idx val="62"/>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4-2528-408B-84A1-DC626D659705}"/>
              </c:ext>
            </c:extLst>
          </c:dPt>
          <c:dPt>
            <c:idx val="63"/>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2528-408B-84A1-DC626D659705}"/>
              </c:ext>
            </c:extLst>
          </c:dPt>
          <c:dPt>
            <c:idx val="6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6-2528-408B-84A1-DC626D659705}"/>
              </c:ext>
            </c:extLst>
          </c:dPt>
          <c:dPt>
            <c:idx val="65"/>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7-2528-408B-84A1-DC626D659705}"/>
              </c:ext>
            </c:extLst>
          </c:dPt>
          <c:dPt>
            <c:idx val="66"/>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8-2528-408B-84A1-DC626D659705}"/>
              </c:ext>
            </c:extLst>
          </c:dPt>
          <c:dPt>
            <c:idx val="67"/>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A-2528-408B-84A1-DC626D659705}"/>
              </c:ext>
            </c:extLst>
          </c:dPt>
          <c:dPt>
            <c:idx val="68"/>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9-2528-408B-84A1-DC626D659705}"/>
              </c:ext>
            </c:extLst>
          </c:dPt>
          <c:dPt>
            <c:idx val="69"/>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B-2528-408B-84A1-DC626D659705}"/>
              </c:ext>
            </c:extLst>
          </c:dPt>
          <c:dPt>
            <c:idx val="70"/>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D-2528-408B-84A1-DC626D659705}"/>
              </c:ext>
            </c:extLst>
          </c:dPt>
          <c:dPt>
            <c:idx val="71"/>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C-2528-408B-84A1-DC626D659705}"/>
              </c:ext>
            </c:extLst>
          </c:dPt>
          <c:dPt>
            <c:idx val="72"/>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E-2528-408B-84A1-DC626D659705}"/>
              </c:ext>
            </c:extLst>
          </c:dPt>
          <c:dPt>
            <c:idx val="73"/>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F-2528-408B-84A1-DC626D659705}"/>
              </c:ext>
            </c:extLst>
          </c:dPt>
          <c:dPt>
            <c:idx val="7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0-2528-408B-84A1-DC626D659705}"/>
              </c:ext>
            </c:extLst>
          </c:dPt>
          <c:dPt>
            <c:idx val="75"/>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1-2528-408B-84A1-DC626D659705}"/>
              </c:ext>
            </c:extLst>
          </c:dPt>
          <c:dPt>
            <c:idx val="76"/>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2-2528-408B-84A1-DC626D659705}"/>
              </c:ext>
            </c:extLst>
          </c:dPt>
          <c:dPt>
            <c:idx val="77"/>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3-2528-408B-84A1-DC626D659705}"/>
              </c:ext>
            </c:extLst>
          </c:dPt>
          <c:dPt>
            <c:idx val="78"/>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4-2528-408B-84A1-DC626D659705}"/>
              </c:ext>
            </c:extLst>
          </c:dPt>
          <c:dPt>
            <c:idx val="79"/>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5-2528-408B-84A1-DC626D659705}"/>
              </c:ext>
            </c:extLst>
          </c:dPt>
          <c:dPt>
            <c:idx val="80"/>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6-2528-408B-84A1-DC626D659705}"/>
              </c:ext>
            </c:extLst>
          </c:dPt>
          <c:dPt>
            <c:idx val="81"/>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7-2528-408B-84A1-DC626D659705}"/>
              </c:ext>
            </c:extLst>
          </c:dPt>
          <c:dPt>
            <c:idx val="82"/>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8-2528-408B-84A1-DC626D659705}"/>
              </c:ext>
            </c:extLst>
          </c:dPt>
          <c:dPt>
            <c:idx val="83"/>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9-2528-408B-84A1-DC626D659705}"/>
              </c:ext>
            </c:extLst>
          </c:dPt>
          <c:dPt>
            <c:idx val="8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A-2528-408B-84A1-DC626D659705}"/>
              </c:ext>
            </c:extLst>
          </c:dPt>
          <c:dPt>
            <c:idx val="85"/>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B-2528-408B-84A1-DC626D659705}"/>
              </c:ext>
            </c:extLst>
          </c:dPt>
          <c:dPt>
            <c:idx val="86"/>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C-2528-408B-84A1-DC626D659705}"/>
              </c:ext>
            </c:extLst>
          </c:dPt>
          <c:dPt>
            <c:idx val="87"/>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D-2528-408B-84A1-DC626D659705}"/>
              </c:ext>
            </c:extLst>
          </c:dPt>
          <c:dPt>
            <c:idx val="88"/>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E-2528-408B-84A1-DC626D659705}"/>
              </c:ext>
            </c:extLst>
          </c:dPt>
          <c:dPt>
            <c:idx val="89"/>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F-2528-408B-84A1-DC626D659705}"/>
              </c:ext>
            </c:extLst>
          </c:dPt>
          <c:cat>
            <c:numRef>
              <c:f>'Total retail turnover - level, '!$A$3:$A$92</c:f>
              <c:numCache>
                <c:formatCode>mmm\-yy</c:formatCode>
                <c:ptCount val="90"/>
                <c:pt idx="0">
                  <c:v>43983</c:v>
                </c:pt>
                <c:pt idx="1">
                  <c:v>44013</c:v>
                </c:pt>
                <c:pt idx="2">
                  <c:v>44044</c:v>
                </c:pt>
                <c:pt idx="3">
                  <c:v>44075</c:v>
                </c:pt>
                <c:pt idx="4">
                  <c:v>44105</c:v>
                </c:pt>
                <c:pt idx="5">
                  <c:v>44136</c:v>
                </c:pt>
                <c:pt idx="6">
                  <c:v>44166</c:v>
                </c:pt>
                <c:pt idx="7">
                  <c:v>44197</c:v>
                </c:pt>
                <c:pt idx="8">
                  <c:v>44228</c:v>
                </c:pt>
                <c:pt idx="9">
                  <c:v>44256</c:v>
                </c:pt>
                <c:pt idx="10">
                  <c:v>44287</c:v>
                </c:pt>
                <c:pt idx="11">
                  <c:v>44317</c:v>
                </c:pt>
                <c:pt idx="12">
                  <c:v>44348</c:v>
                </c:pt>
                <c:pt idx="13">
                  <c:v>44378</c:v>
                </c:pt>
                <c:pt idx="14">
                  <c:v>44409</c:v>
                </c:pt>
                <c:pt idx="15">
                  <c:v>44440</c:v>
                </c:pt>
                <c:pt idx="16">
                  <c:v>44470</c:v>
                </c:pt>
                <c:pt idx="17">
                  <c:v>44501</c:v>
                </c:pt>
                <c:pt idx="18">
                  <c:v>44531</c:v>
                </c:pt>
                <c:pt idx="19">
                  <c:v>44562</c:v>
                </c:pt>
                <c:pt idx="20">
                  <c:v>44593</c:v>
                </c:pt>
                <c:pt idx="21">
                  <c:v>44621</c:v>
                </c:pt>
                <c:pt idx="22">
                  <c:v>44652</c:v>
                </c:pt>
                <c:pt idx="23">
                  <c:v>44682</c:v>
                </c:pt>
                <c:pt idx="24">
                  <c:v>44713</c:v>
                </c:pt>
                <c:pt idx="25">
                  <c:v>44743</c:v>
                </c:pt>
                <c:pt idx="26">
                  <c:v>44774</c:v>
                </c:pt>
                <c:pt idx="27">
                  <c:v>44805</c:v>
                </c:pt>
                <c:pt idx="28">
                  <c:v>44835</c:v>
                </c:pt>
                <c:pt idx="29">
                  <c:v>44866</c:v>
                </c:pt>
                <c:pt idx="30">
                  <c:v>44896</c:v>
                </c:pt>
                <c:pt idx="31">
                  <c:v>44927</c:v>
                </c:pt>
                <c:pt idx="32">
                  <c:v>44958</c:v>
                </c:pt>
                <c:pt idx="33">
                  <c:v>44986</c:v>
                </c:pt>
                <c:pt idx="34">
                  <c:v>45017</c:v>
                </c:pt>
                <c:pt idx="35">
                  <c:v>45047</c:v>
                </c:pt>
                <c:pt idx="36">
                  <c:v>45078</c:v>
                </c:pt>
                <c:pt idx="37">
                  <c:v>45108</c:v>
                </c:pt>
                <c:pt idx="38">
                  <c:v>45139</c:v>
                </c:pt>
                <c:pt idx="39">
                  <c:v>45170</c:v>
                </c:pt>
                <c:pt idx="40">
                  <c:v>45200</c:v>
                </c:pt>
                <c:pt idx="41">
                  <c:v>45231</c:v>
                </c:pt>
                <c:pt idx="42">
                  <c:v>45261</c:v>
                </c:pt>
                <c:pt idx="43">
                  <c:v>45292</c:v>
                </c:pt>
                <c:pt idx="44">
                  <c:v>45323</c:v>
                </c:pt>
                <c:pt idx="45">
                  <c:v>45352</c:v>
                </c:pt>
                <c:pt idx="46">
                  <c:v>45383</c:v>
                </c:pt>
                <c:pt idx="47">
                  <c:v>45413</c:v>
                </c:pt>
                <c:pt idx="48">
                  <c:v>45444</c:v>
                </c:pt>
                <c:pt idx="49">
                  <c:v>45474</c:v>
                </c:pt>
                <c:pt idx="50">
                  <c:v>45505</c:v>
                </c:pt>
                <c:pt idx="51">
                  <c:v>45536</c:v>
                </c:pt>
                <c:pt idx="52">
                  <c:v>45566</c:v>
                </c:pt>
                <c:pt idx="53">
                  <c:v>45597</c:v>
                </c:pt>
                <c:pt idx="54">
                  <c:v>45627</c:v>
                </c:pt>
                <c:pt idx="55">
                  <c:v>45658</c:v>
                </c:pt>
                <c:pt idx="56">
                  <c:v>45689</c:v>
                </c:pt>
                <c:pt idx="57">
                  <c:v>45717</c:v>
                </c:pt>
                <c:pt idx="58">
                  <c:v>45748</c:v>
                </c:pt>
                <c:pt idx="59">
                  <c:v>45778</c:v>
                </c:pt>
                <c:pt idx="60">
                  <c:v>45809</c:v>
                </c:pt>
                <c:pt idx="61">
                  <c:v>45839</c:v>
                </c:pt>
                <c:pt idx="62">
                  <c:v>45870</c:v>
                </c:pt>
                <c:pt idx="63">
                  <c:v>45901</c:v>
                </c:pt>
                <c:pt idx="64">
                  <c:v>45931</c:v>
                </c:pt>
                <c:pt idx="65">
                  <c:v>45962</c:v>
                </c:pt>
                <c:pt idx="66">
                  <c:v>45992</c:v>
                </c:pt>
                <c:pt idx="67">
                  <c:v>46023</c:v>
                </c:pt>
                <c:pt idx="68">
                  <c:v>46054</c:v>
                </c:pt>
                <c:pt idx="69">
                  <c:v>46082</c:v>
                </c:pt>
                <c:pt idx="70">
                  <c:v>46113</c:v>
                </c:pt>
                <c:pt idx="71">
                  <c:v>46143</c:v>
                </c:pt>
                <c:pt idx="72">
                  <c:v>46174</c:v>
                </c:pt>
                <c:pt idx="73">
                  <c:v>46204</c:v>
                </c:pt>
                <c:pt idx="74">
                  <c:v>46235</c:v>
                </c:pt>
                <c:pt idx="75">
                  <c:v>46266</c:v>
                </c:pt>
                <c:pt idx="76">
                  <c:v>46296</c:v>
                </c:pt>
                <c:pt idx="77">
                  <c:v>46327</c:v>
                </c:pt>
                <c:pt idx="78">
                  <c:v>46357</c:v>
                </c:pt>
                <c:pt idx="79">
                  <c:v>46388</c:v>
                </c:pt>
                <c:pt idx="80">
                  <c:v>46419</c:v>
                </c:pt>
                <c:pt idx="81">
                  <c:v>46447</c:v>
                </c:pt>
                <c:pt idx="82">
                  <c:v>46478</c:v>
                </c:pt>
                <c:pt idx="83">
                  <c:v>46508</c:v>
                </c:pt>
                <c:pt idx="84">
                  <c:v>46539</c:v>
                </c:pt>
                <c:pt idx="85">
                  <c:v>46569</c:v>
                </c:pt>
                <c:pt idx="86">
                  <c:v>46600</c:v>
                </c:pt>
                <c:pt idx="87">
                  <c:v>46631</c:v>
                </c:pt>
                <c:pt idx="88">
                  <c:v>46661</c:v>
                </c:pt>
                <c:pt idx="89">
                  <c:v>46692</c:v>
                </c:pt>
              </c:numCache>
            </c:numRef>
          </c:cat>
          <c:val>
            <c:numRef>
              <c:f>'Total retail turnover - level, '!$B$3:$B$92</c:f>
              <c:numCache>
                <c:formatCode>#,##0.00</c:formatCode>
                <c:ptCount val="90"/>
                <c:pt idx="0">
                  <c:v>29594.3</c:v>
                </c:pt>
                <c:pt idx="1">
                  <c:v>30799.4</c:v>
                </c:pt>
                <c:pt idx="2">
                  <c:v>29488.6</c:v>
                </c:pt>
                <c:pt idx="3">
                  <c:v>29119.1</c:v>
                </c:pt>
                <c:pt idx="4">
                  <c:v>29706.9</c:v>
                </c:pt>
                <c:pt idx="5">
                  <c:v>31196</c:v>
                </c:pt>
                <c:pt idx="6">
                  <c:v>30882.9</c:v>
                </c:pt>
                <c:pt idx="7">
                  <c:v>30790.7</c:v>
                </c:pt>
                <c:pt idx="8">
                  <c:v>30412.799999999999</c:v>
                </c:pt>
                <c:pt idx="9">
                  <c:v>30621.7</c:v>
                </c:pt>
                <c:pt idx="10">
                  <c:v>30986.799999999999</c:v>
                </c:pt>
                <c:pt idx="11">
                  <c:v>30988.1</c:v>
                </c:pt>
                <c:pt idx="12">
                  <c:v>30542.5</c:v>
                </c:pt>
                <c:pt idx="13">
                  <c:v>29789.7</c:v>
                </c:pt>
                <c:pt idx="14">
                  <c:v>29219.8</c:v>
                </c:pt>
                <c:pt idx="15">
                  <c:v>29732.9</c:v>
                </c:pt>
                <c:pt idx="16">
                  <c:v>31222.5</c:v>
                </c:pt>
                <c:pt idx="17">
                  <c:v>32747.4</c:v>
                </c:pt>
                <c:pt idx="18">
                  <c:v>32521.3</c:v>
                </c:pt>
                <c:pt idx="19">
                  <c:v>32794.800000000003</c:v>
                </c:pt>
                <c:pt idx="20">
                  <c:v>33172.9</c:v>
                </c:pt>
                <c:pt idx="21">
                  <c:v>33561.800000000003</c:v>
                </c:pt>
                <c:pt idx="22">
                  <c:v>33925</c:v>
                </c:pt>
                <c:pt idx="23">
                  <c:v>34079.599999999999</c:v>
                </c:pt>
                <c:pt idx="24">
                  <c:v>34361.9</c:v>
                </c:pt>
                <c:pt idx="25">
                  <c:v>34706.400000000001</c:v>
                </c:pt>
                <c:pt idx="26">
                  <c:v>34816.199999999997</c:v>
                </c:pt>
                <c:pt idx="27">
                  <c:v>35008.800000000003</c:v>
                </c:pt>
                <c:pt idx="28">
                  <c:v>35119.800000000003</c:v>
                </c:pt>
                <c:pt idx="29">
                  <c:v>35194.6</c:v>
                </c:pt>
                <c:pt idx="30">
                  <c:v>34972.400000000001</c:v>
                </c:pt>
                <c:pt idx="31">
                  <c:v>35343.800000000003</c:v>
                </c:pt>
                <c:pt idx="32">
                  <c:v>35314.199999999997</c:v>
                </c:pt>
                <c:pt idx="33">
                  <c:v>35425.199999999997</c:v>
                </c:pt>
                <c:pt idx="34">
                  <c:v>35403.599999999999</c:v>
                </c:pt>
                <c:pt idx="35">
                  <c:v>35494</c:v>
                </c:pt>
                <c:pt idx="36">
                  <c:v>35152.1</c:v>
                </c:pt>
                <c:pt idx="37">
                  <c:v>35360.6</c:v>
                </c:pt>
                <c:pt idx="38">
                  <c:v>35393.599999999999</c:v>
                </c:pt>
                <c:pt idx="39">
                  <c:v>35681.1</c:v>
                </c:pt>
                <c:pt idx="40">
                  <c:v>35523</c:v>
                </c:pt>
                <c:pt idx="41">
                  <c:v>35909.199999999997</c:v>
                </c:pt>
                <c:pt idx="42">
                  <c:v>35320.699999999997</c:v>
                </c:pt>
                <c:pt idx="43">
                  <c:v>35688.9</c:v>
                </c:pt>
                <c:pt idx="44">
                  <c:v>35864.800000000003</c:v>
                </c:pt>
                <c:pt idx="45">
                  <c:v>35729.1</c:v>
                </c:pt>
                <c:pt idx="46">
                  <c:v>35893</c:v>
                </c:pt>
                <c:pt idx="47">
                  <c:v>36188.800000000003</c:v>
                </c:pt>
                <c:pt idx="48">
                  <c:v>36146.800000000003</c:v>
                </c:pt>
                <c:pt idx="49">
                  <c:v>36209.4</c:v>
                </c:pt>
                <c:pt idx="50">
                  <c:v>36478.199999999997</c:v>
                </c:pt>
                <c:pt idx="51">
                  <c:v>36547</c:v>
                </c:pt>
                <c:pt idx="52">
                  <c:v>36749.699999999997</c:v>
                </c:pt>
                <c:pt idx="53">
                  <c:v>36967.4</c:v>
                </c:pt>
                <c:pt idx="54">
                  <c:v>36927.5</c:v>
                </c:pt>
                <c:pt idx="55">
                  <c:v>37107.1</c:v>
                </c:pt>
                <c:pt idx="56">
                  <c:v>37150.699999999997</c:v>
                </c:pt>
                <c:pt idx="57">
                  <c:v>37265.699999999997</c:v>
                </c:pt>
                <c:pt idx="58">
                  <c:v>37269.699999999997</c:v>
                </c:pt>
                <c:pt idx="59">
                  <c:v>37457.599999999999</c:v>
                </c:pt>
                <c:pt idx="60">
                  <c:v>37906.6</c:v>
                </c:pt>
                <c:pt idx="61">
                  <c:v>38041.819738406659</c:v>
                </c:pt>
                <c:pt idx="62">
                  <c:v>38177.039476813319</c:v>
                </c:pt>
                <c:pt idx="63">
                  <c:v>38312.25921521998</c:v>
                </c:pt>
                <c:pt idx="64">
                  <c:v>38447.47895362664</c:v>
                </c:pt>
                <c:pt idx="65">
                  <c:v>38582.6986920333</c:v>
                </c:pt>
                <c:pt idx="66">
                  <c:v>38717.918430439961</c:v>
                </c:pt>
                <c:pt idx="67">
                  <c:v>38853.138168846621</c:v>
                </c:pt>
                <c:pt idx="68">
                  <c:v>38988.357907253281</c:v>
                </c:pt>
                <c:pt idx="69">
                  <c:v>39123.577645659941</c:v>
                </c:pt>
                <c:pt idx="70">
                  <c:v>39258.797384066602</c:v>
                </c:pt>
                <c:pt idx="71">
                  <c:v>39394.017122473262</c:v>
                </c:pt>
                <c:pt idx="72">
                  <c:v>39529.236860879922</c:v>
                </c:pt>
                <c:pt idx="73">
                  <c:v>39664.456599286583</c:v>
                </c:pt>
                <c:pt idx="74">
                  <c:v>39799.676337693243</c:v>
                </c:pt>
                <c:pt idx="75">
                  <c:v>39934.896076099903</c:v>
                </c:pt>
                <c:pt idx="76">
                  <c:v>40070.115814506564</c:v>
                </c:pt>
                <c:pt idx="77">
                  <c:v>40205.335552913224</c:v>
                </c:pt>
                <c:pt idx="78">
                  <c:v>40340.555291319884</c:v>
                </c:pt>
                <c:pt idx="79">
                  <c:v>40475.775029726545</c:v>
                </c:pt>
                <c:pt idx="80">
                  <c:v>40610.994768133205</c:v>
                </c:pt>
                <c:pt idx="81">
                  <c:v>40746.214506539865</c:v>
                </c:pt>
                <c:pt idx="82">
                  <c:v>40881.434244946526</c:v>
                </c:pt>
                <c:pt idx="83">
                  <c:v>41016.653983353186</c:v>
                </c:pt>
                <c:pt idx="84">
                  <c:v>41151.873721759846</c:v>
                </c:pt>
                <c:pt idx="85">
                  <c:v>41287.093460166507</c:v>
                </c:pt>
                <c:pt idx="86">
                  <c:v>41422.313198573167</c:v>
                </c:pt>
                <c:pt idx="87">
                  <c:v>41557.532936979827</c:v>
                </c:pt>
                <c:pt idx="88">
                  <c:v>41692.752675386488</c:v>
                </c:pt>
                <c:pt idx="89" formatCode="#,##0_);\(#,##0\)">
                  <c:v>41827.97241379309</c:v>
                </c:pt>
              </c:numCache>
            </c:numRef>
          </c:val>
          <c:extLst>
            <c:ext xmlns:c16="http://schemas.microsoft.com/office/drawing/2014/chart" uri="{C3380CC4-5D6E-409C-BE32-E72D297353CC}">
              <c16:uniqueId val="{00000000-2528-408B-84A1-DC626D659705}"/>
            </c:ext>
          </c:extLst>
        </c:ser>
        <c:dLbls>
          <c:showLegendKey val="0"/>
          <c:showVal val="0"/>
          <c:showCatName val="0"/>
          <c:showSerName val="0"/>
          <c:showPercent val="0"/>
          <c:showBubbleSize val="0"/>
        </c:dLbls>
        <c:gapWidth val="60"/>
        <c:axId val="1598563104"/>
        <c:axId val="1598560704"/>
      </c:barChart>
      <c:dateAx>
        <c:axId val="1598563104"/>
        <c:scaling>
          <c:orientation val="minMax"/>
        </c:scaling>
        <c:delete val="0"/>
        <c:axPos val="b"/>
        <c:numFmt formatCode="mmm\-yy"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598560704"/>
        <c:crosses val="autoZero"/>
        <c:auto val="1"/>
        <c:lblOffset val="100"/>
        <c:baseTimeUnit val="months"/>
        <c:majorUnit val="12"/>
        <c:majorTimeUnit val="months"/>
      </c:dateAx>
      <c:valAx>
        <c:axId val="1598560704"/>
        <c:scaling>
          <c:orientation val="minMax"/>
          <c:min val="20000"/>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598563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19050" cap="rnd">
              <a:solidFill>
                <a:schemeClr val="accent3"/>
              </a:solidFill>
              <a:round/>
            </a:ln>
            <a:effectLst/>
          </c:spPr>
          <c:marker>
            <c:symbol val="none"/>
          </c:marker>
          <c:cat>
            <c:numRef>
              <c:f>'Food retailing (1)'!$A$3:$A$63</c:f>
              <c:numCache>
                <c:formatCode>mmm\-yy</c:formatCode>
                <c:ptCount val="61"/>
                <c:pt idx="0">
                  <c:v>43983</c:v>
                </c:pt>
                <c:pt idx="1">
                  <c:v>44013</c:v>
                </c:pt>
                <c:pt idx="2">
                  <c:v>44044</c:v>
                </c:pt>
                <c:pt idx="3">
                  <c:v>44075</c:v>
                </c:pt>
                <c:pt idx="4">
                  <c:v>44105</c:v>
                </c:pt>
                <c:pt idx="5">
                  <c:v>44136</c:v>
                </c:pt>
                <c:pt idx="6">
                  <c:v>44166</c:v>
                </c:pt>
                <c:pt idx="7">
                  <c:v>44197</c:v>
                </c:pt>
                <c:pt idx="8">
                  <c:v>44228</c:v>
                </c:pt>
                <c:pt idx="9">
                  <c:v>44256</c:v>
                </c:pt>
                <c:pt idx="10">
                  <c:v>44287</c:v>
                </c:pt>
                <c:pt idx="11">
                  <c:v>44317</c:v>
                </c:pt>
                <c:pt idx="12">
                  <c:v>44348</c:v>
                </c:pt>
                <c:pt idx="13">
                  <c:v>44378</c:v>
                </c:pt>
                <c:pt idx="14">
                  <c:v>44409</c:v>
                </c:pt>
                <c:pt idx="15">
                  <c:v>44440</c:v>
                </c:pt>
                <c:pt idx="16">
                  <c:v>44470</c:v>
                </c:pt>
                <c:pt idx="17">
                  <c:v>44501</c:v>
                </c:pt>
                <c:pt idx="18">
                  <c:v>44531</c:v>
                </c:pt>
                <c:pt idx="19">
                  <c:v>44562</c:v>
                </c:pt>
                <c:pt idx="20">
                  <c:v>44593</c:v>
                </c:pt>
                <c:pt idx="21">
                  <c:v>44621</c:v>
                </c:pt>
                <c:pt idx="22">
                  <c:v>44652</c:v>
                </c:pt>
                <c:pt idx="23">
                  <c:v>44682</c:v>
                </c:pt>
                <c:pt idx="24">
                  <c:v>44713</c:v>
                </c:pt>
                <c:pt idx="25">
                  <c:v>44743</c:v>
                </c:pt>
                <c:pt idx="26">
                  <c:v>44774</c:v>
                </c:pt>
                <c:pt idx="27">
                  <c:v>44805</c:v>
                </c:pt>
                <c:pt idx="28">
                  <c:v>44835</c:v>
                </c:pt>
                <c:pt idx="29">
                  <c:v>44866</c:v>
                </c:pt>
                <c:pt idx="30">
                  <c:v>44896</c:v>
                </c:pt>
                <c:pt idx="31">
                  <c:v>44927</c:v>
                </c:pt>
                <c:pt idx="32">
                  <c:v>44958</c:v>
                </c:pt>
                <c:pt idx="33">
                  <c:v>44986</c:v>
                </c:pt>
                <c:pt idx="34">
                  <c:v>45017</c:v>
                </c:pt>
                <c:pt idx="35">
                  <c:v>45047</c:v>
                </c:pt>
                <c:pt idx="36">
                  <c:v>45078</c:v>
                </c:pt>
                <c:pt idx="37">
                  <c:v>45108</c:v>
                </c:pt>
                <c:pt idx="38">
                  <c:v>45139</c:v>
                </c:pt>
                <c:pt idx="39">
                  <c:v>45170</c:v>
                </c:pt>
                <c:pt idx="40">
                  <c:v>45200</c:v>
                </c:pt>
                <c:pt idx="41">
                  <c:v>45231</c:v>
                </c:pt>
                <c:pt idx="42">
                  <c:v>45261</c:v>
                </c:pt>
                <c:pt idx="43">
                  <c:v>45292</c:v>
                </c:pt>
                <c:pt idx="44">
                  <c:v>45323</c:v>
                </c:pt>
                <c:pt idx="45">
                  <c:v>45352</c:v>
                </c:pt>
                <c:pt idx="46">
                  <c:v>45383</c:v>
                </c:pt>
                <c:pt idx="47">
                  <c:v>45413</c:v>
                </c:pt>
                <c:pt idx="48">
                  <c:v>45444</c:v>
                </c:pt>
                <c:pt idx="49">
                  <c:v>45474</c:v>
                </c:pt>
                <c:pt idx="50">
                  <c:v>45505</c:v>
                </c:pt>
                <c:pt idx="51">
                  <c:v>45536</c:v>
                </c:pt>
                <c:pt idx="52">
                  <c:v>45566</c:v>
                </c:pt>
                <c:pt idx="53">
                  <c:v>45597</c:v>
                </c:pt>
                <c:pt idx="54">
                  <c:v>45627</c:v>
                </c:pt>
                <c:pt idx="55">
                  <c:v>45658</c:v>
                </c:pt>
                <c:pt idx="56">
                  <c:v>45689</c:v>
                </c:pt>
                <c:pt idx="57">
                  <c:v>45717</c:v>
                </c:pt>
                <c:pt idx="58">
                  <c:v>45748</c:v>
                </c:pt>
                <c:pt idx="59">
                  <c:v>45778</c:v>
                </c:pt>
                <c:pt idx="60">
                  <c:v>45809</c:v>
                </c:pt>
              </c:numCache>
            </c:numRef>
          </c:cat>
          <c:val>
            <c:numRef>
              <c:f>'Food retailing (1)'!$B$3:$B$63</c:f>
              <c:numCache>
                <c:formatCode>#,##0.00</c:formatCode>
                <c:ptCount val="61"/>
                <c:pt idx="0">
                  <c:v>12692.2</c:v>
                </c:pt>
                <c:pt idx="1">
                  <c:v>12935.4</c:v>
                </c:pt>
                <c:pt idx="2">
                  <c:v>12881.8</c:v>
                </c:pt>
                <c:pt idx="3">
                  <c:v>12716.5</c:v>
                </c:pt>
                <c:pt idx="4">
                  <c:v>12755.2</c:v>
                </c:pt>
                <c:pt idx="5">
                  <c:v>12631.9</c:v>
                </c:pt>
                <c:pt idx="6">
                  <c:v>12741.6</c:v>
                </c:pt>
                <c:pt idx="7">
                  <c:v>12749.9</c:v>
                </c:pt>
                <c:pt idx="8">
                  <c:v>12399.3</c:v>
                </c:pt>
                <c:pt idx="9">
                  <c:v>12251</c:v>
                </c:pt>
                <c:pt idx="10">
                  <c:v>12369.1</c:v>
                </c:pt>
                <c:pt idx="11">
                  <c:v>12486.5</c:v>
                </c:pt>
                <c:pt idx="12">
                  <c:v>12695.1</c:v>
                </c:pt>
                <c:pt idx="13">
                  <c:v>12928.4</c:v>
                </c:pt>
                <c:pt idx="14">
                  <c:v>13220.6</c:v>
                </c:pt>
                <c:pt idx="15">
                  <c:v>13105.1</c:v>
                </c:pt>
                <c:pt idx="16">
                  <c:v>13035.7</c:v>
                </c:pt>
                <c:pt idx="17">
                  <c:v>12551.3</c:v>
                </c:pt>
                <c:pt idx="18">
                  <c:v>13147</c:v>
                </c:pt>
                <c:pt idx="19">
                  <c:v>13326</c:v>
                </c:pt>
                <c:pt idx="20">
                  <c:v>12938.9</c:v>
                </c:pt>
                <c:pt idx="21">
                  <c:v>12930.3</c:v>
                </c:pt>
                <c:pt idx="22">
                  <c:v>13152.1</c:v>
                </c:pt>
                <c:pt idx="23">
                  <c:v>13191.4</c:v>
                </c:pt>
                <c:pt idx="24">
                  <c:v>13266.1</c:v>
                </c:pt>
                <c:pt idx="25">
                  <c:v>13372.1</c:v>
                </c:pt>
                <c:pt idx="26">
                  <c:v>13471.6</c:v>
                </c:pt>
                <c:pt idx="27">
                  <c:v>13605</c:v>
                </c:pt>
                <c:pt idx="28">
                  <c:v>13703.2</c:v>
                </c:pt>
                <c:pt idx="29">
                  <c:v>13827.9</c:v>
                </c:pt>
                <c:pt idx="30">
                  <c:v>13875.1</c:v>
                </c:pt>
                <c:pt idx="31">
                  <c:v>13971.9</c:v>
                </c:pt>
                <c:pt idx="32">
                  <c:v>13977.9</c:v>
                </c:pt>
                <c:pt idx="33">
                  <c:v>14040.4</c:v>
                </c:pt>
                <c:pt idx="34">
                  <c:v>14003.7</c:v>
                </c:pt>
                <c:pt idx="35">
                  <c:v>13993.8</c:v>
                </c:pt>
                <c:pt idx="36">
                  <c:v>14012.9</c:v>
                </c:pt>
                <c:pt idx="37">
                  <c:v>14012.4</c:v>
                </c:pt>
                <c:pt idx="38">
                  <c:v>13995.3</c:v>
                </c:pt>
                <c:pt idx="39">
                  <c:v>14068</c:v>
                </c:pt>
                <c:pt idx="40">
                  <c:v>14156.5</c:v>
                </c:pt>
                <c:pt idx="41">
                  <c:v>14230.6</c:v>
                </c:pt>
                <c:pt idx="42">
                  <c:v>14098.3</c:v>
                </c:pt>
                <c:pt idx="43">
                  <c:v>14235.1</c:v>
                </c:pt>
                <c:pt idx="44">
                  <c:v>14218.7</c:v>
                </c:pt>
                <c:pt idx="45">
                  <c:v>14318.3</c:v>
                </c:pt>
                <c:pt idx="46">
                  <c:v>14282.8</c:v>
                </c:pt>
                <c:pt idx="47">
                  <c:v>14470.6</c:v>
                </c:pt>
                <c:pt idx="48">
                  <c:v>14423.1</c:v>
                </c:pt>
                <c:pt idx="49">
                  <c:v>14451.1</c:v>
                </c:pt>
                <c:pt idx="50">
                  <c:v>14538.6</c:v>
                </c:pt>
                <c:pt idx="51">
                  <c:v>14526.8</c:v>
                </c:pt>
                <c:pt idx="52">
                  <c:v>14551.7</c:v>
                </c:pt>
                <c:pt idx="53">
                  <c:v>14607.1</c:v>
                </c:pt>
                <c:pt idx="54">
                  <c:v>14574.6</c:v>
                </c:pt>
                <c:pt idx="55">
                  <c:v>14713.2</c:v>
                </c:pt>
                <c:pt idx="56">
                  <c:v>14785.9</c:v>
                </c:pt>
                <c:pt idx="57">
                  <c:v>14897.7</c:v>
                </c:pt>
                <c:pt idx="58">
                  <c:v>14877.1</c:v>
                </c:pt>
                <c:pt idx="59">
                  <c:v>14858</c:v>
                </c:pt>
                <c:pt idx="60">
                  <c:v>14995.5</c:v>
                </c:pt>
              </c:numCache>
            </c:numRef>
          </c:val>
          <c:smooth val="0"/>
          <c:extLst>
            <c:ext xmlns:c16="http://schemas.microsoft.com/office/drawing/2014/chart" uri="{C3380CC4-5D6E-409C-BE32-E72D297353CC}">
              <c16:uniqueId val="{00000000-816F-4EF4-9F77-4CABFD6B712F}"/>
            </c:ext>
          </c:extLst>
        </c:ser>
        <c:dLbls>
          <c:showLegendKey val="0"/>
          <c:showVal val="0"/>
          <c:showCatName val="0"/>
          <c:showSerName val="0"/>
          <c:showPercent val="0"/>
          <c:showBubbleSize val="0"/>
        </c:dLbls>
        <c:smooth val="0"/>
        <c:axId val="733009552"/>
        <c:axId val="733008112"/>
      </c:lineChart>
      <c:dateAx>
        <c:axId val="733009552"/>
        <c:scaling>
          <c:orientation val="minMax"/>
        </c:scaling>
        <c:delete val="0"/>
        <c:axPos val="b"/>
        <c:numFmt formatCode="mmm\-yy"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33008112"/>
        <c:crosses val="autoZero"/>
        <c:auto val="1"/>
        <c:lblOffset val="100"/>
        <c:baseTimeUnit val="months"/>
        <c:majorUnit val="12"/>
        <c:majorTimeUnit val="months"/>
      </c:dateAx>
      <c:valAx>
        <c:axId val="733008112"/>
        <c:scaling>
          <c:orientation val="minMax"/>
          <c:min val="10000"/>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33009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Charts!$C$19</c:f>
              <c:strCache>
                <c:ptCount val="1"/>
                <c:pt idx="0">
                  <c:v>Construction Cost Outlook</c:v>
                </c:pt>
              </c:strCache>
            </c:strRef>
          </c:tx>
          <c:spPr>
            <a:solidFill>
              <a:srgbClr val="D9E6F7"/>
            </a:solidFill>
            <a:ln>
              <a:noFill/>
            </a:ln>
            <a:effectLst/>
          </c:spPr>
          <c:invertIfNegative val="0"/>
          <c:dPt>
            <c:idx val="0"/>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A-EB77-4F1D-A668-EE15611BBAAA}"/>
              </c:ext>
            </c:extLst>
          </c:dPt>
          <c:dPt>
            <c:idx val="1"/>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B-EB77-4F1D-A668-EE15611BBAAA}"/>
              </c:ext>
            </c:extLst>
          </c:dPt>
          <c:dPt>
            <c:idx val="2"/>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C-EB77-4F1D-A668-EE15611BBAAA}"/>
              </c:ext>
            </c:extLst>
          </c:dPt>
          <c:dPt>
            <c:idx val="3"/>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D-EB77-4F1D-A668-EE15611BBAAA}"/>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E-EB77-4F1D-A668-EE15611BBAAA}"/>
              </c:ext>
            </c:extLst>
          </c:dPt>
          <c:dPt>
            <c:idx val="5"/>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F-EB77-4F1D-A668-EE15611BBAAA}"/>
              </c:ext>
            </c:extLst>
          </c:dPt>
          <c:dPt>
            <c:idx val="6"/>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0-EB77-4F1D-A668-EE15611BBAAA}"/>
              </c:ext>
            </c:extLst>
          </c:dPt>
          <c:dPt>
            <c:idx val="7"/>
            <c:invertIfNegative val="0"/>
            <c:bubble3D val="0"/>
            <c:spPr>
              <a:pattFill prst="wdUpDiag">
                <a:fgClr>
                  <a:srgbClr val="D9E6F7"/>
                </a:fgClr>
                <a:bgClr>
                  <a:schemeClr val="bg1"/>
                </a:bgClr>
              </a:pattFill>
              <a:ln>
                <a:noFill/>
              </a:ln>
              <a:effectLst/>
            </c:spPr>
            <c:extLst>
              <c:ext xmlns:c16="http://schemas.microsoft.com/office/drawing/2014/chart" uri="{C3380CC4-5D6E-409C-BE32-E72D297353CC}">
                <c16:uniqueId val="{00000001-EB77-4F1D-A668-EE15611BBAAA}"/>
              </c:ext>
            </c:extLst>
          </c:dPt>
          <c:dPt>
            <c:idx val="8"/>
            <c:invertIfNegative val="0"/>
            <c:bubble3D val="0"/>
            <c:spPr>
              <a:pattFill prst="wdUpDiag">
                <a:fgClr>
                  <a:srgbClr val="D9E6F7"/>
                </a:fgClr>
                <a:bgClr>
                  <a:schemeClr val="bg1"/>
                </a:bgClr>
              </a:pattFill>
              <a:ln>
                <a:noFill/>
              </a:ln>
              <a:effectLst/>
            </c:spPr>
            <c:extLst>
              <c:ext xmlns:c16="http://schemas.microsoft.com/office/drawing/2014/chart" uri="{C3380CC4-5D6E-409C-BE32-E72D297353CC}">
                <c16:uniqueId val="{00000003-EB77-4F1D-A668-EE15611BBAAA}"/>
              </c:ext>
            </c:extLst>
          </c:dPt>
          <c:dLbls>
            <c:numFmt formatCode="0" sourceLinked="0"/>
            <c:spPr>
              <a:noFill/>
              <a:ln>
                <a:noFill/>
              </a:ln>
              <a:effectLst/>
            </c:spPr>
            <c:txPr>
              <a:bodyPr rot="0" spcFirstLastPara="1" vertOverflow="ellipsis" vert="horz" wrap="square" anchor="ctr" anchorCtr="1"/>
              <a:lstStyle/>
              <a:p>
                <a:pPr>
                  <a:defRPr sz="7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Charts!$B$20:$B$28</c:f>
              <c:strCache>
                <c:ptCount val="9"/>
                <c:pt idx="0">
                  <c:v>2020</c:v>
                </c:pt>
                <c:pt idx="1">
                  <c:v>2021</c:v>
                </c:pt>
                <c:pt idx="2">
                  <c:v>2022</c:v>
                </c:pt>
                <c:pt idx="3">
                  <c:v>2023</c:v>
                </c:pt>
                <c:pt idx="4">
                  <c:v>2024</c:v>
                </c:pt>
                <c:pt idx="5">
                  <c:v>2025</c:v>
                </c:pt>
                <c:pt idx="6">
                  <c:v>2026F</c:v>
                </c:pt>
                <c:pt idx="7">
                  <c:v>2027F</c:v>
                </c:pt>
                <c:pt idx="8">
                  <c:v>2028F</c:v>
                </c:pt>
              </c:strCache>
            </c:strRef>
          </c:cat>
          <c:val>
            <c:numRef>
              <c:f>Charts!$C$20:$C$28</c:f>
              <c:numCache>
                <c:formatCode>0</c:formatCode>
                <c:ptCount val="9"/>
                <c:pt idx="0">
                  <c:v>100</c:v>
                </c:pt>
                <c:pt idx="1">
                  <c:v>106</c:v>
                </c:pt>
                <c:pt idx="2">
                  <c:v>115</c:v>
                </c:pt>
                <c:pt idx="3">
                  <c:v>122</c:v>
                </c:pt>
                <c:pt idx="4">
                  <c:v>127</c:v>
                </c:pt>
                <c:pt idx="5">
                  <c:v>131</c:v>
                </c:pt>
                <c:pt idx="6">
                  <c:v>141</c:v>
                </c:pt>
                <c:pt idx="7">
                  <c:v>153</c:v>
                </c:pt>
                <c:pt idx="8">
                  <c:v>160</c:v>
                </c:pt>
              </c:numCache>
            </c:numRef>
          </c:val>
          <c:extLst>
            <c:ext xmlns:c16="http://schemas.microsoft.com/office/drawing/2014/chart" uri="{C3380CC4-5D6E-409C-BE32-E72D297353CC}">
              <c16:uniqueId val="{00000004-EB77-4F1D-A668-EE15611BBAAA}"/>
            </c:ext>
          </c:extLst>
        </c:ser>
        <c:dLbls>
          <c:showLegendKey val="0"/>
          <c:showVal val="0"/>
          <c:showCatName val="0"/>
          <c:showSerName val="0"/>
          <c:showPercent val="0"/>
          <c:showBubbleSize val="0"/>
        </c:dLbls>
        <c:gapWidth val="40"/>
        <c:overlap val="-27"/>
        <c:axId val="1244542671"/>
        <c:axId val="1442180399"/>
      </c:barChart>
      <c:lineChart>
        <c:grouping val="standard"/>
        <c:varyColors val="0"/>
        <c:ser>
          <c:idx val="1"/>
          <c:order val="1"/>
          <c:tx>
            <c:strRef>
              <c:f>Charts!$D$19</c:f>
              <c:strCache>
                <c:ptCount val="1"/>
                <c:pt idx="0">
                  <c:v>Construction materials</c:v>
                </c:pt>
              </c:strCache>
            </c:strRef>
          </c:tx>
          <c:spPr>
            <a:ln w="22225" cap="rnd">
              <a:solidFill>
                <a:srgbClr val="C8102E"/>
              </a:solidFill>
              <a:prstDash val="solid"/>
              <a:round/>
            </a:ln>
            <a:effectLst/>
          </c:spPr>
          <c:marker>
            <c:symbol val="none"/>
          </c:marker>
          <c:cat>
            <c:strRef>
              <c:f>Charts!$B$20:$B$28</c:f>
              <c:strCache>
                <c:ptCount val="9"/>
                <c:pt idx="0">
                  <c:v>2020</c:v>
                </c:pt>
                <c:pt idx="1">
                  <c:v>2021</c:v>
                </c:pt>
                <c:pt idx="2">
                  <c:v>2022</c:v>
                </c:pt>
                <c:pt idx="3">
                  <c:v>2023</c:v>
                </c:pt>
                <c:pt idx="4">
                  <c:v>2024</c:v>
                </c:pt>
                <c:pt idx="5">
                  <c:v>2025</c:v>
                </c:pt>
                <c:pt idx="6">
                  <c:v>2026F</c:v>
                </c:pt>
                <c:pt idx="7">
                  <c:v>2027F</c:v>
                </c:pt>
                <c:pt idx="8">
                  <c:v>2028F</c:v>
                </c:pt>
              </c:strCache>
            </c:strRef>
          </c:cat>
          <c:val>
            <c:numRef>
              <c:f>Charts!$D$20:$D$28</c:f>
              <c:numCache>
                <c:formatCode>0</c:formatCode>
                <c:ptCount val="9"/>
                <c:pt idx="0">
                  <c:v>100</c:v>
                </c:pt>
                <c:pt idx="1">
                  <c:v>112</c:v>
                </c:pt>
                <c:pt idx="2">
                  <c:v>128</c:v>
                </c:pt>
                <c:pt idx="3">
                  <c:v>132</c:v>
                </c:pt>
                <c:pt idx="4">
                  <c:v>134</c:v>
                </c:pt>
                <c:pt idx="5">
                  <c:v>137</c:v>
                </c:pt>
                <c:pt idx="6">
                  <c:v>148</c:v>
                </c:pt>
                <c:pt idx="7">
                  <c:v>158</c:v>
                </c:pt>
                <c:pt idx="8">
                  <c:v>164</c:v>
                </c:pt>
              </c:numCache>
            </c:numRef>
          </c:val>
          <c:smooth val="0"/>
          <c:extLst>
            <c:ext xmlns:c16="http://schemas.microsoft.com/office/drawing/2014/chart" uri="{C3380CC4-5D6E-409C-BE32-E72D297353CC}">
              <c16:uniqueId val="{00000005-EB77-4F1D-A668-EE15611BBAAA}"/>
            </c:ext>
          </c:extLst>
        </c:ser>
        <c:ser>
          <c:idx val="2"/>
          <c:order val="2"/>
          <c:tx>
            <c:strRef>
              <c:f>Charts!$E$19</c:f>
              <c:strCache>
                <c:ptCount val="1"/>
                <c:pt idx="0">
                  <c:v>Steel</c:v>
                </c:pt>
              </c:strCache>
            </c:strRef>
          </c:tx>
          <c:spPr>
            <a:ln w="22225" cap="rnd">
              <a:solidFill>
                <a:srgbClr val="2B3A9C"/>
              </a:solidFill>
              <a:prstDash val="solid"/>
              <a:round/>
            </a:ln>
            <a:effectLst/>
          </c:spPr>
          <c:marker>
            <c:symbol val="none"/>
          </c:marker>
          <c:cat>
            <c:strRef>
              <c:f>Charts!$B$20:$B$28</c:f>
              <c:strCache>
                <c:ptCount val="9"/>
                <c:pt idx="0">
                  <c:v>2020</c:v>
                </c:pt>
                <c:pt idx="1">
                  <c:v>2021</c:v>
                </c:pt>
                <c:pt idx="2">
                  <c:v>2022</c:v>
                </c:pt>
                <c:pt idx="3">
                  <c:v>2023</c:v>
                </c:pt>
                <c:pt idx="4">
                  <c:v>2024</c:v>
                </c:pt>
                <c:pt idx="5">
                  <c:v>2025</c:v>
                </c:pt>
                <c:pt idx="6">
                  <c:v>2026F</c:v>
                </c:pt>
                <c:pt idx="7">
                  <c:v>2027F</c:v>
                </c:pt>
                <c:pt idx="8">
                  <c:v>2028F</c:v>
                </c:pt>
              </c:strCache>
            </c:strRef>
          </c:cat>
          <c:val>
            <c:numRef>
              <c:f>Charts!$E$20:$E$28</c:f>
              <c:numCache>
                <c:formatCode>0</c:formatCode>
                <c:ptCount val="9"/>
                <c:pt idx="0">
                  <c:v>100</c:v>
                </c:pt>
                <c:pt idx="1">
                  <c:v>118</c:v>
                </c:pt>
                <c:pt idx="2">
                  <c:v>126</c:v>
                </c:pt>
                <c:pt idx="3">
                  <c:v>121</c:v>
                </c:pt>
                <c:pt idx="4">
                  <c:v>118</c:v>
                </c:pt>
                <c:pt idx="5">
                  <c:v>122</c:v>
                </c:pt>
                <c:pt idx="6">
                  <c:v>132</c:v>
                </c:pt>
                <c:pt idx="7">
                  <c:v>141</c:v>
                </c:pt>
                <c:pt idx="8">
                  <c:v>146</c:v>
                </c:pt>
              </c:numCache>
            </c:numRef>
          </c:val>
          <c:smooth val="0"/>
          <c:extLst>
            <c:ext xmlns:c16="http://schemas.microsoft.com/office/drawing/2014/chart" uri="{C3380CC4-5D6E-409C-BE32-E72D297353CC}">
              <c16:uniqueId val="{00000006-EB77-4F1D-A668-EE15611BBAAA}"/>
            </c:ext>
          </c:extLst>
        </c:ser>
        <c:ser>
          <c:idx val="3"/>
          <c:order val="3"/>
          <c:tx>
            <c:strRef>
              <c:f>Charts!$F$19</c:f>
              <c:strCache>
                <c:ptCount val="1"/>
                <c:pt idx="0">
                  <c:v>Bricks</c:v>
                </c:pt>
              </c:strCache>
            </c:strRef>
          </c:tx>
          <c:spPr>
            <a:ln w="22225" cap="rnd">
              <a:solidFill>
                <a:srgbClr val="7F8FA9"/>
              </a:solidFill>
              <a:prstDash val="solid"/>
              <a:round/>
            </a:ln>
            <a:effectLst/>
          </c:spPr>
          <c:marker>
            <c:symbol val="none"/>
          </c:marker>
          <c:cat>
            <c:strRef>
              <c:f>Charts!$B$20:$B$28</c:f>
              <c:strCache>
                <c:ptCount val="9"/>
                <c:pt idx="0">
                  <c:v>2020</c:v>
                </c:pt>
                <c:pt idx="1">
                  <c:v>2021</c:v>
                </c:pt>
                <c:pt idx="2">
                  <c:v>2022</c:v>
                </c:pt>
                <c:pt idx="3">
                  <c:v>2023</c:v>
                </c:pt>
                <c:pt idx="4">
                  <c:v>2024</c:v>
                </c:pt>
                <c:pt idx="5">
                  <c:v>2025</c:v>
                </c:pt>
                <c:pt idx="6">
                  <c:v>2026F</c:v>
                </c:pt>
                <c:pt idx="7">
                  <c:v>2027F</c:v>
                </c:pt>
                <c:pt idx="8">
                  <c:v>2028F</c:v>
                </c:pt>
              </c:strCache>
            </c:strRef>
          </c:cat>
          <c:val>
            <c:numRef>
              <c:f>Charts!$F$20:$F$28</c:f>
              <c:numCache>
                <c:formatCode>0</c:formatCode>
                <c:ptCount val="9"/>
                <c:pt idx="0">
                  <c:v>100</c:v>
                </c:pt>
                <c:pt idx="1">
                  <c:v>104</c:v>
                </c:pt>
                <c:pt idx="2">
                  <c:v>110</c:v>
                </c:pt>
                <c:pt idx="3">
                  <c:v>116</c:v>
                </c:pt>
                <c:pt idx="4">
                  <c:v>120</c:v>
                </c:pt>
                <c:pt idx="5">
                  <c:v>124</c:v>
                </c:pt>
                <c:pt idx="6">
                  <c:v>130</c:v>
                </c:pt>
                <c:pt idx="7">
                  <c:v>136</c:v>
                </c:pt>
                <c:pt idx="8">
                  <c:v>141</c:v>
                </c:pt>
              </c:numCache>
            </c:numRef>
          </c:val>
          <c:smooth val="0"/>
          <c:extLst>
            <c:ext xmlns:c16="http://schemas.microsoft.com/office/drawing/2014/chart" uri="{C3380CC4-5D6E-409C-BE32-E72D297353CC}">
              <c16:uniqueId val="{00000007-EB77-4F1D-A668-EE15611BBAAA}"/>
            </c:ext>
          </c:extLst>
        </c:ser>
        <c:ser>
          <c:idx val="4"/>
          <c:order val="4"/>
          <c:tx>
            <c:strRef>
              <c:f>Charts!$G$19</c:f>
              <c:strCache>
                <c:ptCount val="1"/>
                <c:pt idx="0">
                  <c:v>Timber</c:v>
                </c:pt>
              </c:strCache>
            </c:strRef>
          </c:tx>
          <c:spPr>
            <a:ln w="22225" cap="rnd">
              <a:solidFill>
                <a:srgbClr val="242852"/>
              </a:solidFill>
              <a:prstDash val="solid"/>
              <a:round/>
            </a:ln>
            <a:effectLst/>
          </c:spPr>
          <c:marker>
            <c:symbol val="none"/>
          </c:marker>
          <c:cat>
            <c:strRef>
              <c:f>Charts!$B$20:$B$28</c:f>
              <c:strCache>
                <c:ptCount val="9"/>
                <c:pt idx="0">
                  <c:v>2020</c:v>
                </c:pt>
                <c:pt idx="1">
                  <c:v>2021</c:v>
                </c:pt>
                <c:pt idx="2">
                  <c:v>2022</c:v>
                </c:pt>
                <c:pt idx="3">
                  <c:v>2023</c:v>
                </c:pt>
                <c:pt idx="4">
                  <c:v>2024</c:v>
                </c:pt>
                <c:pt idx="5">
                  <c:v>2025</c:v>
                </c:pt>
                <c:pt idx="6">
                  <c:v>2026F</c:v>
                </c:pt>
                <c:pt idx="7">
                  <c:v>2027F</c:v>
                </c:pt>
                <c:pt idx="8">
                  <c:v>2028F</c:v>
                </c:pt>
              </c:strCache>
            </c:strRef>
          </c:cat>
          <c:val>
            <c:numRef>
              <c:f>Charts!$G$20:$G$28</c:f>
              <c:numCache>
                <c:formatCode>0</c:formatCode>
                <c:ptCount val="9"/>
                <c:pt idx="0">
                  <c:v>100</c:v>
                </c:pt>
                <c:pt idx="1">
                  <c:v>121</c:v>
                </c:pt>
                <c:pt idx="2">
                  <c:v>138</c:v>
                </c:pt>
                <c:pt idx="3">
                  <c:v>129</c:v>
                </c:pt>
                <c:pt idx="4">
                  <c:v>124</c:v>
                </c:pt>
                <c:pt idx="5">
                  <c:v>126</c:v>
                </c:pt>
                <c:pt idx="6">
                  <c:v>133</c:v>
                </c:pt>
                <c:pt idx="7">
                  <c:v>139</c:v>
                </c:pt>
                <c:pt idx="8">
                  <c:v>144</c:v>
                </c:pt>
              </c:numCache>
            </c:numRef>
          </c:val>
          <c:smooth val="0"/>
          <c:extLst>
            <c:ext xmlns:c16="http://schemas.microsoft.com/office/drawing/2014/chart" uri="{C3380CC4-5D6E-409C-BE32-E72D297353CC}">
              <c16:uniqueId val="{00000008-EB77-4F1D-A668-EE15611BBAAA}"/>
            </c:ext>
          </c:extLst>
        </c:ser>
        <c:ser>
          <c:idx val="5"/>
          <c:order val="5"/>
          <c:tx>
            <c:strRef>
              <c:f>Charts!$H$19</c:f>
              <c:strCache>
                <c:ptCount val="1"/>
                <c:pt idx="0">
                  <c:v>Cement</c:v>
                </c:pt>
              </c:strCache>
            </c:strRef>
          </c:tx>
          <c:spPr>
            <a:ln w="22225" cap="rnd">
              <a:solidFill>
                <a:srgbClr val="297FD5"/>
              </a:solidFill>
              <a:prstDash val="solid"/>
              <a:round/>
            </a:ln>
            <a:effectLst/>
          </c:spPr>
          <c:marker>
            <c:symbol val="none"/>
          </c:marker>
          <c:cat>
            <c:strRef>
              <c:f>Charts!$B$20:$B$28</c:f>
              <c:strCache>
                <c:ptCount val="9"/>
                <c:pt idx="0">
                  <c:v>2020</c:v>
                </c:pt>
                <c:pt idx="1">
                  <c:v>2021</c:v>
                </c:pt>
                <c:pt idx="2">
                  <c:v>2022</c:v>
                </c:pt>
                <c:pt idx="3">
                  <c:v>2023</c:v>
                </c:pt>
                <c:pt idx="4">
                  <c:v>2024</c:v>
                </c:pt>
                <c:pt idx="5">
                  <c:v>2025</c:v>
                </c:pt>
                <c:pt idx="6">
                  <c:v>2026F</c:v>
                </c:pt>
                <c:pt idx="7">
                  <c:v>2027F</c:v>
                </c:pt>
                <c:pt idx="8">
                  <c:v>2028F</c:v>
                </c:pt>
              </c:strCache>
            </c:strRef>
          </c:cat>
          <c:val>
            <c:numRef>
              <c:f>Charts!$H$20:$H$28</c:f>
              <c:numCache>
                <c:formatCode>0</c:formatCode>
                <c:ptCount val="9"/>
                <c:pt idx="0">
                  <c:v>100</c:v>
                </c:pt>
                <c:pt idx="1">
                  <c:v>103</c:v>
                </c:pt>
                <c:pt idx="2">
                  <c:v>109</c:v>
                </c:pt>
                <c:pt idx="3">
                  <c:v>114</c:v>
                </c:pt>
                <c:pt idx="4">
                  <c:v>118</c:v>
                </c:pt>
                <c:pt idx="5">
                  <c:v>121</c:v>
                </c:pt>
                <c:pt idx="6">
                  <c:v>127</c:v>
                </c:pt>
                <c:pt idx="7">
                  <c:v>133</c:v>
                </c:pt>
                <c:pt idx="8">
                  <c:v>137</c:v>
                </c:pt>
              </c:numCache>
            </c:numRef>
          </c:val>
          <c:smooth val="0"/>
          <c:extLst>
            <c:ext xmlns:c16="http://schemas.microsoft.com/office/drawing/2014/chart" uri="{C3380CC4-5D6E-409C-BE32-E72D297353CC}">
              <c16:uniqueId val="{00000009-EB77-4F1D-A668-EE15611BBAAA}"/>
            </c:ext>
          </c:extLst>
        </c:ser>
        <c:dLbls>
          <c:showLegendKey val="0"/>
          <c:showVal val="0"/>
          <c:showCatName val="0"/>
          <c:showSerName val="0"/>
          <c:showPercent val="0"/>
          <c:showBubbleSize val="0"/>
        </c:dLbls>
        <c:marker val="1"/>
        <c:smooth val="0"/>
        <c:axId val="875535615"/>
        <c:axId val="1442161679"/>
      </c:lineChart>
      <c:catAx>
        <c:axId val="875535615"/>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7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42161679"/>
        <c:crosses val="autoZero"/>
        <c:auto val="1"/>
        <c:lblAlgn val="ctr"/>
        <c:lblOffset val="100"/>
        <c:noMultiLvlLbl val="0"/>
      </c:catAx>
      <c:valAx>
        <c:axId val="1442161679"/>
        <c:scaling>
          <c:orientation val="minMax"/>
          <c:max val="220"/>
          <c:min val="100"/>
        </c:scaling>
        <c:delete val="0"/>
        <c:axPos val="l"/>
        <c:numFmt formatCode="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7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875535615"/>
        <c:crosses val="autoZero"/>
        <c:crossBetween val="between"/>
        <c:majorUnit val="20"/>
      </c:valAx>
      <c:valAx>
        <c:axId val="1442180399"/>
        <c:scaling>
          <c:orientation val="minMax"/>
          <c:max val="180"/>
          <c:min val="4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244542671"/>
        <c:crosses val="max"/>
        <c:crossBetween val="between"/>
        <c:majorUnit val="20"/>
      </c:valAx>
      <c:catAx>
        <c:axId val="1244542671"/>
        <c:scaling>
          <c:orientation val="minMax"/>
        </c:scaling>
        <c:delete val="1"/>
        <c:axPos val="b"/>
        <c:numFmt formatCode="General" sourceLinked="1"/>
        <c:majorTickMark val="out"/>
        <c:minorTickMark val="none"/>
        <c:tickLblPos val="nextTo"/>
        <c:crossAx val="1442180399"/>
        <c:crosses val="autoZero"/>
        <c:auto val="1"/>
        <c:lblAlgn val="ctr"/>
        <c:lblOffset val="100"/>
        <c:noMultiLvlLbl val="0"/>
      </c:catAx>
      <c:spPr>
        <a:noFill/>
        <a:ln>
          <a:noFill/>
        </a:ln>
        <a:effectLst/>
      </c:spPr>
    </c:plotArea>
    <c:legend>
      <c:legendPos val="l"/>
      <c:layout>
        <c:manualLayout>
          <c:xMode val="edge"/>
          <c:yMode val="edge"/>
          <c:x val="8.1131954117485944E-2"/>
          <c:y val="3.3622356752367924E-2"/>
          <c:w val="0.65656466886929188"/>
          <c:h val="0.1714988712451414"/>
        </c:manualLayout>
      </c:layout>
      <c:overlay val="1"/>
      <c:spPr>
        <a:noFill/>
        <a:ln>
          <a:noFill/>
        </a:ln>
        <a:effectLst/>
      </c:spPr>
      <c:txPr>
        <a:bodyPr rot="0" spcFirstLastPara="1" vertOverflow="ellipsis" vert="horz" wrap="square" anchor="ctr" anchorCtr="1"/>
        <a:lstStyle/>
        <a:p>
          <a:pPr>
            <a:defRPr sz="7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5400" cap="flat" cmpd="sng" algn="ctr">
      <a:noFill/>
      <a:round/>
    </a:ln>
    <a:effectLst/>
  </c:spPr>
  <c:txPr>
    <a:bodyPr/>
    <a:lstStyle/>
    <a:p>
      <a:pPr>
        <a:defRPr sz="7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3">
                <a:lumMod val="20000"/>
                <a:lumOff val="80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75+</c:v>
                </c:pt>
                <c:pt idx="1">
                  <c:v>65-74</c:v>
                </c:pt>
                <c:pt idx="2">
                  <c:v>55-64</c:v>
                </c:pt>
                <c:pt idx="3">
                  <c:v>45-54</c:v>
                </c:pt>
                <c:pt idx="4">
                  <c:v>35-44</c:v>
                </c:pt>
                <c:pt idx="5">
                  <c:v>25-34</c:v>
                </c:pt>
                <c:pt idx="6">
                  <c:v>18-24</c:v>
                </c:pt>
              </c:strCache>
            </c:strRef>
          </c:cat>
          <c:val>
            <c:numRef>
              <c:f>Sheet1!$B$2:$B$8</c:f>
              <c:numCache>
                <c:formatCode>0.00%</c:formatCode>
                <c:ptCount val="7"/>
                <c:pt idx="0">
                  <c:v>0.126</c:v>
                </c:pt>
                <c:pt idx="1">
                  <c:v>8.8999999999999996E-2</c:v>
                </c:pt>
                <c:pt idx="2">
                  <c:v>6.9000000000000006E-2</c:v>
                </c:pt>
                <c:pt idx="3">
                  <c:v>7.4999999999999997E-2</c:v>
                </c:pt>
                <c:pt idx="4">
                  <c:v>7.8E-2</c:v>
                </c:pt>
                <c:pt idx="5">
                  <c:v>6.4000000000000001E-2</c:v>
                </c:pt>
                <c:pt idx="6">
                  <c:v>3.1E-2</c:v>
                </c:pt>
              </c:numCache>
            </c:numRef>
          </c:val>
          <c:extLst>
            <c:ext xmlns:c16="http://schemas.microsoft.com/office/drawing/2014/chart" uri="{C3380CC4-5D6E-409C-BE32-E72D297353CC}">
              <c16:uniqueId val="{00000000-1FA1-497C-976D-D0A40AD9DD1C}"/>
            </c:ext>
          </c:extLst>
        </c:ser>
        <c:dLbls>
          <c:showLegendKey val="0"/>
          <c:showVal val="0"/>
          <c:showCatName val="0"/>
          <c:showSerName val="0"/>
          <c:showPercent val="0"/>
          <c:showBubbleSize val="0"/>
        </c:dLbls>
        <c:gapWidth val="50"/>
        <c:axId val="1351581056"/>
        <c:axId val="1351589696"/>
      </c:barChart>
      <c:catAx>
        <c:axId val="1351581056"/>
        <c:scaling>
          <c:orientation val="minMax"/>
        </c:scaling>
        <c:delete val="0"/>
        <c:axPos val="l"/>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351589696"/>
        <c:crosses val="autoZero"/>
        <c:auto val="1"/>
        <c:lblAlgn val="ctr"/>
        <c:lblOffset val="100"/>
        <c:noMultiLvlLbl val="0"/>
      </c:catAx>
      <c:valAx>
        <c:axId val="1351589696"/>
        <c:scaling>
          <c:orientation val="minMax"/>
        </c:scaling>
        <c:delete val="1"/>
        <c:axPos val="b"/>
        <c:numFmt formatCode="0.00%" sourceLinked="1"/>
        <c:majorTickMark val="none"/>
        <c:minorTickMark val="none"/>
        <c:tickLblPos val="nextTo"/>
        <c:crossAx val="1351581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Sheet1!$B$2</c:f>
              <c:strCache>
                <c:ptCount val="1"/>
                <c:pt idx="0">
                  <c:v>Food (%)</c:v>
                </c:pt>
              </c:strCache>
            </c:strRef>
          </c:tx>
          <c:spPr>
            <a:ln w="19050" cap="rnd">
              <a:solidFill>
                <a:schemeClr val="accent3"/>
              </a:solidFill>
              <a:round/>
            </a:ln>
            <a:effectLst/>
          </c:spPr>
          <c:marker>
            <c:symbol val="none"/>
          </c:marker>
          <c:cat>
            <c:numRef>
              <c:f>Sheet1!$A$3:$A$63</c:f>
              <c:numCache>
                <c:formatCode>mmm\-yy</c:formatCode>
                <c:ptCount val="61"/>
                <c:pt idx="0">
                  <c:v>43983</c:v>
                </c:pt>
                <c:pt idx="1">
                  <c:v>44013</c:v>
                </c:pt>
                <c:pt idx="2">
                  <c:v>44044</c:v>
                </c:pt>
                <c:pt idx="3">
                  <c:v>44075</c:v>
                </c:pt>
                <c:pt idx="4">
                  <c:v>44105</c:v>
                </c:pt>
                <c:pt idx="5">
                  <c:v>44136</c:v>
                </c:pt>
                <c:pt idx="6">
                  <c:v>44166</c:v>
                </c:pt>
                <c:pt idx="7">
                  <c:v>44197</c:v>
                </c:pt>
                <c:pt idx="8">
                  <c:v>44228</c:v>
                </c:pt>
                <c:pt idx="9">
                  <c:v>44256</c:v>
                </c:pt>
                <c:pt idx="10">
                  <c:v>44287</c:v>
                </c:pt>
                <c:pt idx="11">
                  <c:v>44317</c:v>
                </c:pt>
                <c:pt idx="12">
                  <c:v>44348</c:v>
                </c:pt>
                <c:pt idx="13">
                  <c:v>44378</c:v>
                </c:pt>
                <c:pt idx="14">
                  <c:v>44409</c:v>
                </c:pt>
                <c:pt idx="15">
                  <c:v>44440</c:v>
                </c:pt>
                <c:pt idx="16">
                  <c:v>44470</c:v>
                </c:pt>
                <c:pt idx="17">
                  <c:v>44501</c:v>
                </c:pt>
                <c:pt idx="18">
                  <c:v>44531</c:v>
                </c:pt>
                <c:pt idx="19">
                  <c:v>44562</c:v>
                </c:pt>
                <c:pt idx="20">
                  <c:v>44593</c:v>
                </c:pt>
                <c:pt idx="21">
                  <c:v>44621</c:v>
                </c:pt>
                <c:pt idx="22">
                  <c:v>44652</c:v>
                </c:pt>
                <c:pt idx="23">
                  <c:v>44682</c:v>
                </c:pt>
                <c:pt idx="24">
                  <c:v>44713</c:v>
                </c:pt>
                <c:pt idx="25">
                  <c:v>44743</c:v>
                </c:pt>
                <c:pt idx="26">
                  <c:v>44774</c:v>
                </c:pt>
                <c:pt idx="27">
                  <c:v>44805</c:v>
                </c:pt>
                <c:pt idx="28">
                  <c:v>44835</c:v>
                </c:pt>
                <c:pt idx="29">
                  <c:v>44866</c:v>
                </c:pt>
                <c:pt idx="30">
                  <c:v>44896</c:v>
                </c:pt>
                <c:pt idx="31">
                  <c:v>44927</c:v>
                </c:pt>
                <c:pt idx="32">
                  <c:v>44958</c:v>
                </c:pt>
                <c:pt idx="33">
                  <c:v>44986</c:v>
                </c:pt>
                <c:pt idx="34">
                  <c:v>45017</c:v>
                </c:pt>
                <c:pt idx="35">
                  <c:v>45047</c:v>
                </c:pt>
                <c:pt idx="36">
                  <c:v>45078</c:v>
                </c:pt>
                <c:pt idx="37">
                  <c:v>45108</c:v>
                </c:pt>
                <c:pt idx="38">
                  <c:v>45139</c:v>
                </c:pt>
                <c:pt idx="39">
                  <c:v>45170</c:v>
                </c:pt>
                <c:pt idx="40">
                  <c:v>45200</c:v>
                </c:pt>
                <c:pt idx="41">
                  <c:v>45231</c:v>
                </c:pt>
                <c:pt idx="42">
                  <c:v>45261</c:v>
                </c:pt>
                <c:pt idx="43">
                  <c:v>45292</c:v>
                </c:pt>
                <c:pt idx="44">
                  <c:v>45323</c:v>
                </c:pt>
                <c:pt idx="45">
                  <c:v>45352</c:v>
                </c:pt>
                <c:pt idx="46">
                  <c:v>45383</c:v>
                </c:pt>
                <c:pt idx="47">
                  <c:v>45413</c:v>
                </c:pt>
                <c:pt idx="48">
                  <c:v>45444</c:v>
                </c:pt>
                <c:pt idx="49">
                  <c:v>45474</c:v>
                </c:pt>
                <c:pt idx="50">
                  <c:v>45505</c:v>
                </c:pt>
                <c:pt idx="51">
                  <c:v>45536</c:v>
                </c:pt>
                <c:pt idx="52">
                  <c:v>45566</c:v>
                </c:pt>
                <c:pt idx="53">
                  <c:v>45597</c:v>
                </c:pt>
                <c:pt idx="54">
                  <c:v>45627</c:v>
                </c:pt>
                <c:pt idx="55">
                  <c:v>45658</c:v>
                </c:pt>
                <c:pt idx="56">
                  <c:v>45689</c:v>
                </c:pt>
                <c:pt idx="57">
                  <c:v>45717</c:v>
                </c:pt>
                <c:pt idx="58">
                  <c:v>45748</c:v>
                </c:pt>
                <c:pt idx="59">
                  <c:v>45778</c:v>
                </c:pt>
                <c:pt idx="60">
                  <c:v>45809</c:v>
                </c:pt>
              </c:numCache>
            </c:numRef>
          </c:cat>
          <c:val>
            <c:numRef>
              <c:f>Sheet1!$B$3:$B$63</c:f>
              <c:numCache>
                <c:formatCode>#,##0.0</c:formatCode>
                <c:ptCount val="61"/>
                <c:pt idx="0">
                  <c:v>4.9000000000000004</c:v>
                </c:pt>
                <c:pt idx="1">
                  <c:v>5.2</c:v>
                </c:pt>
                <c:pt idx="2">
                  <c:v>5.8</c:v>
                </c:pt>
                <c:pt idx="3">
                  <c:v>5.7</c:v>
                </c:pt>
                <c:pt idx="4">
                  <c:v>5.3</c:v>
                </c:pt>
                <c:pt idx="5">
                  <c:v>5.2</c:v>
                </c:pt>
                <c:pt idx="6">
                  <c:v>4.5</c:v>
                </c:pt>
                <c:pt idx="7">
                  <c:v>5.2</c:v>
                </c:pt>
                <c:pt idx="8">
                  <c:v>5.4</c:v>
                </c:pt>
                <c:pt idx="9">
                  <c:v>5.6</c:v>
                </c:pt>
                <c:pt idx="10">
                  <c:v>5.0999999999999996</c:v>
                </c:pt>
                <c:pt idx="11">
                  <c:v>4.9000000000000004</c:v>
                </c:pt>
                <c:pt idx="12">
                  <c:v>5.4</c:v>
                </c:pt>
                <c:pt idx="13">
                  <c:v>6.4</c:v>
                </c:pt>
                <c:pt idx="14">
                  <c:v>7.4</c:v>
                </c:pt>
                <c:pt idx="15">
                  <c:v>7.2</c:v>
                </c:pt>
                <c:pt idx="16">
                  <c:v>6.4</c:v>
                </c:pt>
                <c:pt idx="17">
                  <c:v>5.9</c:v>
                </c:pt>
                <c:pt idx="18">
                  <c:v>5.4</c:v>
                </c:pt>
                <c:pt idx="19">
                  <c:v>5.8</c:v>
                </c:pt>
                <c:pt idx="20">
                  <c:v>5.7</c:v>
                </c:pt>
                <c:pt idx="21">
                  <c:v>5.9</c:v>
                </c:pt>
                <c:pt idx="22">
                  <c:v>5.5</c:v>
                </c:pt>
                <c:pt idx="23">
                  <c:v>5.6</c:v>
                </c:pt>
                <c:pt idx="24">
                  <c:v>5.6</c:v>
                </c:pt>
                <c:pt idx="25">
                  <c:v>5.8</c:v>
                </c:pt>
                <c:pt idx="26">
                  <c:v>5.8</c:v>
                </c:pt>
                <c:pt idx="27">
                  <c:v>5.7</c:v>
                </c:pt>
                <c:pt idx="28">
                  <c:v>5.6</c:v>
                </c:pt>
                <c:pt idx="29">
                  <c:v>5.8</c:v>
                </c:pt>
                <c:pt idx="30">
                  <c:v>5.2</c:v>
                </c:pt>
                <c:pt idx="31">
                  <c:v>5.2</c:v>
                </c:pt>
                <c:pt idx="32">
                  <c:v>5.4</c:v>
                </c:pt>
                <c:pt idx="33">
                  <c:v>5.7</c:v>
                </c:pt>
                <c:pt idx="34">
                  <c:v>5.3</c:v>
                </c:pt>
                <c:pt idx="35">
                  <c:v>5.7</c:v>
                </c:pt>
                <c:pt idx="36">
                  <c:v>5.9</c:v>
                </c:pt>
                <c:pt idx="37">
                  <c:v>5.9</c:v>
                </c:pt>
                <c:pt idx="38">
                  <c:v>6</c:v>
                </c:pt>
                <c:pt idx="39">
                  <c:v>6</c:v>
                </c:pt>
                <c:pt idx="40">
                  <c:v>6.1</c:v>
                </c:pt>
                <c:pt idx="41">
                  <c:v>6.4</c:v>
                </c:pt>
                <c:pt idx="42">
                  <c:v>5.7</c:v>
                </c:pt>
                <c:pt idx="43">
                  <c:v>5.8</c:v>
                </c:pt>
                <c:pt idx="44">
                  <c:v>6.2</c:v>
                </c:pt>
                <c:pt idx="45">
                  <c:v>6.1</c:v>
                </c:pt>
                <c:pt idx="46">
                  <c:v>6.1</c:v>
                </c:pt>
                <c:pt idx="47">
                  <c:v>6.3</c:v>
                </c:pt>
                <c:pt idx="48">
                  <c:v>6.5</c:v>
                </c:pt>
                <c:pt idx="49">
                  <c:v>6.4</c:v>
                </c:pt>
                <c:pt idx="50">
                  <c:v>6.4</c:v>
                </c:pt>
                <c:pt idx="51">
                  <c:v>6.3</c:v>
                </c:pt>
                <c:pt idx="52">
                  <c:v>6.5</c:v>
                </c:pt>
                <c:pt idx="53">
                  <c:v>6.6</c:v>
                </c:pt>
                <c:pt idx="54">
                  <c:v>6</c:v>
                </c:pt>
                <c:pt idx="55">
                  <c:v>6.3</c:v>
                </c:pt>
                <c:pt idx="56">
                  <c:v>6.4</c:v>
                </c:pt>
                <c:pt idx="57">
                  <c:v>6.5</c:v>
                </c:pt>
                <c:pt idx="58">
                  <c:v>6.6</c:v>
                </c:pt>
                <c:pt idx="59">
                  <c:v>6.9</c:v>
                </c:pt>
                <c:pt idx="60">
                  <c:v>7.2</c:v>
                </c:pt>
              </c:numCache>
            </c:numRef>
          </c:val>
          <c:smooth val="0"/>
          <c:extLst>
            <c:ext xmlns:c16="http://schemas.microsoft.com/office/drawing/2014/chart" uri="{C3380CC4-5D6E-409C-BE32-E72D297353CC}">
              <c16:uniqueId val="{00000000-755F-46F9-BEF2-729637660102}"/>
            </c:ext>
          </c:extLst>
        </c:ser>
        <c:ser>
          <c:idx val="1"/>
          <c:order val="1"/>
          <c:tx>
            <c:strRef>
              <c:f>Sheet1!$C$2</c:f>
              <c:strCache>
                <c:ptCount val="1"/>
                <c:pt idx="0">
                  <c:v>Non-Food (%)</c:v>
                </c:pt>
              </c:strCache>
            </c:strRef>
          </c:tx>
          <c:spPr>
            <a:ln w="19050" cap="rnd">
              <a:solidFill>
                <a:srgbClr val="D81421"/>
              </a:solidFill>
              <a:round/>
            </a:ln>
            <a:effectLst/>
          </c:spPr>
          <c:marker>
            <c:symbol val="none"/>
          </c:marker>
          <c:cat>
            <c:numRef>
              <c:f>Sheet1!$A$3:$A$63</c:f>
              <c:numCache>
                <c:formatCode>mmm\-yy</c:formatCode>
                <c:ptCount val="61"/>
                <c:pt idx="0">
                  <c:v>43983</c:v>
                </c:pt>
                <c:pt idx="1">
                  <c:v>44013</c:v>
                </c:pt>
                <c:pt idx="2">
                  <c:v>44044</c:v>
                </c:pt>
                <c:pt idx="3">
                  <c:v>44075</c:v>
                </c:pt>
                <c:pt idx="4">
                  <c:v>44105</c:v>
                </c:pt>
                <c:pt idx="5">
                  <c:v>44136</c:v>
                </c:pt>
                <c:pt idx="6">
                  <c:v>44166</c:v>
                </c:pt>
                <c:pt idx="7">
                  <c:v>44197</c:v>
                </c:pt>
                <c:pt idx="8">
                  <c:v>44228</c:v>
                </c:pt>
                <c:pt idx="9">
                  <c:v>44256</c:v>
                </c:pt>
                <c:pt idx="10">
                  <c:v>44287</c:v>
                </c:pt>
                <c:pt idx="11">
                  <c:v>44317</c:v>
                </c:pt>
                <c:pt idx="12">
                  <c:v>44348</c:v>
                </c:pt>
                <c:pt idx="13">
                  <c:v>44378</c:v>
                </c:pt>
                <c:pt idx="14">
                  <c:v>44409</c:v>
                </c:pt>
                <c:pt idx="15">
                  <c:v>44440</c:v>
                </c:pt>
                <c:pt idx="16">
                  <c:v>44470</c:v>
                </c:pt>
                <c:pt idx="17">
                  <c:v>44501</c:v>
                </c:pt>
                <c:pt idx="18">
                  <c:v>44531</c:v>
                </c:pt>
                <c:pt idx="19">
                  <c:v>44562</c:v>
                </c:pt>
                <c:pt idx="20">
                  <c:v>44593</c:v>
                </c:pt>
                <c:pt idx="21">
                  <c:v>44621</c:v>
                </c:pt>
                <c:pt idx="22">
                  <c:v>44652</c:v>
                </c:pt>
                <c:pt idx="23">
                  <c:v>44682</c:v>
                </c:pt>
                <c:pt idx="24">
                  <c:v>44713</c:v>
                </c:pt>
                <c:pt idx="25">
                  <c:v>44743</c:v>
                </c:pt>
                <c:pt idx="26">
                  <c:v>44774</c:v>
                </c:pt>
                <c:pt idx="27">
                  <c:v>44805</c:v>
                </c:pt>
                <c:pt idx="28">
                  <c:v>44835</c:v>
                </c:pt>
                <c:pt idx="29">
                  <c:v>44866</c:v>
                </c:pt>
                <c:pt idx="30">
                  <c:v>44896</c:v>
                </c:pt>
                <c:pt idx="31">
                  <c:v>44927</c:v>
                </c:pt>
                <c:pt idx="32">
                  <c:v>44958</c:v>
                </c:pt>
                <c:pt idx="33">
                  <c:v>44986</c:v>
                </c:pt>
                <c:pt idx="34">
                  <c:v>45017</c:v>
                </c:pt>
                <c:pt idx="35">
                  <c:v>45047</c:v>
                </c:pt>
                <c:pt idx="36">
                  <c:v>45078</c:v>
                </c:pt>
                <c:pt idx="37">
                  <c:v>45108</c:v>
                </c:pt>
                <c:pt idx="38">
                  <c:v>45139</c:v>
                </c:pt>
                <c:pt idx="39">
                  <c:v>45170</c:v>
                </c:pt>
                <c:pt idx="40">
                  <c:v>45200</c:v>
                </c:pt>
                <c:pt idx="41">
                  <c:v>45231</c:v>
                </c:pt>
                <c:pt idx="42">
                  <c:v>45261</c:v>
                </c:pt>
                <c:pt idx="43">
                  <c:v>45292</c:v>
                </c:pt>
                <c:pt idx="44">
                  <c:v>45323</c:v>
                </c:pt>
                <c:pt idx="45">
                  <c:v>45352</c:v>
                </c:pt>
                <c:pt idx="46">
                  <c:v>45383</c:v>
                </c:pt>
                <c:pt idx="47">
                  <c:v>45413</c:v>
                </c:pt>
                <c:pt idx="48">
                  <c:v>45444</c:v>
                </c:pt>
                <c:pt idx="49">
                  <c:v>45474</c:v>
                </c:pt>
                <c:pt idx="50">
                  <c:v>45505</c:v>
                </c:pt>
                <c:pt idx="51">
                  <c:v>45536</c:v>
                </c:pt>
                <c:pt idx="52">
                  <c:v>45566</c:v>
                </c:pt>
                <c:pt idx="53">
                  <c:v>45597</c:v>
                </c:pt>
                <c:pt idx="54">
                  <c:v>45627</c:v>
                </c:pt>
                <c:pt idx="55">
                  <c:v>45658</c:v>
                </c:pt>
                <c:pt idx="56">
                  <c:v>45689</c:v>
                </c:pt>
                <c:pt idx="57">
                  <c:v>45717</c:v>
                </c:pt>
                <c:pt idx="58">
                  <c:v>45748</c:v>
                </c:pt>
                <c:pt idx="59">
                  <c:v>45778</c:v>
                </c:pt>
                <c:pt idx="60">
                  <c:v>45809</c:v>
                </c:pt>
              </c:numCache>
            </c:numRef>
          </c:cat>
          <c:val>
            <c:numRef>
              <c:f>Sheet1!$C$3:$C$63</c:f>
              <c:numCache>
                <c:formatCode>#,##0.0</c:formatCode>
                <c:ptCount val="61"/>
                <c:pt idx="0">
                  <c:v>15</c:v>
                </c:pt>
                <c:pt idx="1">
                  <c:v>15.2</c:v>
                </c:pt>
                <c:pt idx="2">
                  <c:v>17.600000000000001</c:v>
                </c:pt>
                <c:pt idx="3">
                  <c:v>16.8</c:v>
                </c:pt>
                <c:pt idx="4">
                  <c:v>16.600000000000001</c:v>
                </c:pt>
                <c:pt idx="5">
                  <c:v>16.8</c:v>
                </c:pt>
                <c:pt idx="6">
                  <c:v>13.6</c:v>
                </c:pt>
                <c:pt idx="7">
                  <c:v>13.9</c:v>
                </c:pt>
                <c:pt idx="8">
                  <c:v>14.2</c:v>
                </c:pt>
                <c:pt idx="9">
                  <c:v>14.1</c:v>
                </c:pt>
                <c:pt idx="10">
                  <c:v>14</c:v>
                </c:pt>
                <c:pt idx="11">
                  <c:v>14.2</c:v>
                </c:pt>
                <c:pt idx="12">
                  <c:v>16.3</c:v>
                </c:pt>
                <c:pt idx="13">
                  <c:v>20.399999999999999</c:v>
                </c:pt>
                <c:pt idx="14">
                  <c:v>25.1</c:v>
                </c:pt>
                <c:pt idx="15">
                  <c:v>25.5</c:v>
                </c:pt>
                <c:pt idx="16">
                  <c:v>21.2</c:v>
                </c:pt>
                <c:pt idx="17">
                  <c:v>18.7</c:v>
                </c:pt>
                <c:pt idx="18">
                  <c:v>15.4</c:v>
                </c:pt>
                <c:pt idx="19">
                  <c:v>17.5</c:v>
                </c:pt>
                <c:pt idx="20">
                  <c:v>16.100000000000001</c:v>
                </c:pt>
                <c:pt idx="21">
                  <c:v>16.7</c:v>
                </c:pt>
                <c:pt idx="22">
                  <c:v>15.4</c:v>
                </c:pt>
                <c:pt idx="23">
                  <c:v>16.100000000000001</c:v>
                </c:pt>
                <c:pt idx="24">
                  <c:v>16.3</c:v>
                </c:pt>
                <c:pt idx="25">
                  <c:v>16.2</c:v>
                </c:pt>
                <c:pt idx="26">
                  <c:v>16.399999999999999</c:v>
                </c:pt>
                <c:pt idx="27">
                  <c:v>16.100000000000001</c:v>
                </c:pt>
                <c:pt idx="28">
                  <c:v>16.7</c:v>
                </c:pt>
                <c:pt idx="29">
                  <c:v>19.399999999999999</c:v>
                </c:pt>
                <c:pt idx="30">
                  <c:v>15.7</c:v>
                </c:pt>
                <c:pt idx="31">
                  <c:v>16.7</c:v>
                </c:pt>
                <c:pt idx="32">
                  <c:v>16.899999999999999</c:v>
                </c:pt>
                <c:pt idx="33">
                  <c:v>16.600000000000001</c:v>
                </c:pt>
                <c:pt idx="34">
                  <c:v>16.100000000000001</c:v>
                </c:pt>
                <c:pt idx="35">
                  <c:v>17.2</c:v>
                </c:pt>
                <c:pt idx="36">
                  <c:v>17</c:v>
                </c:pt>
                <c:pt idx="37">
                  <c:v>16.399999999999999</c:v>
                </c:pt>
                <c:pt idx="38">
                  <c:v>16.5</c:v>
                </c:pt>
                <c:pt idx="39">
                  <c:v>16.100000000000001</c:v>
                </c:pt>
                <c:pt idx="40">
                  <c:v>16.600000000000001</c:v>
                </c:pt>
                <c:pt idx="41">
                  <c:v>19.399999999999999</c:v>
                </c:pt>
                <c:pt idx="42">
                  <c:v>15.7</c:v>
                </c:pt>
                <c:pt idx="43">
                  <c:v>16.600000000000001</c:v>
                </c:pt>
                <c:pt idx="44">
                  <c:v>16.7</c:v>
                </c:pt>
                <c:pt idx="45">
                  <c:v>16.600000000000001</c:v>
                </c:pt>
                <c:pt idx="46">
                  <c:v>17.2</c:v>
                </c:pt>
                <c:pt idx="47">
                  <c:v>17.7</c:v>
                </c:pt>
                <c:pt idx="48">
                  <c:v>17.7</c:v>
                </c:pt>
                <c:pt idx="49">
                  <c:v>18.3</c:v>
                </c:pt>
                <c:pt idx="50">
                  <c:v>17.8</c:v>
                </c:pt>
                <c:pt idx="51">
                  <c:v>17.8</c:v>
                </c:pt>
                <c:pt idx="52">
                  <c:v>17.8</c:v>
                </c:pt>
                <c:pt idx="53">
                  <c:v>20</c:v>
                </c:pt>
                <c:pt idx="54">
                  <c:v>17.3</c:v>
                </c:pt>
                <c:pt idx="55">
                  <c:v>17.8</c:v>
                </c:pt>
                <c:pt idx="56">
                  <c:v>18.100000000000001</c:v>
                </c:pt>
                <c:pt idx="57">
                  <c:v>18.3</c:v>
                </c:pt>
                <c:pt idx="58">
                  <c:v>17.600000000000001</c:v>
                </c:pt>
                <c:pt idx="59">
                  <c:v>17.899999999999999</c:v>
                </c:pt>
                <c:pt idx="60">
                  <c:v>19</c:v>
                </c:pt>
              </c:numCache>
            </c:numRef>
          </c:val>
          <c:smooth val="0"/>
          <c:extLst>
            <c:ext xmlns:c16="http://schemas.microsoft.com/office/drawing/2014/chart" uri="{C3380CC4-5D6E-409C-BE32-E72D297353CC}">
              <c16:uniqueId val="{00000001-755F-46F9-BEF2-729637660102}"/>
            </c:ext>
          </c:extLst>
        </c:ser>
        <c:ser>
          <c:idx val="2"/>
          <c:order val="2"/>
          <c:tx>
            <c:strRef>
              <c:f>Sheet1!$D$2</c:f>
              <c:strCache>
                <c:ptCount val="1"/>
                <c:pt idx="0">
                  <c:v>Total (%)</c:v>
                </c:pt>
              </c:strCache>
            </c:strRef>
          </c:tx>
          <c:spPr>
            <a:ln w="19050" cap="rnd">
              <a:solidFill>
                <a:schemeClr val="tx2"/>
              </a:solidFill>
              <a:round/>
            </a:ln>
            <a:effectLst/>
          </c:spPr>
          <c:marker>
            <c:symbol val="none"/>
          </c:marker>
          <c:cat>
            <c:numRef>
              <c:f>Sheet1!$A$3:$A$63</c:f>
              <c:numCache>
                <c:formatCode>mmm\-yy</c:formatCode>
                <c:ptCount val="61"/>
                <c:pt idx="0">
                  <c:v>43983</c:v>
                </c:pt>
                <c:pt idx="1">
                  <c:v>44013</c:v>
                </c:pt>
                <c:pt idx="2">
                  <c:v>44044</c:v>
                </c:pt>
                <c:pt idx="3">
                  <c:v>44075</c:v>
                </c:pt>
                <c:pt idx="4">
                  <c:v>44105</c:v>
                </c:pt>
                <c:pt idx="5">
                  <c:v>44136</c:v>
                </c:pt>
                <c:pt idx="6">
                  <c:v>44166</c:v>
                </c:pt>
                <c:pt idx="7">
                  <c:v>44197</c:v>
                </c:pt>
                <c:pt idx="8">
                  <c:v>44228</c:v>
                </c:pt>
                <c:pt idx="9">
                  <c:v>44256</c:v>
                </c:pt>
                <c:pt idx="10">
                  <c:v>44287</c:v>
                </c:pt>
                <c:pt idx="11">
                  <c:v>44317</c:v>
                </c:pt>
                <c:pt idx="12">
                  <c:v>44348</c:v>
                </c:pt>
                <c:pt idx="13">
                  <c:v>44378</c:v>
                </c:pt>
                <c:pt idx="14">
                  <c:v>44409</c:v>
                </c:pt>
                <c:pt idx="15">
                  <c:v>44440</c:v>
                </c:pt>
                <c:pt idx="16">
                  <c:v>44470</c:v>
                </c:pt>
                <c:pt idx="17">
                  <c:v>44501</c:v>
                </c:pt>
                <c:pt idx="18">
                  <c:v>44531</c:v>
                </c:pt>
                <c:pt idx="19">
                  <c:v>44562</c:v>
                </c:pt>
                <c:pt idx="20">
                  <c:v>44593</c:v>
                </c:pt>
                <c:pt idx="21">
                  <c:v>44621</c:v>
                </c:pt>
                <c:pt idx="22">
                  <c:v>44652</c:v>
                </c:pt>
                <c:pt idx="23">
                  <c:v>44682</c:v>
                </c:pt>
                <c:pt idx="24">
                  <c:v>44713</c:v>
                </c:pt>
                <c:pt idx="25">
                  <c:v>44743</c:v>
                </c:pt>
                <c:pt idx="26">
                  <c:v>44774</c:v>
                </c:pt>
                <c:pt idx="27">
                  <c:v>44805</c:v>
                </c:pt>
                <c:pt idx="28">
                  <c:v>44835</c:v>
                </c:pt>
                <c:pt idx="29">
                  <c:v>44866</c:v>
                </c:pt>
                <c:pt idx="30">
                  <c:v>44896</c:v>
                </c:pt>
                <c:pt idx="31">
                  <c:v>44927</c:v>
                </c:pt>
                <c:pt idx="32">
                  <c:v>44958</c:v>
                </c:pt>
                <c:pt idx="33">
                  <c:v>44986</c:v>
                </c:pt>
                <c:pt idx="34">
                  <c:v>45017</c:v>
                </c:pt>
                <c:pt idx="35">
                  <c:v>45047</c:v>
                </c:pt>
                <c:pt idx="36">
                  <c:v>45078</c:v>
                </c:pt>
                <c:pt idx="37">
                  <c:v>45108</c:v>
                </c:pt>
                <c:pt idx="38">
                  <c:v>45139</c:v>
                </c:pt>
                <c:pt idx="39">
                  <c:v>45170</c:v>
                </c:pt>
                <c:pt idx="40">
                  <c:v>45200</c:v>
                </c:pt>
                <c:pt idx="41">
                  <c:v>45231</c:v>
                </c:pt>
                <c:pt idx="42">
                  <c:v>45261</c:v>
                </c:pt>
                <c:pt idx="43">
                  <c:v>45292</c:v>
                </c:pt>
                <c:pt idx="44">
                  <c:v>45323</c:v>
                </c:pt>
                <c:pt idx="45">
                  <c:v>45352</c:v>
                </c:pt>
                <c:pt idx="46">
                  <c:v>45383</c:v>
                </c:pt>
                <c:pt idx="47">
                  <c:v>45413</c:v>
                </c:pt>
                <c:pt idx="48">
                  <c:v>45444</c:v>
                </c:pt>
                <c:pt idx="49">
                  <c:v>45474</c:v>
                </c:pt>
                <c:pt idx="50">
                  <c:v>45505</c:v>
                </c:pt>
                <c:pt idx="51">
                  <c:v>45536</c:v>
                </c:pt>
                <c:pt idx="52">
                  <c:v>45566</c:v>
                </c:pt>
                <c:pt idx="53">
                  <c:v>45597</c:v>
                </c:pt>
                <c:pt idx="54">
                  <c:v>45627</c:v>
                </c:pt>
                <c:pt idx="55">
                  <c:v>45658</c:v>
                </c:pt>
                <c:pt idx="56">
                  <c:v>45689</c:v>
                </c:pt>
                <c:pt idx="57">
                  <c:v>45717</c:v>
                </c:pt>
                <c:pt idx="58">
                  <c:v>45748</c:v>
                </c:pt>
                <c:pt idx="59">
                  <c:v>45778</c:v>
                </c:pt>
                <c:pt idx="60">
                  <c:v>45809</c:v>
                </c:pt>
              </c:numCache>
            </c:numRef>
          </c:cat>
          <c:val>
            <c:numRef>
              <c:f>Sheet1!$D$3:$D$63</c:f>
              <c:numCache>
                <c:formatCode>#,##0.0</c:formatCode>
                <c:ptCount val="61"/>
                <c:pt idx="0">
                  <c:v>9.6999999999999993</c:v>
                </c:pt>
                <c:pt idx="1">
                  <c:v>9.8000000000000007</c:v>
                </c:pt>
                <c:pt idx="2">
                  <c:v>11</c:v>
                </c:pt>
                <c:pt idx="3">
                  <c:v>10.6</c:v>
                </c:pt>
                <c:pt idx="4">
                  <c:v>10.4</c:v>
                </c:pt>
                <c:pt idx="5">
                  <c:v>11</c:v>
                </c:pt>
                <c:pt idx="6">
                  <c:v>9.1</c:v>
                </c:pt>
                <c:pt idx="7">
                  <c:v>9.1</c:v>
                </c:pt>
                <c:pt idx="8">
                  <c:v>9.3000000000000007</c:v>
                </c:pt>
                <c:pt idx="9">
                  <c:v>9.4</c:v>
                </c:pt>
                <c:pt idx="10">
                  <c:v>9.1999999999999993</c:v>
                </c:pt>
                <c:pt idx="11">
                  <c:v>9.1</c:v>
                </c:pt>
                <c:pt idx="12">
                  <c:v>10.5</c:v>
                </c:pt>
                <c:pt idx="13">
                  <c:v>12.6</c:v>
                </c:pt>
                <c:pt idx="14">
                  <c:v>15</c:v>
                </c:pt>
                <c:pt idx="15">
                  <c:v>15.3</c:v>
                </c:pt>
                <c:pt idx="16">
                  <c:v>13.2</c:v>
                </c:pt>
                <c:pt idx="17">
                  <c:v>12.5</c:v>
                </c:pt>
                <c:pt idx="18">
                  <c:v>10.5</c:v>
                </c:pt>
                <c:pt idx="19">
                  <c:v>11.1</c:v>
                </c:pt>
                <c:pt idx="20">
                  <c:v>10.4</c:v>
                </c:pt>
                <c:pt idx="21">
                  <c:v>10.9</c:v>
                </c:pt>
                <c:pt idx="22">
                  <c:v>10</c:v>
                </c:pt>
                <c:pt idx="23">
                  <c:v>10.5</c:v>
                </c:pt>
                <c:pt idx="24">
                  <c:v>10.7</c:v>
                </c:pt>
                <c:pt idx="25">
                  <c:v>10.6</c:v>
                </c:pt>
                <c:pt idx="26">
                  <c:v>10.7</c:v>
                </c:pt>
                <c:pt idx="27">
                  <c:v>10.5</c:v>
                </c:pt>
                <c:pt idx="28">
                  <c:v>10.7</c:v>
                </c:pt>
                <c:pt idx="29">
                  <c:v>12.6</c:v>
                </c:pt>
                <c:pt idx="30">
                  <c:v>10.4</c:v>
                </c:pt>
                <c:pt idx="31">
                  <c:v>10.3</c:v>
                </c:pt>
                <c:pt idx="32">
                  <c:v>10.4</c:v>
                </c:pt>
                <c:pt idx="33">
                  <c:v>10.5</c:v>
                </c:pt>
                <c:pt idx="34">
                  <c:v>10</c:v>
                </c:pt>
                <c:pt idx="35">
                  <c:v>10.9</c:v>
                </c:pt>
                <c:pt idx="36">
                  <c:v>11</c:v>
                </c:pt>
                <c:pt idx="37">
                  <c:v>10.5</c:v>
                </c:pt>
                <c:pt idx="38">
                  <c:v>10.6</c:v>
                </c:pt>
                <c:pt idx="39">
                  <c:v>10.5</c:v>
                </c:pt>
                <c:pt idx="40">
                  <c:v>10.8</c:v>
                </c:pt>
                <c:pt idx="41">
                  <c:v>12.7</c:v>
                </c:pt>
                <c:pt idx="42">
                  <c:v>10.6</c:v>
                </c:pt>
                <c:pt idx="43">
                  <c:v>10.6</c:v>
                </c:pt>
                <c:pt idx="44">
                  <c:v>10.7</c:v>
                </c:pt>
                <c:pt idx="45">
                  <c:v>10.5</c:v>
                </c:pt>
                <c:pt idx="46">
                  <c:v>11</c:v>
                </c:pt>
                <c:pt idx="47">
                  <c:v>11.4</c:v>
                </c:pt>
                <c:pt idx="48">
                  <c:v>11.6</c:v>
                </c:pt>
                <c:pt idx="49">
                  <c:v>11.7</c:v>
                </c:pt>
                <c:pt idx="50">
                  <c:v>11.4</c:v>
                </c:pt>
                <c:pt idx="51">
                  <c:v>11.4</c:v>
                </c:pt>
                <c:pt idx="52">
                  <c:v>11.6</c:v>
                </c:pt>
                <c:pt idx="53">
                  <c:v>13.1</c:v>
                </c:pt>
                <c:pt idx="54">
                  <c:v>11.6</c:v>
                </c:pt>
                <c:pt idx="55">
                  <c:v>11.4</c:v>
                </c:pt>
                <c:pt idx="56">
                  <c:v>11.5</c:v>
                </c:pt>
                <c:pt idx="57">
                  <c:v>11.6</c:v>
                </c:pt>
                <c:pt idx="58">
                  <c:v>11.4</c:v>
                </c:pt>
                <c:pt idx="59">
                  <c:v>11.9</c:v>
                </c:pt>
                <c:pt idx="60">
                  <c:v>12.7</c:v>
                </c:pt>
              </c:numCache>
            </c:numRef>
          </c:val>
          <c:smooth val="0"/>
          <c:extLst>
            <c:ext xmlns:c16="http://schemas.microsoft.com/office/drawing/2014/chart" uri="{C3380CC4-5D6E-409C-BE32-E72D297353CC}">
              <c16:uniqueId val="{00000002-755F-46F9-BEF2-729637660102}"/>
            </c:ext>
          </c:extLst>
        </c:ser>
        <c:dLbls>
          <c:showLegendKey val="0"/>
          <c:showVal val="0"/>
          <c:showCatName val="0"/>
          <c:showSerName val="0"/>
          <c:showPercent val="0"/>
          <c:showBubbleSize val="0"/>
        </c:dLbls>
        <c:smooth val="0"/>
        <c:axId val="733039552"/>
        <c:axId val="1576647472"/>
      </c:lineChart>
      <c:dateAx>
        <c:axId val="733039552"/>
        <c:scaling>
          <c:orientation val="minMax"/>
        </c:scaling>
        <c:delete val="0"/>
        <c:axPos val="b"/>
        <c:numFmt formatCode="mmm\-yy"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576647472"/>
        <c:crosses val="autoZero"/>
        <c:auto val="1"/>
        <c:lblOffset val="100"/>
        <c:baseTimeUnit val="months"/>
        <c:majorUnit val="12"/>
        <c:majorTimeUnit val="months"/>
      </c:dateAx>
      <c:valAx>
        <c:axId val="1576647472"/>
        <c:scaling>
          <c:orientation val="minMax"/>
        </c:scaling>
        <c:delete val="0"/>
        <c:axPos val="l"/>
        <c:numFmt formatCode="#,##0&quot;%&quot;"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733039552"/>
        <c:crosses val="autoZero"/>
        <c:crossBetween val="between"/>
      </c:valAx>
      <c:spPr>
        <a:noFill/>
        <a:ln>
          <a:noFill/>
        </a:ln>
        <a:effectLst/>
      </c:spPr>
    </c:plotArea>
    <c:legend>
      <c:legendPos val="b"/>
      <c:layout>
        <c:manualLayout>
          <c:xMode val="edge"/>
          <c:yMode val="edge"/>
          <c:x val="0.36438822426699319"/>
          <c:y val="4.4497271819043477E-2"/>
          <c:w val="0.61514326301401534"/>
          <c:h val="0.1161451955836770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Proportion of people who had at least one telehealth cconsultation in LTM</c:v>
                </c:pt>
              </c:strCache>
            </c:strRef>
          </c:tx>
          <c:spPr>
            <a:solidFill>
              <a:schemeClr val="accent3">
                <a:lumMod val="20000"/>
                <a:lumOff val="8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FY22</c:v>
                </c:pt>
                <c:pt idx="1">
                  <c:v>FY23</c:v>
                </c:pt>
                <c:pt idx="2">
                  <c:v>FY24</c:v>
                </c:pt>
                <c:pt idx="3">
                  <c:v>FY25</c:v>
                </c:pt>
              </c:strCache>
            </c:strRef>
          </c:cat>
          <c:val>
            <c:numRef>
              <c:f>Sheet1!$B$2:$B$5</c:f>
              <c:numCache>
                <c:formatCode>0.00%</c:formatCode>
                <c:ptCount val="4"/>
                <c:pt idx="0">
                  <c:v>0.308</c:v>
                </c:pt>
                <c:pt idx="1">
                  <c:v>0.27700000000000002</c:v>
                </c:pt>
                <c:pt idx="2">
                  <c:v>0.23599999999999999</c:v>
                </c:pt>
                <c:pt idx="3">
                  <c:v>0.22500000000000001</c:v>
                </c:pt>
              </c:numCache>
            </c:numRef>
          </c:val>
          <c:extLst>
            <c:ext xmlns:c16="http://schemas.microsoft.com/office/drawing/2014/chart" uri="{C3380CC4-5D6E-409C-BE32-E72D297353CC}">
              <c16:uniqueId val="{00000000-8E00-4C8F-95C7-D25400317CA5}"/>
            </c:ext>
          </c:extLst>
        </c:ser>
        <c:dLbls>
          <c:showLegendKey val="0"/>
          <c:showVal val="0"/>
          <c:showCatName val="0"/>
          <c:showSerName val="0"/>
          <c:showPercent val="0"/>
          <c:showBubbleSize val="0"/>
        </c:dLbls>
        <c:gapWidth val="60"/>
        <c:axId val="1634669727"/>
        <c:axId val="1634668287"/>
      </c:barChart>
      <c:catAx>
        <c:axId val="1634669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634668287"/>
        <c:crosses val="autoZero"/>
        <c:auto val="1"/>
        <c:lblAlgn val="ctr"/>
        <c:lblOffset val="100"/>
        <c:noMultiLvlLbl val="0"/>
      </c:catAx>
      <c:valAx>
        <c:axId val="1634668287"/>
        <c:scaling>
          <c:orientation val="minMax"/>
          <c:min val="0.15000000000000002"/>
        </c:scaling>
        <c:delete val="1"/>
        <c:axPos val="l"/>
        <c:numFmt formatCode="0%" sourceLinked="0"/>
        <c:majorTickMark val="none"/>
        <c:minorTickMark val="none"/>
        <c:tickLblPos val="nextTo"/>
        <c:crossAx val="1634669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0" i="0" u="none" strike="noStrike" kern="1200" spc="0" baseline="0">
              <a:solidFill>
                <a:schemeClr val="tx2"/>
              </a:solidFill>
              <a:latin typeface="Segoe UI Light" panose="020B0502040204020203" pitchFamily="34" charset="0"/>
              <a:ea typeface="+mn-ea"/>
              <a:cs typeface="Segoe UI Light" panose="020B0502040204020203" pitchFamily="34" charset="0"/>
            </a:defRPr>
          </a:pPr>
          <a:endParaRPr lang="en-US"/>
        </a:p>
      </c:txPr>
    </c:title>
    <c:autoTitleDeleted val="0"/>
    <c:plotArea>
      <c:layout/>
      <c:barChart>
        <c:barDir val="col"/>
        <c:grouping val="stacked"/>
        <c:varyColors val="0"/>
        <c:ser>
          <c:idx val="0"/>
          <c:order val="0"/>
          <c:tx>
            <c:strRef>
              <c:f>Sheet10!$U$3</c:f>
              <c:strCache>
                <c:ptCount val="1"/>
                <c:pt idx="0">
                  <c:v>Group Sales Revenue</c:v>
                </c:pt>
              </c:strCache>
            </c:strRef>
          </c:tx>
          <c:spPr>
            <a:solidFill>
              <a:srgbClr val="C00000"/>
            </a:solidFill>
            <a:ln>
              <a:noFill/>
            </a:ln>
            <a:effectLst/>
          </c:spPr>
          <c:invertIfNegative val="0"/>
          <c:cat>
            <c:numRef>
              <c:f>Sheet10!$T$4:$T$5</c:f>
              <c:numCache>
                <c:formatCode>General</c:formatCode>
                <c:ptCount val="2"/>
                <c:pt idx="0">
                  <c:v>2022</c:v>
                </c:pt>
                <c:pt idx="1">
                  <c:v>2026</c:v>
                </c:pt>
              </c:numCache>
            </c:numRef>
          </c:cat>
          <c:val>
            <c:numRef>
              <c:f>Sheet10!$U$4:$U$5</c:f>
              <c:numCache>
                <c:formatCode>General</c:formatCode>
                <c:ptCount val="2"/>
                <c:pt idx="0">
                  <c:v>39.4</c:v>
                </c:pt>
                <c:pt idx="1">
                  <c:v>45.6</c:v>
                </c:pt>
              </c:numCache>
            </c:numRef>
          </c:val>
          <c:extLst>
            <c:ext xmlns:c16="http://schemas.microsoft.com/office/drawing/2014/chart" uri="{C3380CC4-5D6E-409C-BE32-E72D297353CC}">
              <c16:uniqueId val="{00000000-C866-164A-963F-134B0C53C728}"/>
            </c:ext>
          </c:extLst>
        </c:ser>
        <c:dLbls>
          <c:showLegendKey val="0"/>
          <c:showVal val="0"/>
          <c:showCatName val="0"/>
          <c:showSerName val="0"/>
          <c:showPercent val="0"/>
          <c:showBubbleSize val="0"/>
        </c:dLbls>
        <c:gapWidth val="60"/>
        <c:overlap val="100"/>
        <c:axId val="1860980544"/>
        <c:axId val="1485859744"/>
      </c:barChart>
      <c:catAx>
        <c:axId val="1860980544"/>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85859744"/>
        <c:crosses val="autoZero"/>
        <c:auto val="1"/>
        <c:lblAlgn val="ctr"/>
        <c:lblOffset val="100"/>
        <c:noMultiLvlLbl val="0"/>
      </c:catAx>
      <c:valAx>
        <c:axId val="1485859744"/>
        <c:scaling>
          <c:orientation val="minMax"/>
          <c:max val="80"/>
          <c:min val="0"/>
        </c:scaling>
        <c:delete val="0"/>
        <c:axPos val="l"/>
        <c:numFmt formatCode="General"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10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860980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Segoe UI Light" panose="020B0502040204020203" pitchFamily="34" charset="0"/>
              <a:ea typeface="+mn-ea"/>
              <a:cs typeface="Segoe UI Light" panose="020B0502040204020203" pitchFamily="34" charset="0"/>
            </a:defRPr>
          </a:pPr>
          <a:endParaRPr lang="en-US"/>
        </a:p>
      </c:txPr>
    </c:title>
    <c:autoTitleDeleted val="0"/>
    <c:plotArea>
      <c:layout/>
      <c:barChart>
        <c:barDir val="col"/>
        <c:grouping val="clustered"/>
        <c:varyColors val="0"/>
        <c:ser>
          <c:idx val="0"/>
          <c:order val="0"/>
          <c:tx>
            <c:strRef>
              <c:f>Sheet10!$W$3</c:f>
              <c:strCache>
                <c:ptCount val="1"/>
                <c:pt idx="0">
                  <c:v>Group Sales Revenue</c:v>
                </c:pt>
              </c:strCache>
            </c:strRef>
          </c:tx>
          <c:spPr>
            <a:solidFill>
              <a:srgbClr val="84B286"/>
            </a:solidFill>
            <a:ln>
              <a:noFill/>
            </a:ln>
            <a:effectLst/>
          </c:spPr>
          <c:invertIfNegative val="0"/>
          <c:cat>
            <c:numRef>
              <c:f>Sheet10!$V$4:$V$5</c:f>
              <c:numCache>
                <c:formatCode>General</c:formatCode>
                <c:ptCount val="2"/>
                <c:pt idx="0">
                  <c:v>2022</c:v>
                </c:pt>
                <c:pt idx="1">
                  <c:v>2026</c:v>
                </c:pt>
              </c:numCache>
            </c:numRef>
          </c:cat>
          <c:val>
            <c:numRef>
              <c:f>Sheet10!$W$4:$W$5</c:f>
              <c:numCache>
                <c:formatCode>General</c:formatCode>
                <c:ptCount val="2"/>
                <c:pt idx="0">
                  <c:v>60.8</c:v>
                </c:pt>
                <c:pt idx="1">
                  <c:v>71.5</c:v>
                </c:pt>
              </c:numCache>
            </c:numRef>
          </c:val>
          <c:extLst>
            <c:ext xmlns:c16="http://schemas.microsoft.com/office/drawing/2014/chart" uri="{C3380CC4-5D6E-409C-BE32-E72D297353CC}">
              <c16:uniqueId val="{00000000-22C1-A047-A9F9-46AACE5635A0}"/>
            </c:ext>
          </c:extLst>
        </c:ser>
        <c:dLbls>
          <c:showLegendKey val="0"/>
          <c:showVal val="0"/>
          <c:showCatName val="0"/>
          <c:showSerName val="0"/>
          <c:showPercent val="0"/>
          <c:showBubbleSize val="0"/>
        </c:dLbls>
        <c:gapWidth val="60"/>
        <c:overlap val="-27"/>
        <c:axId val="1329879536"/>
        <c:axId val="1329789984"/>
      </c:barChart>
      <c:catAx>
        <c:axId val="1329879536"/>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1"/>
                </a:solidFill>
                <a:latin typeface="Segoe UI Light" panose="020B0502040204020203" pitchFamily="34" charset="0"/>
                <a:ea typeface="+mn-ea"/>
                <a:cs typeface="Segoe UI Light" panose="020B0502040204020203" pitchFamily="34" charset="0"/>
              </a:defRPr>
            </a:pPr>
            <a:endParaRPr lang="en-US"/>
          </a:p>
        </c:txPr>
        <c:crossAx val="1329789984"/>
        <c:crosses val="autoZero"/>
        <c:auto val="1"/>
        <c:lblAlgn val="ctr"/>
        <c:lblOffset val="100"/>
        <c:noMultiLvlLbl val="0"/>
      </c:catAx>
      <c:valAx>
        <c:axId val="1329789984"/>
        <c:scaling>
          <c:orientation val="minMax"/>
          <c:min val="0"/>
        </c:scaling>
        <c:delete val="0"/>
        <c:axPos val="l"/>
        <c:numFmt formatCode="General"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1"/>
                </a:solidFill>
                <a:latin typeface="Segoe UI Light" panose="020B0502040204020203" pitchFamily="34" charset="0"/>
                <a:ea typeface="+mn-ea"/>
                <a:cs typeface="Segoe UI Light" panose="020B0502040204020203" pitchFamily="34" charset="0"/>
              </a:defRPr>
            </a:pPr>
            <a:endParaRPr lang="en-US"/>
          </a:p>
        </c:txPr>
        <c:crossAx val="132987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0" i="0" u="none" strike="noStrike" kern="1200" spc="0" baseline="0">
              <a:solidFill>
                <a:schemeClr val="tx2"/>
              </a:solidFill>
              <a:latin typeface="Segoe UI Light" panose="020B0502040204020203" pitchFamily="34" charset="0"/>
              <a:ea typeface="+mn-ea"/>
              <a:cs typeface="Segoe UI Light" panose="020B0502040204020203" pitchFamily="34" charset="0"/>
            </a:defRPr>
          </a:pPr>
          <a:endParaRPr lang="en-US"/>
        </a:p>
      </c:txPr>
    </c:title>
    <c:autoTitleDeleted val="0"/>
    <c:plotArea>
      <c:layout/>
      <c:barChart>
        <c:barDir val="col"/>
        <c:grouping val="clustered"/>
        <c:varyColors val="0"/>
        <c:ser>
          <c:idx val="0"/>
          <c:order val="0"/>
          <c:tx>
            <c:strRef>
              <c:f>Sheet10!$AC$3</c:f>
              <c:strCache>
                <c:ptCount val="1"/>
                <c:pt idx="0">
                  <c:v>Wesfarmers Health Revenue</c:v>
                </c:pt>
              </c:strCache>
            </c:strRef>
          </c:tx>
          <c:spPr>
            <a:solidFill>
              <a:srgbClr val="FD53B1"/>
            </a:solidFill>
            <a:ln>
              <a:noFill/>
            </a:ln>
            <a:effectLst/>
          </c:spPr>
          <c:invertIfNegative val="0"/>
          <c:cat>
            <c:numRef>
              <c:f>Sheet10!$AB$4:$AB$5</c:f>
              <c:numCache>
                <c:formatCode>General</c:formatCode>
                <c:ptCount val="2"/>
                <c:pt idx="0">
                  <c:v>2022</c:v>
                </c:pt>
                <c:pt idx="1">
                  <c:v>2026</c:v>
                </c:pt>
              </c:numCache>
            </c:numRef>
          </c:cat>
          <c:val>
            <c:numRef>
              <c:f>Sheet10!$AC$4:$AC$5</c:f>
              <c:numCache>
                <c:formatCode>General</c:formatCode>
                <c:ptCount val="2"/>
                <c:pt idx="0">
                  <c:v>1.2</c:v>
                </c:pt>
                <c:pt idx="1">
                  <c:v>6.5</c:v>
                </c:pt>
              </c:numCache>
            </c:numRef>
          </c:val>
          <c:extLst>
            <c:ext xmlns:c16="http://schemas.microsoft.com/office/drawing/2014/chart" uri="{C3380CC4-5D6E-409C-BE32-E72D297353CC}">
              <c16:uniqueId val="{00000000-4DEF-374F-8600-8E3B4009D5DE}"/>
            </c:ext>
          </c:extLst>
        </c:ser>
        <c:dLbls>
          <c:showLegendKey val="0"/>
          <c:showVal val="0"/>
          <c:showCatName val="0"/>
          <c:showSerName val="0"/>
          <c:showPercent val="0"/>
          <c:showBubbleSize val="0"/>
        </c:dLbls>
        <c:gapWidth val="60"/>
        <c:overlap val="-27"/>
        <c:axId val="1440658528"/>
        <c:axId val="1440633712"/>
      </c:barChart>
      <c:catAx>
        <c:axId val="1440658528"/>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40633712"/>
        <c:crosses val="autoZero"/>
        <c:auto val="1"/>
        <c:lblAlgn val="ctr"/>
        <c:lblOffset val="100"/>
        <c:noMultiLvlLbl val="0"/>
      </c:catAx>
      <c:valAx>
        <c:axId val="1440633712"/>
        <c:scaling>
          <c:orientation val="minMax"/>
          <c:max val="15"/>
        </c:scaling>
        <c:delete val="0"/>
        <c:axPos val="l"/>
        <c:numFmt formatCode="General"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40658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0" i="0" u="none" strike="noStrike" kern="1200" spc="0" baseline="0">
              <a:solidFill>
                <a:schemeClr val="tx2"/>
              </a:solidFill>
              <a:latin typeface="Segoe UI Light" panose="020B0502040204020203" pitchFamily="34" charset="0"/>
              <a:ea typeface="+mn-ea"/>
              <a:cs typeface="Segoe UI Light" panose="020B0502040204020203" pitchFamily="34" charset="0"/>
            </a:defRPr>
          </a:pPr>
          <a:endParaRPr lang="en-US"/>
        </a:p>
      </c:txPr>
    </c:title>
    <c:autoTitleDeleted val="0"/>
    <c:plotArea>
      <c:layout/>
      <c:barChart>
        <c:barDir val="col"/>
        <c:grouping val="clustered"/>
        <c:varyColors val="0"/>
        <c:ser>
          <c:idx val="0"/>
          <c:order val="0"/>
          <c:tx>
            <c:strRef>
              <c:f>Sheet10!$Z$3</c:f>
              <c:strCache>
                <c:ptCount val="1"/>
                <c:pt idx="0">
                  <c:v>Kmart Sales Revenue</c:v>
                </c:pt>
              </c:strCache>
            </c:strRef>
          </c:tx>
          <c:spPr>
            <a:solidFill>
              <a:srgbClr val="186CB6"/>
            </a:solidFill>
            <a:ln>
              <a:noFill/>
            </a:ln>
            <a:effectLst/>
          </c:spPr>
          <c:invertIfNegative val="0"/>
          <c:cat>
            <c:numRef>
              <c:f>Sheet10!$Y$4:$Y$5</c:f>
              <c:numCache>
                <c:formatCode>General</c:formatCode>
                <c:ptCount val="2"/>
                <c:pt idx="0">
                  <c:v>2022</c:v>
                </c:pt>
                <c:pt idx="1">
                  <c:v>2026</c:v>
                </c:pt>
              </c:numCache>
            </c:numRef>
          </c:cat>
          <c:val>
            <c:numRef>
              <c:f>Sheet10!$Z$4:$Z$5</c:f>
              <c:numCache>
                <c:formatCode>General</c:formatCode>
                <c:ptCount val="2"/>
                <c:pt idx="0">
                  <c:v>0.41799999999999998</c:v>
                </c:pt>
                <c:pt idx="1">
                  <c:v>11.8</c:v>
                </c:pt>
              </c:numCache>
            </c:numRef>
          </c:val>
          <c:extLst>
            <c:ext xmlns:c16="http://schemas.microsoft.com/office/drawing/2014/chart" uri="{C3380CC4-5D6E-409C-BE32-E72D297353CC}">
              <c16:uniqueId val="{00000000-C71B-1841-82E8-AE7E492C768E}"/>
            </c:ext>
          </c:extLst>
        </c:ser>
        <c:dLbls>
          <c:showLegendKey val="0"/>
          <c:showVal val="0"/>
          <c:showCatName val="0"/>
          <c:showSerName val="0"/>
          <c:showPercent val="0"/>
          <c:showBubbleSize val="0"/>
        </c:dLbls>
        <c:gapWidth val="60"/>
        <c:overlap val="-27"/>
        <c:axId val="1446187424"/>
        <c:axId val="1840924480"/>
      </c:barChart>
      <c:catAx>
        <c:axId val="1446187424"/>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840924480"/>
        <c:crosses val="autoZero"/>
        <c:auto val="1"/>
        <c:lblAlgn val="ctr"/>
        <c:lblOffset val="100"/>
        <c:noMultiLvlLbl val="0"/>
      </c:catAx>
      <c:valAx>
        <c:axId val="1840924480"/>
        <c:scaling>
          <c:orientation val="minMax"/>
          <c:max val="15"/>
        </c:scaling>
        <c:delete val="0"/>
        <c:axPos val="l"/>
        <c:numFmt formatCode="General"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46187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916666666666665E-2"/>
          <c:y val="0.17777745518494248"/>
          <c:w val="0.95416666666666672"/>
          <c:h val="0.5130867848462477"/>
        </c:manualLayout>
      </c:layout>
      <c:barChart>
        <c:barDir val="col"/>
        <c:grouping val="stacked"/>
        <c:varyColors val="0"/>
        <c:ser>
          <c:idx val="0"/>
          <c:order val="0"/>
          <c:tx>
            <c:strRef>
              <c:f>Sheet1!$B$1</c:f>
              <c:strCache>
                <c:ptCount val="1"/>
                <c:pt idx="0">
                  <c:v>Series 1</c:v>
                </c:pt>
              </c:strCache>
            </c:strRef>
          </c:tx>
          <c:spPr>
            <a:noFill/>
            <a:ln>
              <a:noFill/>
            </a:ln>
            <a:effectLst/>
          </c:spPr>
          <c:invertIfNegative val="0"/>
          <c:dPt>
            <c:idx val="0"/>
            <c:invertIfNegative val="0"/>
            <c:bubble3D val="0"/>
            <c:spPr>
              <a:solidFill>
                <a:schemeClr val="accent3">
                  <a:lumMod val="20000"/>
                  <a:lumOff val="80000"/>
                </a:schemeClr>
              </a:solidFill>
              <a:ln>
                <a:solidFill>
                  <a:schemeClr val="accent3"/>
                </a:solidFill>
                <a:prstDash val="dash"/>
              </a:ln>
              <a:effectLst/>
            </c:spPr>
            <c:extLst>
              <c:ext xmlns:c16="http://schemas.microsoft.com/office/drawing/2014/chart" uri="{C3380CC4-5D6E-409C-BE32-E72D297353CC}">
                <c16:uniqueId val="{00000001-6C85-4422-814D-DED1352544EB}"/>
              </c:ext>
            </c:extLst>
          </c:dPt>
          <c:dPt>
            <c:idx val="5"/>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3-6C85-4422-814D-DED1352544EB}"/>
              </c:ext>
            </c:extLst>
          </c:dPt>
          <c:dLbls>
            <c:dLbl>
              <c:idx val="0"/>
              <c:layout>
                <c:manualLayout>
                  <c:x val="0"/>
                  <c:y val="-8.6653202804939183E-2"/>
                </c:manualLayout>
              </c:layout>
              <c:numFmt formatCode="&quot;+&quot;#,##0" sourceLinked="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85-4422-814D-DED1352544EB}"/>
                </c:ext>
              </c:extLst>
            </c:dLbl>
            <c:dLbl>
              <c:idx val="5"/>
              <c:layout>
                <c:manualLayout>
                  <c:x val="-2.2026194869041262E-3"/>
                  <c:y val="-0.3094220142782236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85-4422-814D-DED1352544EB}"/>
                </c:ext>
              </c:extLst>
            </c:dLbl>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DA</c:v>
                </c:pt>
                <c:pt idx="1">
                  <c:v>Cosmetic &amp; amenities</c:v>
                </c:pt>
                <c:pt idx="2">
                  <c:v>Loading dock</c:v>
                </c:pt>
                <c:pt idx="3">
                  <c:v>ESG</c:v>
                </c:pt>
                <c:pt idx="4">
                  <c:v>Lease remix</c:v>
                </c:pt>
                <c:pt idx="5">
                  <c:v>Total program</c:v>
                </c:pt>
              </c:strCache>
            </c:strRef>
          </c:cat>
          <c:val>
            <c:numRef>
              <c:f>Sheet1!$B$2:$B$7</c:f>
              <c:numCache>
                <c:formatCode>0</c:formatCode>
                <c:ptCount val="6"/>
                <c:pt idx="0">
                  <c:v>0</c:v>
                </c:pt>
                <c:pt idx="1">
                  <c:v>0</c:v>
                </c:pt>
                <c:pt idx="2">
                  <c:v>291.66666666666663</c:v>
                </c:pt>
                <c:pt idx="3">
                  <c:v>391.66666666666663</c:v>
                </c:pt>
                <c:pt idx="4">
                  <c:v>458.33333333333331</c:v>
                </c:pt>
                <c:pt idx="5" formatCode="General">
                  <c:v>750</c:v>
                </c:pt>
              </c:numCache>
            </c:numRef>
          </c:val>
          <c:extLst>
            <c:ext xmlns:c16="http://schemas.microsoft.com/office/drawing/2014/chart" uri="{C3380CC4-5D6E-409C-BE32-E72D297353CC}">
              <c16:uniqueId val="{00000004-6C85-4422-814D-DED1352544EB}"/>
            </c:ext>
          </c:extLst>
        </c:ser>
        <c:ser>
          <c:idx val="1"/>
          <c:order val="1"/>
          <c:tx>
            <c:strRef>
              <c:f>Sheet1!$C$1</c:f>
              <c:strCache>
                <c:ptCount val="1"/>
                <c:pt idx="0">
                  <c:v>Series 2</c:v>
                </c:pt>
              </c:strCache>
            </c:strRef>
          </c:tx>
          <c:spPr>
            <a:solidFill>
              <a:schemeClr val="accent3">
                <a:lumMod val="20000"/>
                <a:lumOff val="80000"/>
              </a:schemeClr>
            </a:solidFill>
            <a:ln>
              <a:solidFill>
                <a:schemeClr val="accent3"/>
              </a:solidFill>
              <a:prstDash val="dash"/>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6C85-4422-814D-DED1352544EB}"/>
                </c:ext>
              </c:extLst>
            </c:dLbl>
            <c:dLbl>
              <c:idx val="1"/>
              <c:layout>
                <c:manualLayout>
                  <c:x val="0"/>
                  <c:y val="-0.147153486905956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C85-4422-814D-DED1352544EB}"/>
                </c:ext>
              </c:extLst>
            </c:dLbl>
            <c:dLbl>
              <c:idx val="2"/>
              <c:layout>
                <c:manualLayout>
                  <c:x val="0"/>
                  <c:y val="-9.16759296895090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C85-4422-814D-DED1352544EB}"/>
                </c:ext>
              </c:extLst>
            </c:dLbl>
            <c:dLbl>
              <c:idx val="3"/>
              <c:layout>
                <c:manualLayout>
                  <c:x val="7.638800644811996E-17"/>
                  <c:y val="-9.522370200164248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C85-4422-814D-DED1352544EB}"/>
                </c:ext>
              </c:extLst>
            </c:dLbl>
            <c:dLbl>
              <c:idx val="4"/>
              <c:layout>
                <c:manualLayout>
                  <c:x val="-2.0832964784797945E-3"/>
                  <c:y val="-0.148819367217705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C85-4422-814D-DED1352544EB}"/>
                </c:ext>
              </c:extLst>
            </c:dLbl>
            <c:numFmt formatCode="&quot;+&quot;#,##0" sourceLinked="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DA</c:v>
                </c:pt>
                <c:pt idx="1">
                  <c:v>Cosmetic &amp; amenities</c:v>
                </c:pt>
                <c:pt idx="2">
                  <c:v>Loading dock</c:v>
                </c:pt>
                <c:pt idx="3">
                  <c:v>ESG</c:v>
                </c:pt>
                <c:pt idx="4">
                  <c:v>Lease remix</c:v>
                </c:pt>
                <c:pt idx="5">
                  <c:v>Total program</c:v>
                </c:pt>
              </c:strCache>
            </c:strRef>
          </c:cat>
          <c:val>
            <c:numRef>
              <c:f>Sheet1!$C$2:$C$7</c:f>
              <c:numCache>
                <c:formatCode>0</c:formatCode>
                <c:ptCount val="6"/>
                <c:pt idx="0">
                  <c:v>0</c:v>
                </c:pt>
                <c:pt idx="1">
                  <c:v>291.66666666666663</c:v>
                </c:pt>
                <c:pt idx="2">
                  <c:v>99.999999999999986</c:v>
                </c:pt>
                <c:pt idx="3">
                  <c:v>66.666666666666671</c:v>
                </c:pt>
                <c:pt idx="4">
                  <c:v>291.66666666666663</c:v>
                </c:pt>
              </c:numCache>
            </c:numRef>
          </c:val>
          <c:extLst>
            <c:ext xmlns:c16="http://schemas.microsoft.com/office/drawing/2014/chart" uri="{C3380CC4-5D6E-409C-BE32-E72D297353CC}">
              <c16:uniqueId val="{0000000A-6C85-4422-814D-DED1352544EB}"/>
            </c:ext>
          </c:extLst>
        </c:ser>
        <c:dLbls>
          <c:showLegendKey val="0"/>
          <c:showVal val="0"/>
          <c:showCatName val="0"/>
          <c:showSerName val="0"/>
          <c:showPercent val="0"/>
          <c:showBubbleSize val="0"/>
        </c:dLbls>
        <c:gapWidth val="50"/>
        <c:overlap val="100"/>
        <c:axId val="1065394960"/>
        <c:axId val="1065395920"/>
      </c:barChart>
      <c:catAx>
        <c:axId val="106539496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065395920"/>
        <c:crosses val="autoZero"/>
        <c:auto val="1"/>
        <c:lblAlgn val="ctr"/>
        <c:lblOffset val="100"/>
        <c:noMultiLvlLbl val="0"/>
      </c:catAx>
      <c:valAx>
        <c:axId val="1065395920"/>
        <c:scaling>
          <c:orientation val="minMax"/>
        </c:scaling>
        <c:delete val="1"/>
        <c:axPos val="l"/>
        <c:numFmt formatCode="0" sourceLinked="1"/>
        <c:majorTickMark val="none"/>
        <c:minorTickMark val="none"/>
        <c:tickLblPos val="nextTo"/>
        <c:crossAx val="106539496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2"/>
                </a:solidFill>
                <a:latin typeface="Segoe UI Light" panose="020B0502040204020203" pitchFamily="34" charset="0"/>
                <a:ea typeface="+mn-ea"/>
                <a:cs typeface="Segoe UI Light" panose="020B0502040204020203" pitchFamily="34" charset="0"/>
              </a:defRPr>
            </a:pPr>
            <a:r>
              <a:rPr lang="en-US"/>
              <a:t>CFSPF: Current vs. Target % of GAV</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2"/>
              </a:solidFill>
              <a:latin typeface="Segoe UI Light" panose="020B0502040204020203" pitchFamily="34" charset="0"/>
              <a:ea typeface="+mn-ea"/>
              <a:cs typeface="Segoe UI Light" panose="020B0502040204020203" pitchFamily="34" charset="0"/>
            </a:defRPr>
          </a:pPr>
          <a:endParaRPr lang="en-US"/>
        </a:p>
      </c:txPr>
    </c:title>
    <c:autoTitleDeleted val="0"/>
    <c:plotArea>
      <c:layout>
        <c:manualLayout>
          <c:layoutTarget val="inner"/>
          <c:xMode val="edge"/>
          <c:yMode val="edge"/>
          <c:x val="6.8446008893954829E-2"/>
          <c:y val="0.18357688274267886"/>
          <c:w val="0.90193433128476386"/>
          <c:h val="0.65643419013422832"/>
        </c:manualLayout>
      </c:layout>
      <c:barChart>
        <c:barDir val="col"/>
        <c:grouping val="clustered"/>
        <c:varyColors val="0"/>
        <c:ser>
          <c:idx val="0"/>
          <c:order val="0"/>
          <c:spPr>
            <a:solidFill>
              <a:srgbClr val="242852"/>
            </a:solidFill>
            <a:ln>
              <a:noFill/>
            </a:ln>
            <a:effectLst/>
          </c:spPr>
          <c:invertIfNegative val="0"/>
          <c:cat>
            <c:strRef>
              <c:f>Sheet9!$C$22:$C$24</c:f>
              <c:strCache>
                <c:ptCount val="3"/>
                <c:pt idx="0">
                  <c:v>Office</c:v>
                </c:pt>
                <c:pt idx="1">
                  <c:v>Retail</c:v>
                </c:pt>
                <c:pt idx="2">
                  <c:v>Industrial</c:v>
                </c:pt>
              </c:strCache>
            </c:strRef>
          </c:cat>
          <c:val>
            <c:numRef>
              <c:f>Sheet9!$D$22:$D$24</c:f>
              <c:numCache>
                <c:formatCode>General</c:formatCode>
                <c:ptCount val="3"/>
                <c:pt idx="0">
                  <c:v>30</c:v>
                </c:pt>
                <c:pt idx="1">
                  <c:v>15</c:v>
                </c:pt>
                <c:pt idx="2">
                  <c:v>40</c:v>
                </c:pt>
              </c:numCache>
            </c:numRef>
          </c:val>
          <c:extLst>
            <c:ext xmlns:c16="http://schemas.microsoft.com/office/drawing/2014/chart" uri="{C3380CC4-5D6E-409C-BE32-E72D297353CC}">
              <c16:uniqueId val="{00000000-2EDD-CE45-8906-0804D680E597}"/>
            </c:ext>
          </c:extLst>
        </c:ser>
        <c:ser>
          <c:idx val="1"/>
          <c:order val="1"/>
          <c:spPr>
            <a:solidFill>
              <a:srgbClr val="D4E5F7"/>
            </a:solidFill>
            <a:ln>
              <a:noFill/>
            </a:ln>
            <a:effectLst/>
          </c:spPr>
          <c:invertIfNegative val="0"/>
          <c:cat>
            <c:strRef>
              <c:f>Sheet9!$C$22:$C$24</c:f>
              <c:strCache>
                <c:ptCount val="3"/>
                <c:pt idx="0">
                  <c:v>Office</c:v>
                </c:pt>
                <c:pt idx="1">
                  <c:v>Retail</c:v>
                </c:pt>
                <c:pt idx="2">
                  <c:v>Industrial</c:v>
                </c:pt>
              </c:strCache>
            </c:strRef>
          </c:cat>
          <c:val>
            <c:numRef>
              <c:f>Sheet9!$E$22:$E$24</c:f>
              <c:numCache>
                <c:formatCode>General</c:formatCode>
                <c:ptCount val="3"/>
                <c:pt idx="0">
                  <c:v>35</c:v>
                </c:pt>
                <c:pt idx="1">
                  <c:v>20</c:v>
                </c:pt>
                <c:pt idx="2">
                  <c:v>25</c:v>
                </c:pt>
              </c:numCache>
            </c:numRef>
          </c:val>
          <c:extLst>
            <c:ext xmlns:c16="http://schemas.microsoft.com/office/drawing/2014/chart" uri="{C3380CC4-5D6E-409C-BE32-E72D297353CC}">
              <c16:uniqueId val="{00000001-2EDD-CE45-8906-0804D680E597}"/>
            </c:ext>
          </c:extLst>
        </c:ser>
        <c:dLbls>
          <c:showLegendKey val="0"/>
          <c:showVal val="0"/>
          <c:showCatName val="0"/>
          <c:showSerName val="0"/>
          <c:showPercent val="0"/>
          <c:showBubbleSize val="0"/>
        </c:dLbls>
        <c:gapWidth val="219"/>
        <c:overlap val="-27"/>
        <c:axId val="1553075376"/>
        <c:axId val="1584552048"/>
      </c:barChart>
      <c:catAx>
        <c:axId val="1553075376"/>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584552048"/>
        <c:crosses val="autoZero"/>
        <c:auto val="1"/>
        <c:lblAlgn val="ctr"/>
        <c:lblOffset val="100"/>
        <c:noMultiLvlLbl val="0"/>
      </c:catAx>
      <c:valAx>
        <c:axId val="1584552048"/>
        <c:scaling>
          <c:orientation val="minMax"/>
        </c:scaling>
        <c:delete val="0"/>
        <c:axPos val="l"/>
        <c:numFmt formatCode="#,##0&quot;%&quot;"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10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553075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41284281516889"/>
          <c:y val="6.5185185185185179E-2"/>
          <c:w val="0.85251719370143164"/>
          <c:h val="0.82873047535724698"/>
        </c:manualLayout>
      </c:layout>
      <c:barChart>
        <c:barDir val="col"/>
        <c:grouping val="clustered"/>
        <c:varyColors val="0"/>
        <c:ser>
          <c:idx val="0"/>
          <c:order val="0"/>
          <c:tx>
            <c:strRef>
              <c:f>Charts!$C$10</c:f>
              <c:strCache>
                <c:ptCount val="1"/>
                <c:pt idx="0">
                  <c:v>2024</c:v>
                </c:pt>
              </c:strCache>
            </c:strRef>
          </c:tx>
          <c:spPr>
            <a:solidFill>
              <a:schemeClr val="bg1">
                <a:lumMod val="85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Charts!$B$11:$B$15</c:f>
              <c:strCache>
                <c:ptCount val="5"/>
                <c:pt idx="0">
                  <c:v>Neighbourhood</c:v>
                </c:pt>
                <c:pt idx="1">
                  <c:v>Sub-Regional</c:v>
                </c:pt>
                <c:pt idx="2">
                  <c:v>Regional</c:v>
                </c:pt>
                <c:pt idx="3">
                  <c:v>Large Format</c:v>
                </c:pt>
                <c:pt idx="4">
                  <c:v>CBD</c:v>
                </c:pt>
              </c:strCache>
            </c:strRef>
          </c:cat>
          <c:val>
            <c:numRef>
              <c:f>Charts!$C$11:$C$15</c:f>
              <c:numCache>
                <c:formatCode>0.00%</c:formatCode>
                <c:ptCount val="5"/>
                <c:pt idx="0">
                  <c:v>5.8999999999999997E-2</c:v>
                </c:pt>
                <c:pt idx="1">
                  <c:v>6.6000000000000003E-2</c:v>
                </c:pt>
                <c:pt idx="2">
                  <c:v>6.9000000000000006E-2</c:v>
                </c:pt>
                <c:pt idx="3">
                  <c:v>6.3E-2</c:v>
                </c:pt>
                <c:pt idx="4">
                  <c:v>4.9000000000000002E-2</c:v>
                </c:pt>
              </c:numCache>
            </c:numRef>
          </c:val>
          <c:extLst>
            <c:ext xmlns:c16="http://schemas.microsoft.com/office/drawing/2014/chart" uri="{C3380CC4-5D6E-409C-BE32-E72D297353CC}">
              <c16:uniqueId val="{00000000-CAF4-404A-A37F-CA8F22D5E976}"/>
            </c:ext>
          </c:extLst>
        </c:ser>
        <c:ser>
          <c:idx val="1"/>
          <c:order val="1"/>
          <c:tx>
            <c:strRef>
              <c:f>Charts!$D$10</c:f>
              <c:strCache>
                <c:ptCount val="1"/>
                <c:pt idx="0">
                  <c:v>2025</c:v>
                </c:pt>
              </c:strCache>
            </c:strRef>
          </c:tx>
          <c:spPr>
            <a:solidFill>
              <a:schemeClr val="accent3">
                <a:lumMod val="20000"/>
                <a:lumOff val="8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Charts!$B$11:$B$15</c:f>
              <c:strCache>
                <c:ptCount val="5"/>
                <c:pt idx="0">
                  <c:v>Neighbourhood</c:v>
                </c:pt>
                <c:pt idx="1">
                  <c:v>Sub-Regional</c:v>
                </c:pt>
                <c:pt idx="2">
                  <c:v>Regional</c:v>
                </c:pt>
                <c:pt idx="3">
                  <c:v>Large Format</c:v>
                </c:pt>
                <c:pt idx="4">
                  <c:v>CBD</c:v>
                </c:pt>
              </c:strCache>
            </c:strRef>
          </c:cat>
          <c:val>
            <c:numRef>
              <c:f>Charts!$D$11:$D$15</c:f>
              <c:numCache>
                <c:formatCode>0.00%</c:formatCode>
                <c:ptCount val="5"/>
                <c:pt idx="0">
                  <c:v>5.7000000000000002E-2</c:v>
                </c:pt>
                <c:pt idx="1">
                  <c:v>6.5000000000000002E-2</c:v>
                </c:pt>
                <c:pt idx="2">
                  <c:v>6.8000000000000005E-2</c:v>
                </c:pt>
                <c:pt idx="3">
                  <c:v>6.2E-2</c:v>
                </c:pt>
                <c:pt idx="4">
                  <c:v>0.05</c:v>
                </c:pt>
              </c:numCache>
            </c:numRef>
          </c:val>
          <c:extLst>
            <c:ext xmlns:c16="http://schemas.microsoft.com/office/drawing/2014/chart" uri="{C3380CC4-5D6E-409C-BE32-E72D297353CC}">
              <c16:uniqueId val="{00000001-CAF4-404A-A37F-CA8F22D5E976}"/>
            </c:ext>
          </c:extLst>
        </c:ser>
        <c:dLbls>
          <c:showLegendKey val="0"/>
          <c:showVal val="0"/>
          <c:showCatName val="0"/>
          <c:showSerName val="0"/>
          <c:showPercent val="0"/>
          <c:showBubbleSize val="0"/>
        </c:dLbls>
        <c:gapWidth val="70"/>
        <c:overlap val="-27"/>
        <c:axId val="1359786063"/>
        <c:axId val="1442192399"/>
      </c:barChart>
      <c:catAx>
        <c:axId val="1359786063"/>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442192399"/>
        <c:crosses val="autoZero"/>
        <c:auto val="1"/>
        <c:lblAlgn val="ctr"/>
        <c:lblOffset val="100"/>
        <c:noMultiLvlLbl val="0"/>
      </c:catAx>
      <c:valAx>
        <c:axId val="1442192399"/>
        <c:scaling>
          <c:orientation val="minMax"/>
          <c:max val="7.5000000000000011E-2"/>
          <c:min val="4.5000000000000012E-2"/>
        </c:scaling>
        <c:delete val="0"/>
        <c:axPos val="l"/>
        <c:numFmt formatCode="0.0%" sourceLinked="0"/>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359786063"/>
        <c:crosses val="autoZero"/>
        <c:crossBetween val="between"/>
        <c:majorUnit val="6.0000000000000019E-3"/>
      </c:valAx>
      <c:spPr>
        <a:noFill/>
        <a:ln>
          <a:noFill/>
        </a:ln>
        <a:effectLst/>
      </c:spPr>
    </c:plotArea>
    <c:legend>
      <c:legendPos val="b"/>
      <c:layout>
        <c:manualLayout>
          <c:xMode val="edge"/>
          <c:yMode val="edge"/>
          <c:x val="0.12291163604549429"/>
          <c:y val="4.687445319335079E-2"/>
          <c:w val="0.10973228346456691"/>
          <c:h val="0.1336811023622047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showDLblsOverMax val="0"/>
  </c:chart>
  <c:spPr>
    <a:noFill/>
    <a:ln>
      <a:noFill/>
    </a:ln>
    <a:effectLst/>
  </c:spPr>
  <c:txPr>
    <a:bodyPr/>
    <a:lstStyle/>
    <a:p>
      <a:pPr>
        <a:defRPr sz="8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52017013890994"/>
          <c:y val="0.16911402278630167"/>
          <c:w val="0.43283481527746615"/>
          <c:h val="0.5330741592053837"/>
        </c:manualLayout>
      </c:layout>
      <c:doughnutChart>
        <c:varyColors val="1"/>
        <c:ser>
          <c:idx val="0"/>
          <c:order val="0"/>
          <c:tx>
            <c:strRef>
              <c:f>Sheet1!$B$1</c:f>
              <c:strCache>
                <c:ptCount val="1"/>
                <c:pt idx="0">
                  <c:v>Sales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B5CC-40C3-A535-9875C92F8E4D}"/>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B5CC-40C3-A535-9875C92F8E4D}"/>
              </c:ext>
            </c:extLst>
          </c:dPt>
          <c:dPt>
            <c:idx val="2"/>
            <c:bubble3D val="0"/>
            <c:spPr>
              <a:solidFill>
                <a:schemeClr val="tx2"/>
              </a:solidFill>
              <a:ln w="19050">
                <a:solidFill>
                  <a:schemeClr val="lt1"/>
                </a:solidFill>
              </a:ln>
              <a:effectLst/>
            </c:spPr>
            <c:extLst>
              <c:ext xmlns:c16="http://schemas.microsoft.com/office/drawing/2014/chart" uri="{C3380CC4-5D6E-409C-BE32-E72D297353CC}">
                <c16:uniqueId val="{00000004-B5CC-40C3-A535-9875C92F8E4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5-B5CC-40C3-A535-9875C92F8E4D}"/>
              </c:ext>
            </c:extLst>
          </c:dPt>
          <c:dPt>
            <c:idx val="4"/>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6-B5CC-40C3-A535-9875C92F8E4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33B-4B52-9207-AD96E1F14F39}"/>
              </c:ext>
            </c:extLst>
          </c:dPt>
          <c:dLbls>
            <c:dLbl>
              <c:idx val="3"/>
              <c:delete val="1"/>
              <c:extLst>
                <c:ext xmlns:c15="http://schemas.microsoft.com/office/drawing/2012/chart" uri="{CE6537A1-D6FC-4f65-9D91-7224C49458BB}"/>
                <c:ext xmlns:c16="http://schemas.microsoft.com/office/drawing/2014/chart" uri="{C3380CC4-5D6E-409C-BE32-E72D297353CC}">
                  <c16:uniqueId val="{00000005-B5CC-40C3-A535-9875C92F8E4D}"/>
                </c:ext>
              </c:extLst>
            </c:dLbl>
            <c:dLbl>
              <c:idx val="4"/>
              <c:delete val="1"/>
              <c:extLst>
                <c:ext xmlns:c15="http://schemas.microsoft.com/office/drawing/2012/chart" uri="{CE6537A1-D6FC-4f65-9D91-7224C49458BB}"/>
                <c:ext xmlns:c16="http://schemas.microsoft.com/office/drawing/2014/chart" uri="{C3380CC4-5D6E-409C-BE32-E72D297353CC}">
                  <c16:uniqueId val="{00000006-B5CC-40C3-A535-9875C92F8E4D}"/>
                </c:ext>
              </c:extLst>
            </c:dLbl>
            <c:numFmt formatCode="##%"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Light" panose="020B0502040204020203" pitchFamily="34" charset="0"/>
                    <a:ea typeface="+mn-ea"/>
                    <a:cs typeface="Segoe UI Light" panose="020B0502040204020203"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Couple families with dependents</c:v>
                </c:pt>
                <c:pt idx="1">
                  <c:v>Couples without dependents</c:v>
                </c:pt>
                <c:pt idx="2">
                  <c:v>Lone person households</c:v>
                </c:pt>
                <c:pt idx="3">
                  <c:v>Group households</c:v>
                </c:pt>
                <c:pt idx="4">
                  <c:v>Other</c:v>
                </c:pt>
              </c:strCache>
            </c:strRef>
          </c:cat>
          <c:val>
            <c:numRef>
              <c:f>Sheet1!$B$2:$B$7</c:f>
              <c:numCache>
                <c:formatCode>0.00%</c:formatCode>
                <c:ptCount val="6"/>
                <c:pt idx="0">
                  <c:v>0.436</c:v>
                </c:pt>
                <c:pt idx="1">
                  <c:v>0.1905</c:v>
                </c:pt>
                <c:pt idx="2">
                  <c:v>0.16850000000000001</c:v>
                </c:pt>
                <c:pt idx="3" formatCode="0%">
                  <c:v>0.02</c:v>
                </c:pt>
                <c:pt idx="4">
                  <c:v>0.18499999999999994</c:v>
                </c:pt>
              </c:numCache>
            </c:numRef>
          </c:val>
          <c:extLst>
            <c:ext xmlns:c16="http://schemas.microsoft.com/office/drawing/2014/chart" uri="{C3380CC4-5D6E-409C-BE32-E72D297353CC}">
              <c16:uniqueId val="{00000000-B5CC-40C3-A535-9875C92F8E4D}"/>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legendEntry>
        <c:idx val="4"/>
        <c:delete val="1"/>
      </c:legendEntry>
      <c:legendEntry>
        <c:idx val="5"/>
        <c:delete val="1"/>
      </c:legendEntry>
      <c:layout>
        <c:manualLayout>
          <c:xMode val="edge"/>
          <c:yMode val="edge"/>
          <c:x val="0.2087247060535683"/>
          <c:y val="0.71640057754063946"/>
          <c:w val="0.5825505878928634"/>
          <c:h val="0.2346790242129317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717049921263437E-2"/>
          <c:y val="0.11454368427557785"/>
          <c:w val="0.8767816226551618"/>
          <c:h val="0.45282979037807941"/>
        </c:manualLayout>
      </c:layout>
      <c:barChart>
        <c:barDir val="bar"/>
        <c:grouping val="stacked"/>
        <c:varyColors val="0"/>
        <c:ser>
          <c:idx val="0"/>
          <c:order val="0"/>
          <c:tx>
            <c:strRef>
              <c:f>'Asset Overview'!$S$18</c:f>
              <c:strCache>
                <c:ptCount val="1"/>
                <c:pt idx="0">
                  <c:v>Anchor Tenants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'Asset Overview'!$T$18</c:f>
              <c:numCache>
                <c:formatCode>0%</c:formatCode>
                <c:ptCount val="1"/>
                <c:pt idx="0">
                  <c:v>0.42</c:v>
                </c:pt>
              </c:numCache>
            </c:numRef>
          </c:val>
          <c:extLst>
            <c:ext xmlns:c16="http://schemas.microsoft.com/office/drawing/2014/chart" uri="{C3380CC4-5D6E-409C-BE32-E72D297353CC}">
              <c16:uniqueId val="{00000000-2EF1-43D2-80F0-2F7A0C3FCBD2}"/>
            </c:ext>
          </c:extLst>
        </c:ser>
        <c:ser>
          <c:idx val="1"/>
          <c:order val="1"/>
          <c:tx>
            <c:strRef>
              <c:f>'Asset Overview'!$S$19</c:f>
              <c:strCache>
                <c:ptCount val="1"/>
                <c:pt idx="0">
                  <c:v>Mini Majors</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'Asset Overview'!$T$19</c:f>
              <c:numCache>
                <c:formatCode>0%</c:formatCode>
                <c:ptCount val="1"/>
                <c:pt idx="0">
                  <c:v>0.19</c:v>
                </c:pt>
              </c:numCache>
            </c:numRef>
          </c:val>
          <c:extLst>
            <c:ext xmlns:c16="http://schemas.microsoft.com/office/drawing/2014/chart" uri="{C3380CC4-5D6E-409C-BE32-E72D297353CC}">
              <c16:uniqueId val="{00000001-2EF1-43D2-80F0-2F7A0C3FCBD2}"/>
            </c:ext>
          </c:extLst>
        </c:ser>
        <c:ser>
          <c:idx val="2"/>
          <c:order val="2"/>
          <c:tx>
            <c:strRef>
              <c:f>'Asset Overview'!$S$20</c:f>
              <c:strCache>
                <c:ptCount val="1"/>
                <c:pt idx="0">
                  <c:v>Speciality Retail</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'Asset Overview'!$T$20</c:f>
              <c:numCache>
                <c:formatCode>0%</c:formatCode>
                <c:ptCount val="1"/>
                <c:pt idx="0">
                  <c:v>0.32</c:v>
                </c:pt>
              </c:numCache>
            </c:numRef>
          </c:val>
          <c:extLst>
            <c:ext xmlns:c16="http://schemas.microsoft.com/office/drawing/2014/chart" uri="{C3380CC4-5D6E-409C-BE32-E72D297353CC}">
              <c16:uniqueId val="{00000002-2EF1-43D2-80F0-2F7A0C3FCBD2}"/>
            </c:ext>
          </c:extLst>
        </c:ser>
        <c:ser>
          <c:idx val="3"/>
          <c:order val="3"/>
          <c:tx>
            <c:strRef>
              <c:f>'Asset Overview'!$S$21</c:f>
              <c:strCache>
                <c:ptCount val="1"/>
                <c:pt idx="0">
                  <c:v>Vacant</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'Asset Overview'!$T$21</c:f>
              <c:numCache>
                <c:formatCode>0%</c:formatCode>
                <c:ptCount val="1"/>
                <c:pt idx="0">
                  <c:v>7.0000000000000007E-2</c:v>
                </c:pt>
              </c:numCache>
            </c:numRef>
          </c:val>
          <c:extLst>
            <c:ext xmlns:c16="http://schemas.microsoft.com/office/drawing/2014/chart" uri="{C3380CC4-5D6E-409C-BE32-E72D297353CC}">
              <c16:uniqueId val="{00000003-2EF1-43D2-80F0-2F7A0C3FCBD2}"/>
            </c:ext>
          </c:extLst>
        </c:ser>
        <c:dLbls>
          <c:showLegendKey val="0"/>
          <c:showVal val="0"/>
          <c:showCatName val="0"/>
          <c:showSerName val="0"/>
          <c:showPercent val="0"/>
          <c:showBubbleSize val="0"/>
        </c:dLbls>
        <c:gapWidth val="55"/>
        <c:overlap val="100"/>
        <c:axId val="260383903"/>
        <c:axId val="260582831"/>
      </c:barChart>
      <c:catAx>
        <c:axId val="260383903"/>
        <c:scaling>
          <c:orientation val="minMax"/>
        </c:scaling>
        <c:delete val="1"/>
        <c:axPos val="l"/>
        <c:numFmt formatCode="General" sourceLinked="1"/>
        <c:majorTickMark val="none"/>
        <c:minorTickMark val="none"/>
        <c:tickLblPos val="nextTo"/>
        <c:crossAx val="260582831"/>
        <c:crosses val="autoZero"/>
        <c:auto val="1"/>
        <c:lblAlgn val="ctr"/>
        <c:lblOffset val="100"/>
        <c:noMultiLvlLbl val="0"/>
      </c:catAx>
      <c:valAx>
        <c:axId val="260582831"/>
        <c:scaling>
          <c:orientation val="minMax"/>
          <c:max val="1"/>
        </c:scaling>
        <c:delete val="1"/>
        <c:axPos val="b"/>
        <c:numFmt formatCode="0%" sourceLinked="1"/>
        <c:majorTickMark val="none"/>
        <c:minorTickMark val="none"/>
        <c:tickLblPos val="nextTo"/>
        <c:crossAx val="260383903"/>
        <c:crosses val="autoZero"/>
        <c:crossBetween val="between"/>
      </c:valAx>
      <c:spPr>
        <a:noFill/>
        <a:ln>
          <a:noFill/>
        </a:ln>
        <a:effectLst/>
      </c:spPr>
    </c:plotArea>
    <c:legend>
      <c:legendPos val="r"/>
      <c:layout>
        <c:manualLayout>
          <c:xMode val="edge"/>
          <c:yMode val="edge"/>
          <c:x val="2.359344659982068E-2"/>
          <c:y val="0.54615371033202409"/>
          <c:w val="0.93201345425500859"/>
          <c:h val="0.2936735553554448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24513156228387"/>
          <c:y val="7.4744093772003223E-2"/>
          <c:w val="0.65551188005961947"/>
          <c:h val="0.62472579564740049"/>
        </c:manualLayout>
      </c:layout>
      <c:barChart>
        <c:barDir val="col"/>
        <c:grouping val="clustered"/>
        <c:varyColors val="0"/>
        <c:ser>
          <c:idx val="1"/>
          <c:order val="0"/>
          <c:tx>
            <c:strRef>
              <c:f>'Asset Overview'!$A$2</c:f>
              <c:strCache>
                <c:ptCount val="1"/>
                <c:pt idx="0">
                  <c:v>Blacktown LGA Population (mns)</c:v>
                </c:pt>
              </c:strCache>
            </c:strRef>
          </c:tx>
          <c:spPr>
            <a:solidFill>
              <a:srgbClr val="D4E6F7"/>
            </a:solidFill>
            <a:ln>
              <a:noFill/>
            </a:ln>
            <a:effectLst/>
          </c:spPr>
          <c:invertIfNegative val="0"/>
          <c:cat>
            <c:numRef>
              <c:f>'Asset Overview'!$B$1:$J$1</c:f>
              <c:numCache>
                <c:formatCode>General</c:formatCode>
                <c:ptCount val="9"/>
                <c:pt idx="0">
                  <c:v>2006</c:v>
                </c:pt>
                <c:pt idx="1">
                  <c:v>2011</c:v>
                </c:pt>
                <c:pt idx="2">
                  <c:v>2016</c:v>
                </c:pt>
                <c:pt idx="3">
                  <c:v>2021</c:v>
                </c:pt>
                <c:pt idx="4">
                  <c:v>2026</c:v>
                </c:pt>
                <c:pt idx="5">
                  <c:v>2031</c:v>
                </c:pt>
                <c:pt idx="6">
                  <c:v>2036</c:v>
                </c:pt>
                <c:pt idx="7">
                  <c:v>2041</c:v>
                </c:pt>
                <c:pt idx="8">
                  <c:v>2046</c:v>
                </c:pt>
              </c:numCache>
            </c:numRef>
          </c:cat>
          <c:val>
            <c:numRef>
              <c:f>'Asset Overview'!$B$2:$J$2</c:f>
              <c:numCache>
                <c:formatCode>#,##0</c:formatCode>
                <c:ptCount val="9"/>
                <c:pt idx="0">
                  <c:v>278.89400000000001</c:v>
                </c:pt>
                <c:pt idx="1">
                  <c:v>312.346</c:v>
                </c:pt>
                <c:pt idx="2">
                  <c:v>348.03</c:v>
                </c:pt>
                <c:pt idx="3">
                  <c:v>399.92500000000001</c:v>
                </c:pt>
                <c:pt idx="4">
                  <c:v>452.94900000000001</c:v>
                </c:pt>
                <c:pt idx="5">
                  <c:v>485.96300000000002</c:v>
                </c:pt>
                <c:pt idx="6">
                  <c:v>517.09699999999998</c:v>
                </c:pt>
                <c:pt idx="7">
                  <c:v>543.72900000000004</c:v>
                </c:pt>
                <c:pt idx="8">
                  <c:v>568.84500000000003</c:v>
                </c:pt>
              </c:numCache>
            </c:numRef>
          </c:val>
          <c:extLst>
            <c:ext xmlns:c16="http://schemas.microsoft.com/office/drawing/2014/chart" uri="{C3380CC4-5D6E-409C-BE32-E72D297353CC}">
              <c16:uniqueId val="{00000000-84D4-4746-8E4E-141F6F7EB561}"/>
            </c:ext>
          </c:extLst>
        </c:ser>
        <c:dLbls>
          <c:showLegendKey val="0"/>
          <c:showVal val="0"/>
          <c:showCatName val="0"/>
          <c:showSerName val="0"/>
          <c:showPercent val="0"/>
          <c:showBubbleSize val="0"/>
        </c:dLbls>
        <c:gapWidth val="60"/>
        <c:overlap val="-27"/>
        <c:axId val="1066168895"/>
        <c:axId val="1066170623"/>
      </c:barChart>
      <c:lineChart>
        <c:grouping val="standard"/>
        <c:varyColors val="0"/>
        <c:ser>
          <c:idx val="2"/>
          <c:order val="1"/>
          <c:tx>
            <c:strRef>
              <c:f>'Asset Overview'!$A$6</c:f>
              <c:strCache>
                <c:ptCount val="1"/>
                <c:pt idx="0">
                  <c:v>GRP ($bn)</c:v>
                </c:pt>
              </c:strCache>
            </c:strRef>
          </c:tx>
          <c:spPr>
            <a:ln w="28575" cap="rnd">
              <a:solidFill>
                <a:schemeClr val="accent3"/>
              </a:solidFill>
              <a:round/>
            </a:ln>
            <a:effectLst/>
          </c:spPr>
          <c:marker>
            <c:symbol val="none"/>
          </c:marker>
          <c:cat>
            <c:numRef>
              <c:f>'Asset Overview'!$B$1:$J$1</c:f>
              <c:numCache>
                <c:formatCode>General</c:formatCode>
                <c:ptCount val="9"/>
                <c:pt idx="0">
                  <c:v>2006</c:v>
                </c:pt>
                <c:pt idx="1">
                  <c:v>2011</c:v>
                </c:pt>
                <c:pt idx="2">
                  <c:v>2016</c:v>
                </c:pt>
                <c:pt idx="3">
                  <c:v>2021</c:v>
                </c:pt>
                <c:pt idx="4">
                  <c:v>2026</c:v>
                </c:pt>
                <c:pt idx="5">
                  <c:v>2031</c:v>
                </c:pt>
                <c:pt idx="6">
                  <c:v>2036</c:v>
                </c:pt>
                <c:pt idx="7">
                  <c:v>2041</c:v>
                </c:pt>
                <c:pt idx="8">
                  <c:v>2046</c:v>
                </c:pt>
              </c:numCache>
            </c:numRef>
          </c:cat>
          <c:val>
            <c:numRef>
              <c:f>'Asset Overview'!$B$6:$J$6</c:f>
              <c:numCache>
                <c:formatCode>#,##0</c:formatCode>
                <c:ptCount val="9"/>
                <c:pt idx="0">
                  <c:v>15.959117690570812</c:v>
                </c:pt>
                <c:pt idx="1">
                  <c:v>18.537077763955676</c:v>
                </c:pt>
                <c:pt idx="2">
                  <c:v>21.287045695877989</c:v>
                </c:pt>
                <c:pt idx="3">
                  <c:v>25.286305471326614</c:v>
                </c:pt>
                <c:pt idx="4">
                  <c:v>29.372571013929711</c:v>
                </c:pt>
                <c:pt idx="5">
                  <c:v>31.916776857010181</c:v>
                </c:pt>
                <c:pt idx="6">
                  <c:v>34.316101528921109</c:v>
                </c:pt>
                <c:pt idx="7">
                  <c:v>36.368482034552628</c:v>
                </c:pt>
                <c:pt idx="8">
                  <c:v>38.304032829815519</c:v>
                </c:pt>
              </c:numCache>
            </c:numRef>
          </c:val>
          <c:smooth val="0"/>
          <c:extLst>
            <c:ext xmlns:c16="http://schemas.microsoft.com/office/drawing/2014/chart" uri="{C3380CC4-5D6E-409C-BE32-E72D297353CC}">
              <c16:uniqueId val="{00000001-84D4-4746-8E4E-141F6F7EB561}"/>
            </c:ext>
          </c:extLst>
        </c:ser>
        <c:dLbls>
          <c:showLegendKey val="0"/>
          <c:showVal val="0"/>
          <c:showCatName val="0"/>
          <c:showSerName val="0"/>
          <c:showPercent val="0"/>
          <c:showBubbleSize val="0"/>
        </c:dLbls>
        <c:marker val="1"/>
        <c:smooth val="0"/>
        <c:axId val="1072158639"/>
        <c:axId val="1059465823"/>
      </c:lineChart>
      <c:catAx>
        <c:axId val="1066168895"/>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066170623"/>
        <c:crosses val="autoZero"/>
        <c:auto val="1"/>
        <c:lblAlgn val="ctr"/>
        <c:lblOffset val="100"/>
        <c:noMultiLvlLbl val="0"/>
      </c:catAx>
      <c:valAx>
        <c:axId val="1066170623"/>
        <c:scaling>
          <c:orientation val="minMax"/>
        </c:scaling>
        <c:delete val="0"/>
        <c:axPos val="l"/>
        <c:numFmt formatCode="#,##0"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066168895"/>
        <c:crosses val="autoZero"/>
        <c:crossBetween val="between"/>
      </c:valAx>
      <c:valAx>
        <c:axId val="1059465823"/>
        <c:scaling>
          <c:orientation val="minMax"/>
        </c:scaling>
        <c:delete val="0"/>
        <c:axPos val="r"/>
        <c:numFmt formatCode="#,##0" sourceLinked="1"/>
        <c:majorTickMark val="none"/>
        <c:minorTickMark val="none"/>
        <c:tickLblPos val="nextTo"/>
        <c:spPr>
          <a:noFill/>
          <a:ln>
            <a:solidFill>
              <a:schemeClr val="tx2"/>
            </a:solidFill>
          </a:ln>
          <a:effectLst/>
        </c:spPr>
        <c:txPr>
          <a:bodyPr rot="-60000000" spcFirstLastPara="1" vertOverflow="ellipsis" vert="horz" wrap="square" anchor="ctr" anchorCtr="1"/>
          <a:lstStyle/>
          <a:p>
            <a:pPr>
              <a:defRPr sz="9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072158639"/>
        <c:crosses val="max"/>
        <c:crossBetween val="between"/>
      </c:valAx>
      <c:catAx>
        <c:axId val="1072158639"/>
        <c:scaling>
          <c:orientation val="minMax"/>
        </c:scaling>
        <c:delete val="1"/>
        <c:axPos val="b"/>
        <c:numFmt formatCode="General" sourceLinked="1"/>
        <c:majorTickMark val="out"/>
        <c:minorTickMark val="none"/>
        <c:tickLblPos val="nextTo"/>
        <c:crossAx val="1059465823"/>
        <c:crosses val="autoZero"/>
        <c:auto val="1"/>
        <c:lblAlgn val="ctr"/>
        <c:lblOffset val="100"/>
        <c:noMultiLvlLbl val="0"/>
      </c:catAx>
      <c:spPr>
        <a:noFill/>
        <a:ln>
          <a:noFill/>
        </a:ln>
        <a:effectLst/>
      </c:spPr>
    </c:plotArea>
    <c:legend>
      <c:legendPos val="b"/>
      <c:layout>
        <c:manualLayout>
          <c:xMode val="edge"/>
          <c:yMode val="edge"/>
          <c:x val="2.1572102003777845E-2"/>
          <c:y val="0.81689840140264558"/>
          <c:w val="0.95066930602789457"/>
          <c:h val="0.1556199296906691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Sheet9!$C$2</c:f>
              <c:strCache>
                <c:ptCount val="1"/>
                <c:pt idx="0">
                  <c:v>Retail</c:v>
                </c:pt>
              </c:strCache>
            </c:strRef>
          </c:tx>
          <c:spPr>
            <a:solidFill>
              <a:schemeClr val="bg1">
                <a:lumMod val="85000"/>
              </a:schemeClr>
            </a:solidFill>
            <a:ln>
              <a:noFill/>
            </a:ln>
            <a:effectLst/>
          </c:spPr>
          <c:invertIfNegative val="0"/>
          <c:dPt>
            <c:idx val="1"/>
            <c:invertIfNegative val="0"/>
            <c:bubble3D val="0"/>
            <c:spPr>
              <a:solidFill>
                <a:srgbClr val="232852"/>
              </a:solidFill>
              <a:ln>
                <a:noFill/>
              </a:ln>
              <a:effectLst/>
            </c:spPr>
            <c:extLst>
              <c:ext xmlns:c16="http://schemas.microsoft.com/office/drawing/2014/chart" uri="{C3380CC4-5D6E-409C-BE32-E72D297353CC}">
                <c16:uniqueId val="{00000000-1FE5-47C5-96D2-4BFAEE9EB131}"/>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Sheet9!$D$1:$E$1</c:f>
              <c:strCache>
                <c:ptCount val="2"/>
                <c:pt idx="0">
                  <c:v>Current GAV</c:v>
                </c:pt>
                <c:pt idx="1">
                  <c:v>Pro Forma GAV</c:v>
                </c:pt>
              </c:strCache>
            </c:strRef>
          </c:cat>
          <c:val>
            <c:numRef>
              <c:f>Sheet9!$D$2:$E$2</c:f>
              <c:numCache>
                <c:formatCode>0%</c:formatCode>
                <c:ptCount val="2"/>
                <c:pt idx="0">
                  <c:v>0.15</c:v>
                </c:pt>
                <c:pt idx="1">
                  <c:v>0.191</c:v>
                </c:pt>
              </c:numCache>
            </c:numRef>
          </c:val>
          <c:extLst>
            <c:ext xmlns:c16="http://schemas.microsoft.com/office/drawing/2014/chart" uri="{C3380CC4-5D6E-409C-BE32-E72D297353CC}">
              <c16:uniqueId val="{00000000-189B-0243-83CC-EE46F19143E5}"/>
            </c:ext>
          </c:extLst>
        </c:ser>
        <c:dLbls>
          <c:showLegendKey val="0"/>
          <c:showVal val="0"/>
          <c:showCatName val="0"/>
          <c:showSerName val="0"/>
          <c:showPercent val="0"/>
          <c:showBubbleSize val="0"/>
        </c:dLbls>
        <c:gapWidth val="60"/>
        <c:overlap val="-27"/>
        <c:axId val="1937710768"/>
        <c:axId val="677552175"/>
      </c:barChart>
      <c:catAx>
        <c:axId val="1937710768"/>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677552175"/>
        <c:crosses val="autoZero"/>
        <c:auto val="1"/>
        <c:lblAlgn val="ctr"/>
        <c:lblOffset val="100"/>
        <c:noMultiLvlLbl val="0"/>
      </c:catAx>
      <c:valAx>
        <c:axId val="677552175"/>
        <c:scaling>
          <c:orientation val="minMax"/>
          <c:max val="0.35000000000000003"/>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1937710768"/>
        <c:crosses val="autoZero"/>
        <c:crossBetween val="between"/>
        <c:majorUnit val="5.000000000000001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2"/>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Investments ($m's)</c:v>
                </c:pt>
              </c:strCache>
            </c:strRef>
          </c:tx>
          <c:spPr>
            <a:solidFill>
              <a:srgbClr val="D4E5F7"/>
            </a:solidFill>
            <a:ln>
              <a:noFill/>
            </a:ln>
            <a:effectLst/>
          </c:spPr>
          <c:invertIfNegative val="0"/>
          <c:dLbls>
            <c:numFmt formatCode="&quot;$&quot;#,##0&quot;m&quot;"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Richmond Rd upgrade – M7 to Townson Rd</c:v>
                </c:pt>
                <c:pt idx="1">
                  <c:v>Blacktown Council FY27 major capital works</c:v>
                </c:pt>
                <c:pt idx="2">
                  <c:v>Prospect Highway upgrade</c:v>
                </c:pt>
                <c:pt idx="3">
                  <c:v>Western Sydney Infrastructure Grants – Blacktown projects</c:v>
                </c:pt>
                <c:pt idx="4">
                  <c:v>Council FY27 transport infrastructure</c:v>
                </c:pt>
              </c:strCache>
            </c:strRef>
          </c:cat>
          <c:val>
            <c:numRef>
              <c:f>Sheet1!$B$2:$B$6</c:f>
              <c:numCache>
                <c:formatCode>General</c:formatCode>
                <c:ptCount val="5"/>
                <c:pt idx="0">
                  <c:v>471</c:v>
                </c:pt>
                <c:pt idx="1">
                  <c:v>292</c:v>
                </c:pt>
                <c:pt idx="2">
                  <c:v>280</c:v>
                </c:pt>
                <c:pt idx="3">
                  <c:v>273</c:v>
                </c:pt>
                <c:pt idx="4">
                  <c:v>119</c:v>
                </c:pt>
              </c:numCache>
            </c:numRef>
          </c:val>
          <c:extLst>
            <c:ext xmlns:c16="http://schemas.microsoft.com/office/drawing/2014/chart" uri="{C3380CC4-5D6E-409C-BE32-E72D297353CC}">
              <c16:uniqueId val="{00000000-7243-43E7-822E-E16CA982036A}"/>
            </c:ext>
          </c:extLst>
        </c:ser>
        <c:dLbls>
          <c:showLegendKey val="0"/>
          <c:showVal val="0"/>
          <c:showCatName val="0"/>
          <c:showSerName val="0"/>
          <c:showPercent val="0"/>
          <c:showBubbleSize val="0"/>
        </c:dLbls>
        <c:gapWidth val="75"/>
        <c:overlap val="100"/>
        <c:axId val="825413695"/>
        <c:axId val="492655375"/>
      </c:barChart>
      <c:catAx>
        <c:axId val="825413695"/>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en-US"/>
          </a:p>
        </c:txPr>
        <c:crossAx val="492655375"/>
        <c:crosses val="autoZero"/>
        <c:auto val="1"/>
        <c:lblAlgn val="ctr"/>
        <c:lblOffset val="100"/>
        <c:noMultiLvlLbl val="0"/>
      </c:catAx>
      <c:valAx>
        <c:axId val="492655375"/>
        <c:scaling>
          <c:orientation val="minMax"/>
        </c:scaling>
        <c:delete val="1"/>
        <c:axPos val="l"/>
        <c:numFmt formatCode="General" sourceLinked="1"/>
        <c:majorTickMark val="none"/>
        <c:minorTickMark val="none"/>
        <c:tickLblPos val="nextTo"/>
        <c:crossAx val="825413695"/>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Sheet1!$A$92</c:f>
              <c:strCache>
                <c:ptCount val="1"/>
                <c:pt idx="0">
                  <c:v>Majors</c:v>
                </c:pt>
              </c:strCache>
            </c:strRef>
          </c:tx>
          <c:spPr>
            <a:solidFill>
              <a:schemeClr val="tx2"/>
            </a:solidFill>
            <a:ln>
              <a:noFill/>
            </a:ln>
            <a:effectLst/>
          </c:spPr>
          <c:invertIfNegative val="0"/>
          <c:dPt>
            <c:idx val="0"/>
            <c:invertIfNegative val="0"/>
            <c:bubble3D val="0"/>
            <c:spPr>
              <a:solidFill>
                <a:schemeClr val="bg1">
                  <a:lumMod val="50000"/>
                </a:schemeClr>
              </a:solidFill>
              <a:ln>
                <a:noFill/>
              </a:ln>
              <a:effectLst/>
            </c:spPr>
            <c:extLst>
              <c:ext xmlns:c16="http://schemas.microsoft.com/office/drawing/2014/chart" uri="{C3380CC4-5D6E-409C-BE32-E72D297353CC}">
                <c16:uniqueId val="{00000001-06C5-4EEA-82F9-A66755B9CD88}"/>
              </c:ext>
            </c:extLst>
          </c:dPt>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7-06C5-4EEA-82F9-A66755B9CD88}"/>
              </c:ext>
            </c:extLst>
          </c:dPt>
          <c:cat>
            <c:numRef>
              <c:f>Sheet1!$B$91:$C$91</c:f>
              <c:numCache>
                <c:formatCode>General</c:formatCode>
                <c:ptCount val="2"/>
                <c:pt idx="0">
                  <c:v>2015</c:v>
                </c:pt>
                <c:pt idx="1">
                  <c:v>2025</c:v>
                </c:pt>
              </c:numCache>
            </c:numRef>
          </c:cat>
          <c:val>
            <c:numRef>
              <c:f>Sheet1!$B$92:$C$92</c:f>
              <c:numCache>
                <c:formatCode>0%</c:formatCode>
                <c:ptCount val="2"/>
                <c:pt idx="0">
                  <c:v>0.53</c:v>
                </c:pt>
                <c:pt idx="1">
                  <c:v>0.54</c:v>
                </c:pt>
              </c:numCache>
            </c:numRef>
          </c:val>
          <c:extLst>
            <c:ext xmlns:c16="http://schemas.microsoft.com/office/drawing/2014/chart" uri="{C3380CC4-5D6E-409C-BE32-E72D297353CC}">
              <c16:uniqueId val="{00000002-06C5-4EEA-82F9-A66755B9CD88}"/>
            </c:ext>
          </c:extLst>
        </c:ser>
        <c:ser>
          <c:idx val="1"/>
          <c:order val="1"/>
          <c:tx>
            <c:strRef>
              <c:f>Sheet1!$A$93</c:f>
              <c:strCache>
                <c:ptCount val="1"/>
                <c:pt idx="0">
                  <c:v>Mini majors</c:v>
                </c:pt>
              </c:strCache>
            </c:strRef>
          </c:tx>
          <c:spPr>
            <a:solidFill>
              <a:schemeClr val="bg1">
                <a:lumMod val="75000"/>
              </a:schemeClr>
            </a:solidFill>
            <a:ln>
              <a:noFill/>
            </a:ln>
            <a:effectLst/>
          </c:spPr>
          <c:invertIfNegative val="0"/>
          <c:cat>
            <c:numRef>
              <c:f>Sheet1!$B$91:$C$91</c:f>
              <c:numCache>
                <c:formatCode>General</c:formatCode>
                <c:ptCount val="2"/>
                <c:pt idx="0">
                  <c:v>2015</c:v>
                </c:pt>
                <c:pt idx="1">
                  <c:v>2025</c:v>
                </c:pt>
              </c:numCache>
            </c:numRef>
          </c:cat>
          <c:val>
            <c:numRef>
              <c:f>Sheet1!$B$93:$C$93</c:f>
              <c:numCache>
                <c:formatCode>0%</c:formatCode>
                <c:ptCount val="2"/>
                <c:pt idx="0">
                  <c:v>0.14000000000000001</c:v>
                </c:pt>
                <c:pt idx="1">
                  <c:v>0.1</c:v>
                </c:pt>
              </c:numCache>
            </c:numRef>
          </c:val>
          <c:extLst>
            <c:ext xmlns:c16="http://schemas.microsoft.com/office/drawing/2014/chart" uri="{C3380CC4-5D6E-409C-BE32-E72D297353CC}">
              <c16:uniqueId val="{00000003-06C5-4EEA-82F9-A66755B9CD88}"/>
            </c:ext>
          </c:extLst>
        </c:ser>
        <c:ser>
          <c:idx val="2"/>
          <c:order val="2"/>
          <c:tx>
            <c:strRef>
              <c:f>Sheet1!$A$94</c:f>
              <c:strCache>
                <c:ptCount val="1"/>
                <c:pt idx="0">
                  <c:v>Goods-based retailing</c:v>
                </c:pt>
              </c:strCache>
            </c:strRef>
          </c:tx>
          <c:spPr>
            <a:solidFill>
              <a:schemeClr val="bg1">
                <a:lumMod val="85000"/>
              </a:schemeClr>
            </a:solidFill>
            <a:ln>
              <a:noFill/>
            </a:ln>
            <a:effectLst/>
          </c:spPr>
          <c:invertIfNegative val="0"/>
          <c:cat>
            <c:numRef>
              <c:f>Sheet1!$B$91:$C$91</c:f>
              <c:numCache>
                <c:formatCode>General</c:formatCode>
                <c:ptCount val="2"/>
                <c:pt idx="0">
                  <c:v>2015</c:v>
                </c:pt>
                <c:pt idx="1">
                  <c:v>2025</c:v>
                </c:pt>
              </c:numCache>
            </c:numRef>
          </c:cat>
          <c:val>
            <c:numRef>
              <c:f>Sheet1!$B$94:$C$94</c:f>
              <c:numCache>
                <c:formatCode>0%</c:formatCode>
                <c:ptCount val="2"/>
                <c:pt idx="0">
                  <c:v>0.21</c:v>
                </c:pt>
                <c:pt idx="1">
                  <c:v>0.15</c:v>
                </c:pt>
              </c:numCache>
            </c:numRef>
          </c:val>
          <c:extLst>
            <c:ext xmlns:c16="http://schemas.microsoft.com/office/drawing/2014/chart" uri="{C3380CC4-5D6E-409C-BE32-E72D297353CC}">
              <c16:uniqueId val="{00000004-06C5-4EEA-82F9-A66755B9CD88}"/>
            </c:ext>
          </c:extLst>
        </c:ser>
        <c:ser>
          <c:idx val="3"/>
          <c:order val="3"/>
          <c:tx>
            <c:strRef>
              <c:f>Sheet1!$A$95</c:f>
              <c:strCache>
                <c:ptCount val="1"/>
                <c:pt idx="0">
                  <c:v>Service-based retailing</c:v>
                </c:pt>
              </c:strCache>
            </c:strRef>
          </c:tx>
          <c:spPr>
            <a:solidFill>
              <a:schemeClr val="accent3"/>
            </a:solidFill>
            <a:ln>
              <a:noFill/>
            </a:ln>
            <a:effectLst/>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15:layout>
                    <c:manualLayout>
                      <c:w val="0.28698440597568586"/>
                      <c:h val="0.21083449389319564"/>
                    </c:manualLayout>
                  </c15:layout>
                </c:ext>
                <c:ext xmlns:c16="http://schemas.microsoft.com/office/drawing/2014/chart" uri="{C3380CC4-5D6E-409C-BE32-E72D297353CC}">
                  <c16:uniqueId val="{00000005-06C5-4EEA-82F9-A66755B9CD88}"/>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Segoe UI Light" panose="020B0502040204020203" pitchFamily="34" charset="0"/>
                    <a:ea typeface="+mn-ea"/>
                    <a:cs typeface="Segoe UI Light"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Sheet1!$B$91:$C$91</c:f>
              <c:numCache>
                <c:formatCode>General</c:formatCode>
                <c:ptCount val="2"/>
                <c:pt idx="0">
                  <c:v>2015</c:v>
                </c:pt>
                <c:pt idx="1">
                  <c:v>2025</c:v>
                </c:pt>
              </c:numCache>
            </c:numRef>
          </c:cat>
          <c:val>
            <c:numRef>
              <c:f>Sheet1!$B$95:$C$95</c:f>
              <c:numCache>
                <c:formatCode>0%</c:formatCode>
                <c:ptCount val="2"/>
                <c:pt idx="0">
                  <c:v>0.12</c:v>
                </c:pt>
                <c:pt idx="1">
                  <c:v>0.21</c:v>
                </c:pt>
              </c:numCache>
            </c:numRef>
          </c:val>
          <c:extLst>
            <c:ext xmlns:c16="http://schemas.microsoft.com/office/drawing/2014/chart" uri="{C3380CC4-5D6E-409C-BE32-E72D297353CC}">
              <c16:uniqueId val="{00000006-06C5-4EEA-82F9-A66755B9CD88}"/>
            </c:ext>
          </c:extLst>
        </c:ser>
        <c:dLbls>
          <c:showLegendKey val="0"/>
          <c:showVal val="0"/>
          <c:showCatName val="0"/>
          <c:showSerName val="0"/>
          <c:showPercent val="0"/>
          <c:showBubbleSize val="0"/>
        </c:dLbls>
        <c:gapWidth val="40"/>
        <c:overlap val="100"/>
        <c:axId val="558182671"/>
        <c:axId val="558180751"/>
      </c:barChart>
      <c:catAx>
        <c:axId val="558182671"/>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000" b="1" i="0" u="none" strike="noStrike" kern="1200" baseline="0">
                <a:solidFill>
                  <a:schemeClr val="tx2"/>
                </a:solidFill>
                <a:latin typeface="Segoe UI Light" panose="020B0502040204020203" pitchFamily="34" charset="0"/>
                <a:ea typeface="+mn-ea"/>
                <a:cs typeface="Segoe UI Light" panose="020B0502040204020203" pitchFamily="34" charset="0"/>
              </a:defRPr>
            </a:pPr>
            <a:endParaRPr lang="en-US"/>
          </a:p>
        </c:txPr>
        <c:crossAx val="558180751"/>
        <c:crosses val="autoZero"/>
        <c:auto val="1"/>
        <c:lblAlgn val="ctr"/>
        <c:lblOffset val="100"/>
        <c:noMultiLvlLbl val="0"/>
      </c:catAx>
      <c:valAx>
        <c:axId val="558180751"/>
        <c:scaling>
          <c:orientation val="minMax"/>
          <c:max val="1"/>
        </c:scaling>
        <c:delete val="1"/>
        <c:axPos val="l"/>
        <c:numFmt formatCode="0%" sourceLinked="1"/>
        <c:majorTickMark val="none"/>
        <c:minorTickMark val="none"/>
        <c:tickLblPos val="nextTo"/>
        <c:crossAx val="558182671"/>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latin typeface="Segoe UI Light" panose="020B0502040204020203" pitchFamily="34" charset="0"/>
          <a:cs typeface="Segoe UI Light" panose="020B050204020402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0.89164</cdr:x>
      <cdr:y>0.85519</cdr:y>
    </cdr:from>
    <cdr:to>
      <cdr:x>0.96343</cdr:x>
      <cdr:y>0.98406</cdr:y>
    </cdr:to>
    <cdr:sp macro="" textlink="">
      <cdr:nvSpPr>
        <cdr:cNvPr id="2" name="TextBox 1">
          <a:extLst xmlns:a="http://schemas.openxmlformats.org/drawingml/2006/main">
            <a:ext uri="{FF2B5EF4-FFF2-40B4-BE49-F238E27FC236}">
              <a16:creationId xmlns:a16="http://schemas.microsoft.com/office/drawing/2014/main" id="{32E13F37-B964-17D9-A9FB-01B164CC2B23}"/>
            </a:ext>
          </a:extLst>
        </cdr:cNvPr>
        <cdr:cNvSpPr txBox="1"/>
      </cdr:nvSpPr>
      <cdr:spPr>
        <a:xfrm xmlns:a="http://schemas.openxmlformats.org/drawingml/2006/main">
          <a:off x="3813831" y="1648517"/>
          <a:ext cx="307099" cy="24840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46800" rIns="90000" bIns="46800" rtlCol="0">
          <a:spAutoFit/>
        </a:bodyPr>
        <a:lstStyle xmlns:a="http://schemas.openxmlformats.org/drawingml/2006/main"/>
        <a:p xmlns:a="http://schemas.openxmlformats.org/drawingml/2006/main">
          <a:pPr algn="l"/>
          <a:r>
            <a:rPr lang="en-AU" sz="1000" dirty="0">
              <a:solidFill>
                <a:schemeClr val="tx2"/>
              </a:solidFill>
              <a:latin typeface="Segoe UI Light" panose="020B0502040204020203" pitchFamily="34" charset="0"/>
              <a:cs typeface="Segoe UI Light" panose="020B0502040204020203" pitchFamily="34" charset="0"/>
            </a:rPr>
            <a:t>TAS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580D09-68F8-7087-FBE3-48E32EC7CE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8951E199-7F49-05B0-5814-39E3CF653D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90F086-A486-4408-84DB-A2E5A6DDAB94}" type="datetimeFigureOut">
              <a:rPr lang="en-AU" smtClean="0"/>
              <a:t>7/09/2026</a:t>
            </a:fld>
            <a:endParaRPr lang="en-AU"/>
          </a:p>
        </p:txBody>
      </p:sp>
      <p:sp>
        <p:nvSpPr>
          <p:cNvPr id="4" name="Footer Placeholder 3">
            <a:extLst>
              <a:ext uri="{FF2B5EF4-FFF2-40B4-BE49-F238E27FC236}">
                <a16:creationId xmlns:a16="http://schemas.microsoft.com/office/drawing/2014/main" id="{522F3F77-6FBE-5B3A-825A-9CEFF25014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BF6560E-034E-5E87-ECE2-7001392258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5EB932-0F35-407D-9700-9E38320962C2}" type="slidenum">
              <a:rPr lang="en-AU" smtClean="0"/>
              <a:t>‹#›</a:t>
            </a:fld>
            <a:endParaRPr lang="en-AU"/>
          </a:p>
        </p:txBody>
      </p:sp>
    </p:spTree>
    <p:extLst>
      <p:ext uri="{BB962C8B-B14F-4D97-AF65-F5344CB8AC3E}">
        <p14:creationId xmlns:p14="http://schemas.microsoft.com/office/powerpoint/2010/main" val="3413947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D821B-D83C-45C1-8E66-D0D348768984}" type="datetimeFigureOut">
              <a:rPr lang="en-AU" smtClean="0"/>
              <a:t>7/09/2026</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082965-B7EF-4F0F-8655-2A431FAD9F00}" type="slidenum">
              <a:rPr lang="en-AU" smtClean="0"/>
              <a:t>‹#›</a:t>
            </a:fld>
            <a:endParaRPr lang="en-AU"/>
          </a:p>
        </p:txBody>
      </p:sp>
    </p:spTree>
    <p:extLst>
      <p:ext uri="{BB962C8B-B14F-4D97-AF65-F5344CB8AC3E}">
        <p14:creationId xmlns:p14="http://schemas.microsoft.com/office/powerpoint/2010/main" val="461559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E082965-B7EF-4F0F-8655-2A431FAD9F00}" type="slidenum">
              <a:rPr lang="en-AU" smtClean="0"/>
              <a:t>9</a:t>
            </a:fld>
            <a:endParaRPr lang="en-AU"/>
          </a:p>
        </p:txBody>
      </p:sp>
    </p:spTree>
    <p:extLst>
      <p:ext uri="{BB962C8B-B14F-4D97-AF65-F5344CB8AC3E}">
        <p14:creationId xmlns:p14="http://schemas.microsoft.com/office/powerpoint/2010/main" val="3160690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612F2-3A99-6E44-97DD-3F1164DC2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9C756-80B7-111A-503A-F8BBA5139EB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1AC1CCD8-D002-4BDF-B08F-68C499A537EE}"/>
              </a:ext>
            </a:extLst>
          </p:cNvPr>
          <p:cNvSpPr>
            <a:spLocks noGrp="1"/>
          </p:cNvSpPr>
          <p:nvPr>
            <p:ph type="body" idx="1"/>
          </p:nvPr>
        </p:nvSpPr>
        <p:spPr/>
        <p:txBody>
          <a:bodyPr/>
          <a:lstStyle/>
          <a:p>
            <a:r>
              <a:rPr lang="en-AU"/>
              <a:t>Pros and cons, </a:t>
            </a:r>
          </a:p>
        </p:txBody>
      </p:sp>
      <p:sp>
        <p:nvSpPr>
          <p:cNvPr id="4" name="Slide Number Placeholder 3">
            <a:extLst>
              <a:ext uri="{FF2B5EF4-FFF2-40B4-BE49-F238E27FC236}">
                <a16:creationId xmlns:a16="http://schemas.microsoft.com/office/drawing/2014/main" id="{C04D12CF-44BE-4D16-5052-AC7F9FA56D0D}"/>
              </a:ext>
            </a:extLst>
          </p:cNvPr>
          <p:cNvSpPr>
            <a:spLocks noGrp="1"/>
          </p:cNvSpPr>
          <p:nvPr>
            <p:ph type="sldNum" sz="quarter" idx="5"/>
          </p:nvPr>
        </p:nvSpPr>
        <p:spPr/>
        <p:txBody>
          <a:bodyPr/>
          <a:lstStyle/>
          <a:p>
            <a:fld id="{8E082965-B7EF-4F0F-8655-2A431FAD9F00}" type="slidenum">
              <a:rPr lang="en-AU" smtClean="0"/>
              <a:t>29</a:t>
            </a:fld>
            <a:endParaRPr lang="en-AU"/>
          </a:p>
        </p:txBody>
      </p:sp>
    </p:spTree>
    <p:extLst>
      <p:ext uri="{BB962C8B-B14F-4D97-AF65-F5344CB8AC3E}">
        <p14:creationId xmlns:p14="http://schemas.microsoft.com/office/powerpoint/2010/main" val="187784644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89EB7C-7181-B6E8-7492-BEC8BC025767}"/>
              </a:ext>
              <a:ext uri="{C183D7F6-B498-43B3-948B-1728B52AA6E4}">
                <adec:decorative xmlns:adec="http://schemas.microsoft.com/office/drawing/2017/decorative" val="1"/>
              </a:ext>
            </a:extLst>
          </p:cNvPr>
          <p:cNvPicPr>
            <a:picLocks noChangeAspect="1"/>
          </p:cNvPicPr>
          <p:nvPr userDrawn="1"/>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10517" t="31528" r="9612" b="32982"/>
          <a:stretch>
            <a:fillRect/>
          </a:stretch>
        </p:blipFill>
        <p:spPr>
          <a:xfrm>
            <a:off x="215902" y="368300"/>
            <a:ext cx="2021273" cy="399668"/>
          </a:xfrm>
          <a:prstGeom prst="rect">
            <a:avLst/>
          </a:prstGeom>
        </p:spPr>
      </p:pic>
      <p:pic>
        <p:nvPicPr>
          <p:cNvPr id="12" name="Picture 11">
            <a:extLst>
              <a:ext uri="{FF2B5EF4-FFF2-40B4-BE49-F238E27FC236}">
                <a16:creationId xmlns:a16="http://schemas.microsoft.com/office/drawing/2014/main" id="{76C25BFE-B8A5-B739-0A0A-8C13A9A57127}"/>
              </a:ext>
            </a:extLst>
          </p:cNvPr>
          <p:cNvPicPr>
            <a:picLocks noChangeAspect="1"/>
          </p:cNvPicPr>
          <p:nvPr userDrawn="1"/>
        </p:nvPicPr>
        <p:blipFill>
          <a:blip r:embed="rId4">
            <a:alphaModFix amt="35000"/>
            <a:extLst>
              <a:ext uri="{28A0092B-C50C-407E-A947-70E740481C1C}">
                <a14:useLocalDpi xmlns:a14="http://schemas.microsoft.com/office/drawing/2010/main" val="0"/>
              </a:ext>
            </a:extLst>
          </a:blip>
          <a:srcRect l="12500" t="13889" r="12084" b="24027"/>
          <a:stretch>
            <a:fillRect/>
          </a:stretch>
        </p:blipFill>
        <p:spPr>
          <a:xfrm>
            <a:off x="4572000" y="2903742"/>
            <a:ext cx="4356100" cy="3585961"/>
          </a:xfrm>
          <a:prstGeom prst="rect">
            <a:avLst/>
          </a:prstGeom>
        </p:spPr>
      </p:pic>
      <p:cxnSp>
        <p:nvCxnSpPr>
          <p:cNvPr id="14" name="Straight Connector 13">
            <a:extLst>
              <a:ext uri="{FF2B5EF4-FFF2-40B4-BE49-F238E27FC236}">
                <a16:creationId xmlns:a16="http://schemas.microsoft.com/office/drawing/2014/main" id="{DEB6CA69-2A98-1AC7-A851-4850D1983596}"/>
              </a:ext>
            </a:extLst>
          </p:cNvPr>
          <p:cNvCxnSpPr/>
          <p:nvPr userDrawn="1"/>
        </p:nvCxnSpPr>
        <p:spPr>
          <a:xfrm>
            <a:off x="476250" y="1885950"/>
            <a:ext cx="0" cy="1543050"/>
          </a:xfrm>
          <a:prstGeom prst="line">
            <a:avLst/>
          </a:prstGeom>
          <a:ln w="28575">
            <a:solidFill>
              <a:schemeClr val="tx2"/>
            </a:solidFill>
          </a:ln>
        </p:spPr>
        <p:style>
          <a:lnRef idx="2">
            <a:schemeClr val="accent1"/>
          </a:lnRef>
          <a:fillRef idx="0">
            <a:schemeClr val="accent1"/>
          </a:fillRef>
          <a:effectRef idx="1">
            <a:schemeClr val="accent1"/>
          </a:effectRef>
          <a:fontRef idx="minor">
            <a:schemeClr val="tx1"/>
          </a:fontRef>
        </p:style>
      </p:cxnSp>
      <p:sp>
        <p:nvSpPr>
          <p:cNvPr id="16" name="Text Placeholder 15">
            <a:extLst>
              <a:ext uri="{FF2B5EF4-FFF2-40B4-BE49-F238E27FC236}">
                <a16:creationId xmlns:a16="http://schemas.microsoft.com/office/drawing/2014/main" id="{92EF3F2A-7DAE-FE27-67FF-EA3CA1C17589}"/>
              </a:ext>
            </a:extLst>
          </p:cNvPr>
          <p:cNvSpPr>
            <a:spLocks noGrp="1"/>
          </p:cNvSpPr>
          <p:nvPr>
            <p:ph type="body" sz="quarter" idx="10" hasCustomPrompt="1"/>
          </p:nvPr>
        </p:nvSpPr>
        <p:spPr>
          <a:xfrm>
            <a:off x="559298" y="2066925"/>
            <a:ext cx="4012705" cy="552450"/>
          </a:xfrm>
          <a:prstGeom prst="rect">
            <a:avLst/>
          </a:prstGeom>
        </p:spPr>
        <p:txBody>
          <a:bodyPr/>
          <a:lstStyle>
            <a:lvl1pPr>
              <a:buNone/>
              <a:defRPr sz="3600">
                <a:latin typeface="Segoe UI Light" panose="020B0502040204020203" pitchFamily="34" charset="0"/>
                <a:cs typeface="Segoe UI Light" panose="020B0502040204020203" pitchFamily="34" charset="0"/>
              </a:defRPr>
            </a:lvl1pPr>
          </a:lstStyle>
          <a:p>
            <a:pPr lvl="0"/>
            <a:r>
              <a:rPr lang="en-AU"/>
              <a:t>Project Name</a:t>
            </a:r>
          </a:p>
        </p:txBody>
      </p:sp>
      <p:sp>
        <p:nvSpPr>
          <p:cNvPr id="17" name="Text Placeholder 15">
            <a:extLst>
              <a:ext uri="{FF2B5EF4-FFF2-40B4-BE49-F238E27FC236}">
                <a16:creationId xmlns:a16="http://schemas.microsoft.com/office/drawing/2014/main" id="{B9AB89C1-D059-6605-89F4-76A307462BC9}"/>
              </a:ext>
            </a:extLst>
          </p:cNvPr>
          <p:cNvSpPr>
            <a:spLocks noGrp="1"/>
          </p:cNvSpPr>
          <p:nvPr>
            <p:ph type="body" sz="quarter" idx="11" hasCustomPrompt="1"/>
          </p:nvPr>
        </p:nvSpPr>
        <p:spPr>
          <a:xfrm>
            <a:off x="559296" y="2733675"/>
            <a:ext cx="4012704" cy="552450"/>
          </a:xfrm>
          <a:prstGeom prst="rect">
            <a:avLst/>
          </a:prstGeom>
        </p:spPr>
        <p:txBody>
          <a:bodyPr/>
          <a:lstStyle>
            <a:lvl1pPr>
              <a:buNone/>
              <a:defRPr sz="2000">
                <a:latin typeface="Segoe UI Light" panose="020B0502040204020203" pitchFamily="34" charset="0"/>
                <a:cs typeface="Segoe UI Light" panose="020B0502040204020203" pitchFamily="34" charset="0"/>
              </a:defRPr>
            </a:lvl1pPr>
          </a:lstStyle>
          <a:p>
            <a:pPr lvl="0"/>
            <a:r>
              <a:rPr lang="en-AU"/>
              <a:t>Discussion Materials</a:t>
            </a:r>
          </a:p>
        </p:txBody>
      </p:sp>
      <p:sp>
        <p:nvSpPr>
          <p:cNvPr id="18" name="Text Placeholder 15">
            <a:extLst>
              <a:ext uri="{FF2B5EF4-FFF2-40B4-BE49-F238E27FC236}">
                <a16:creationId xmlns:a16="http://schemas.microsoft.com/office/drawing/2014/main" id="{15E638D1-C314-3720-9DE2-062A190FA06A}"/>
              </a:ext>
            </a:extLst>
          </p:cNvPr>
          <p:cNvSpPr>
            <a:spLocks noGrp="1"/>
          </p:cNvSpPr>
          <p:nvPr>
            <p:ph type="body" sz="quarter" idx="12" hasCustomPrompt="1"/>
          </p:nvPr>
        </p:nvSpPr>
        <p:spPr>
          <a:xfrm>
            <a:off x="215900" y="6181725"/>
            <a:ext cx="3876675" cy="307974"/>
          </a:xfrm>
          <a:prstGeom prst="rect">
            <a:avLst/>
          </a:prstGeom>
        </p:spPr>
        <p:txBody>
          <a:bodyPr/>
          <a:lstStyle>
            <a:lvl1pPr>
              <a:buNone/>
              <a:defRPr sz="1600">
                <a:latin typeface="Segoe UI Light" panose="020B0502040204020203" pitchFamily="34" charset="0"/>
                <a:cs typeface="Segoe UI Light" panose="020B0502040204020203" pitchFamily="34" charset="0"/>
              </a:defRPr>
            </a:lvl1pPr>
          </a:lstStyle>
          <a:p>
            <a:pPr lvl="0"/>
            <a:r>
              <a:rPr lang="en-AU"/>
              <a:t>Date</a:t>
            </a:r>
          </a:p>
        </p:txBody>
      </p:sp>
      <p:pic>
        <p:nvPicPr>
          <p:cNvPr id="19" name="Picture 18" descr="Colonial First State - Wikipedia">
            <a:extLst>
              <a:ext uri="{FF2B5EF4-FFF2-40B4-BE49-F238E27FC236}">
                <a16:creationId xmlns:a16="http://schemas.microsoft.com/office/drawing/2014/main" id="{B6D0F012-9285-4338-C1F6-22FC291029D5}"/>
              </a:ext>
            </a:extLst>
          </p:cNvPr>
          <p:cNvPicPr>
            <a:picLocks noChangeAspect="1"/>
          </p:cNvPicPr>
          <p:nvPr userDrawn="1"/>
        </p:nvPicPr>
        <p:blipFill>
          <a:blip r:embed="rId5"/>
          <a:stretch>
            <a:fillRect/>
          </a:stretch>
        </p:blipFill>
        <p:spPr>
          <a:xfrm>
            <a:off x="8002785" y="368303"/>
            <a:ext cx="925318" cy="396875"/>
          </a:xfrm>
          <a:prstGeom prst="rect">
            <a:avLst/>
          </a:prstGeom>
        </p:spPr>
      </p:pic>
      <p:pic>
        <p:nvPicPr>
          <p:cNvPr id="20" name="Picture 19" descr="Future IM/Pact launches and develops thriving careers in funds and wealth  management">
            <a:extLst>
              <a:ext uri="{FF2B5EF4-FFF2-40B4-BE49-F238E27FC236}">
                <a16:creationId xmlns:a16="http://schemas.microsoft.com/office/drawing/2014/main" id="{FFAA10F7-CDA7-FEE9-D529-673E8520F27D}"/>
              </a:ext>
            </a:extLst>
          </p:cNvPr>
          <p:cNvPicPr>
            <a:picLocks noChangeAspect="1"/>
          </p:cNvPicPr>
          <p:nvPr userDrawn="1"/>
        </p:nvPicPr>
        <p:blipFill>
          <a:blip r:embed="rId6"/>
          <a:srcRect t="10449" b="8141"/>
          <a:stretch>
            <a:fillRect/>
          </a:stretch>
        </p:blipFill>
        <p:spPr>
          <a:xfrm>
            <a:off x="7153275" y="368300"/>
            <a:ext cx="811408" cy="413824"/>
          </a:xfrm>
          <a:prstGeom prst="rect">
            <a:avLst/>
          </a:prstGeom>
        </p:spPr>
      </p:pic>
    </p:spTree>
    <p:extLst>
      <p:ext uri="{BB962C8B-B14F-4D97-AF65-F5344CB8AC3E}">
        <p14:creationId xmlns:p14="http://schemas.microsoft.com/office/powerpoint/2010/main" val="23853878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5624" userDrawn="1">
          <p15:clr>
            <a:srgbClr val="FBAE40"/>
          </p15:clr>
        </p15:guide>
        <p15:guide id="4" pos="136" userDrawn="1">
          <p15:clr>
            <a:srgbClr val="FBAE40"/>
          </p15:clr>
        </p15:guide>
        <p15:guide id="5" orient="horz" pos="232" userDrawn="1">
          <p15:clr>
            <a:srgbClr val="FBAE40"/>
          </p15:clr>
        </p15:guide>
        <p15:guide id="6" orient="horz" pos="4088" userDrawn="1">
          <p15:clr>
            <a:srgbClr val="FBAE40"/>
          </p15:clr>
        </p15:guide>
        <p15:guide id="7" orient="horz" pos="4224" userDrawn="1">
          <p15:clr>
            <a:srgbClr val="FBAE40"/>
          </p15:clr>
        </p15:guide>
        <p15:guide id="8" orient="horz" pos="482" userDrawn="1">
          <p15:clr>
            <a:srgbClr val="FBAE40"/>
          </p15:clr>
        </p15:guide>
        <p15:guide id="9" orient="horz" pos="731" userDrawn="1">
          <p15:clr>
            <a:srgbClr val="FBAE40"/>
          </p15:clr>
        </p15:guide>
        <p15:guide id="10" orient="horz" pos="240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0B205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6C25BFE-B8A5-B739-0A0A-8C13A9A57127}"/>
              </a:ext>
            </a:extLst>
          </p:cNvPr>
          <p:cNvPicPr>
            <a:picLocks noChangeAspect="1"/>
          </p:cNvPicPr>
          <p:nvPr userDrawn="1"/>
        </p:nvPicPr>
        <p:blipFill>
          <a:blip r:embed="rId2">
            <a:alphaModFix/>
            <a:lum bright="70000" contrast="-70000"/>
            <a:extLst>
              <a:ext uri="{BEBA8EAE-BF5A-486C-A8C5-ECC9F3942E4B}">
                <a14:imgProps xmlns:a14="http://schemas.microsoft.com/office/drawing/2010/main">
                  <a14:imgLayer r:embed="rId3">
                    <a14:imgEffect>
                      <a14:backgroundRemoval t="16268" b="75120" l="13557" r="86683">
                        <a14:foregroundMark x1="50399" y1="18740" x2="50399" y2="18740"/>
                        <a14:foregroundMark x1="50478" y1="16268" x2="50478" y2="16268"/>
                        <a14:foregroundMark x1="20415" y1="73126" x2="20415" y2="73126"/>
                        <a14:foregroundMark x1="16746" y1="74322" x2="16746" y2="74322"/>
                        <a14:foregroundMark x1="58293" y1="74801" x2="58293" y2="74801"/>
                        <a14:foregroundMark x1="81340" y1="73525" x2="81340" y2="73525"/>
                        <a14:foregroundMark x1="84290" y1="74322" x2="84290" y2="74322"/>
                        <a14:foregroundMark x1="86762" y1="75199" x2="86762" y2="75199"/>
                        <a14:foregroundMark x1="13557" y1="74960" x2="13557" y2="74960"/>
                      </a14:backgroundRemoval>
                    </a14:imgEffect>
                  </a14:imgLayer>
                </a14:imgProps>
              </a:ext>
              <a:ext uri="{28A0092B-C50C-407E-A947-70E740481C1C}">
                <a14:useLocalDpi xmlns:a14="http://schemas.microsoft.com/office/drawing/2010/main" val="0"/>
              </a:ext>
            </a:extLst>
          </a:blip>
          <a:srcRect l="12500" t="13889" r="12084" b="24027"/>
          <a:stretch>
            <a:fillRect/>
          </a:stretch>
        </p:blipFill>
        <p:spPr>
          <a:xfrm>
            <a:off x="4572000" y="2903742"/>
            <a:ext cx="4356100" cy="3585961"/>
          </a:xfrm>
          <a:prstGeom prst="rect">
            <a:avLst/>
          </a:prstGeom>
        </p:spPr>
      </p:pic>
      <p:cxnSp>
        <p:nvCxnSpPr>
          <p:cNvPr id="14" name="Straight Connector 13">
            <a:extLst>
              <a:ext uri="{FF2B5EF4-FFF2-40B4-BE49-F238E27FC236}">
                <a16:creationId xmlns:a16="http://schemas.microsoft.com/office/drawing/2014/main" id="{DEB6CA69-2A98-1AC7-A851-4850D1983596}"/>
              </a:ext>
            </a:extLst>
          </p:cNvPr>
          <p:cNvCxnSpPr/>
          <p:nvPr userDrawn="1"/>
        </p:nvCxnSpPr>
        <p:spPr>
          <a:xfrm>
            <a:off x="476250" y="1885950"/>
            <a:ext cx="0" cy="154305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Text Placeholder 15">
            <a:extLst>
              <a:ext uri="{FF2B5EF4-FFF2-40B4-BE49-F238E27FC236}">
                <a16:creationId xmlns:a16="http://schemas.microsoft.com/office/drawing/2014/main" id="{92EF3F2A-7DAE-FE27-67FF-EA3CA1C17589}"/>
              </a:ext>
            </a:extLst>
          </p:cNvPr>
          <p:cNvSpPr>
            <a:spLocks noGrp="1"/>
          </p:cNvSpPr>
          <p:nvPr>
            <p:ph type="body" sz="quarter" idx="10" hasCustomPrompt="1"/>
          </p:nvPr>
        </p:nvSpPr>
        <p:spPr>
          <a:xfrm>
            <a:off x="541541" y="2066925"/>
            <a:ext cx="4030460" cy="552450"/>
          </a:xfrm>
          <a:prstGeom prst="rect">
            <a:avLst/>
          </a:prstGeom>
        </p:spPr>
        <p:txBody>
          <a:bodyPr/>
          <a:lstStyle>
            <a:lvl1pPr>
              <a:buNone/>
              <a:defRPr sz="3600">
                <a:solidFill>
                  <a:schemeClr val="bg1"/>
                </a:solidFill>
                <a:latin typeface="Segoe UI Light" panose="020B0502040204020203" pitchFamily="34" charset="0"/>
                <a:cs typeface="Segoe UI Light" panose="020B0502040204020203" pitchFamily="34" charset="0"/>
              </a:defRPr>
            </a:lvl1pPr>
          </a:lstStyle>
          <a:p>
            <a:pPr lvl="0"/>
            <a:r>
              <a:rPr lang="en-AU"/>
              <a:t>Section Title</a:t>
            </a:r>
          </a:p>
        </p:txBody>
      </p:sp>
      <p:sp>
        <p:nvSpPr>
          <p:cNvPr id="17" name="Text Placeholder 15">
            <a:extLst>
              <a:ext uri="{FF2B5EF4-FFF2-40B4-BE49-F238E27FC236}">
                <a16:creationId xmlns:a16="http://schemas.microsoft.com/office/drawing/2014/main" id="{B9AB89C1-D059-6605-89F4-76A307462BC9}"/>
              </a:ext>
            </a:extLst>
          </p:cNvPr>
          <p:cNvSpPr>
            <a:spLocks noGrp="1"/>
          </p:cNvSpPr>
          <p:nvPr>
            <p:ph type="body" sz="quarter" idx="11" hasCustomPrompt="1"/>
          </p:nvPr>
        </p:nvSpPr>
        <p:spPr>
          <a:xfrm>
            <a:off x="541541" y="2733675"/>
            <a:ext cx="4030459" cy="552450"/>
          </a:xfrm>
          <a:prstGeom prst="rect">
            <a:avLst/>
          </a:prstGeom>
        </p:spPr>
        <p:txBody>
          <a:bodyPr/>
          <a:lstStyle>
            <a:lvl1pPr>
              <a:buNone/>
              <a:defRPr sz="2000">
                <a:solidFill>
                  <a:schemeClr val="bg1"/>
                </a:solidFill>
                <a:latin typeface="Segoe UI Light" panose="020B0502040204020203" pitchFamily="34" charset="0"/>
                <a:cs typeface="Segoe UI Light" panose="020B0502040204020203" pitchFamily="34" charset="0"/>
              </a:defRPr>
            </a:lvl1pPr>
          </a:lstStyle>
          <a:p>
            <a:pPr lvl="0"/>
            <a:r>
              <a:rPr lang="en-AU"/>
              <a:t>Section #</a:t>
            </a:r>
          </a:p>
        </p:txBody>
      </p:sp>
      <p:pic>
        <p:nvPicPr>
          <p:cNvPr id="3" name="Picture 2">
            <a:extLst>
              <a:ext uri="{FF2B5EF4-FFF2-40B4-BE49-F238E27FC236}">
                <a16:creationId xmlns:a16="http://schemas.microsoft.com/office/drawing/2014/main" id="{C84AB027-8EAD-D978-7D57-91FE1838970D}"/>
              </a:ext>
              <a:ext uri="{C183D7F6-B498-43B3-948B-1728B52AA6E4}">
                <adec:decorative xmlns:adec="http://schemas.microsoft.com/office/drawing/2017/decorative" val="1"/>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9940" b="89458" l="3317" r="94859">
                        <a14:foregroundMark x1="8789" y1="58133" x2="8789" y2="58133"/>
                        <a14:foregroundMark x1="6468" y1="72289" x2="6468" y2="72289"/>
                        <a14:foregroundMark x1="3317" y1="75301" x2="3317" y2="75301"/>
                        <a14:foregroundMark x1="33002" y1="55120" x2="33002" y2="55120"/>
                        <a14:foregroundMark x1="47927" y1="58133" x2="47927" y2="58133"/>
                        <a14:foregroundMark x1="64925" y1="50000" x2="64925" y2="50000"/>
                        <a14:foregroundMark x1="74793" y1="57229" x2="74793" y2="57229"/>
                        <a14:foregroundMark x1="90464" y1="46084" x2="90464" y2="46084"/>
                        <a14:foregroundMark x1="94859" y1="38554" x2="94859" y2="38554"/>
                      </a14:backgroundRemoval>
                    </a14:imgEffect>
                  </a14:imgLayer>
                </a14:imgProps>
              </a:ext>
            </a:extLst>
          </a:blip>
          <a:srcRect t="10742" b="19519"/>
          <a:stretch>
            <a:fillRect/>
          </a:stretch>
        </p:blipFill>
        <p:spPr>
          <a:xfrm>
            <a:off x="215904" y="368304"/>
            <a:ext cx="2092960" cy="401819"/>
          </a:xfrm>
          <a:prstGeom prst="rect">
            <a:avLst/>
          </a:prstGeom>
        </p:spPr>
      </p:pic>
    </p:spTree>
    <p:extLst>
      <p:ext uri="{BB962C8B-B14F-4D97-AF65-F5344CB8AC3E}">
        <p14:creationId xmlns:p14="http://schemas.microsoft.com/office/powerpoint/2010/main" val="17947921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5624" userDrawn="1">
          <p15:clr>
            <a:srgbClr val="FBAE40"/>
          </p15:clr>
        </p15:guide>
        <p15:guide id="4" pos="136" userDrawn="1">
          <p15:clr>
            <a:srgbClr val="FBAE40"/>
          </p15:clr>
        </p15:guide>
        <p15:guide id="5" orient="horz" pos="232" userDrawn="1">
          <p15:clr>
            <a:srgbClr val="FBAE40"/>
          </p15:clr>
        </p15:guide>
        <p15:guide id="6" orient="horz" pos="4088" userDrawn="1">
          <p15:clr>
            <a:srgbClr val="FBAE40"/>
          </p15:clr>
        </p15:guide>
        <p15:guide id="7" orient="horz" pos="4224" userDrawn="1">
          <p15:clr>
            <a:srgbClr val="FBAE40"/>
          </p15:clr>
        </p15:guide>
        <p15:guide id="8" orient="horz" pos="482" userDrawn="1">
          <p15:clr>
            <a:srgbClr val="FBAE40"/>
          </p15:clr>
        </p15:guide>
        <p15:guide id="9" orient="horz" pos="731" userDrawn="1">
          <p15:clr>
            <a:srgbClr val="FBAE40"/>
          </p15:clr>
        </p15:guide>
        <p15:guide id="10" orient="horz" pos="240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AC198714-FEDA-E7C1-F0ED-A57B1C0B9D72}"/>
              </a:ext>
            </a:extLst>
          </p:cNvPr>
          <p:cNvSpPr>
            <a:spLocks noGrp="1"/>
          </p:cNvSpPr>
          <p:nvPr>
            <p:ph type="body" sz="quarter" idx="12" hasCustomPrompt="1"/>
          </p:nvPr>
        </p:nvSpPr>
        <p:spPr>
          <a:xfrm>
            <a:off x="215902" y="763587"/>
            <a:ext cx="8712200" cy="396876"/>
          </a:xfrm>
          <a:prstGeom prst="rect">
            <a:avLst/>
          </a:prstGeom>
        </p:spPr>
        <p:txBody>
          <a:bodyPr lIns="0" rIns="0"/>
          <a:lstStyle>
            <a:lvl1pPr>
              <a:buNone/>
              <a:defRPr sz="1400" i="0">
                <a:solidFill>
                  <a:schemeClr val="accent3"/>
                </a:solidFill>
                <a:latin typeface="+mj-lt"/>
                <a:cs typeface="Segoe UI Semibold" panose="020B0702040204020203" pitchFamily="34" charset="0"/>
              </a:defRPr>
            </a:lvl1pPr>
          </a:lstStyle>
          <a:p>
            <a:pPr lvl="0"/>
            <a:r>
              <a:rPr lang="en-AU"/>
              <a:t>Strapline</a:t>
            </a:r>
          </a:p>
        </p:txBody>
      </p:sp>
      <p:sp>
        <p:nvSpPr>
          <p:cNvPr id="3" name="Text Placeholder 15">
            <a:extLst>
              <a:ext uri="{FF2B5EF4-FFF2-40B4-BE49-F238E27FC236}">
                <a16:creationId xmlns:a16="http://schemas.microsoft.com/office/drawing/2014/main" id="{CE5FE957-2C7B-ABF4-5576-17D46E8DFA8C}"/>
              </a:ext>
            </a:extLst>
          </p:cNvPr>
          <p:cNvSpPr>
            <a:spLocks noGrp="1"/>
          </p:cNvSpPr>
          <p:nvPr>
            <p:ph type="body" sz="quarter" idx="13" hasCustomPrompt="1"/>
          </p:nvPr>
        </p:nvSpPr>
        <p:spPr>
          <a:xfrm>
            <a:off x="215902" y="6274371"/>
            <a:ext cx="8712200" cy="200052"/>
          </a:xfrm>
          <a:prstGeom prst="rect">
            <a:avLst/>
          </a:prstGeom>
        </p:spPr>
        <p:txBody>
          <a:bodyPr lIns="0"/>
          <a:lstStyle>
            <a:lvl1pPr>
              <a:buNone/>
              <a:defRPr sz="700">
                <a:solidFill>
                  <a:schemeClr val="bg1">
                    <a:lumMod val="50000"/>
                  </a:schemeClr>
                </a:solidFill>
                <a:latin typeface="Segoe UI Light" panose="020B0502040204020203" pitchFamily="34" charset="0"/>
                <a:cs typeface="Segoe UI Light" panose="020B0502040204020203" pitchFamily="34" charset="0"/>
              </a:defRPr>
            </a:lvl1pPr>
          </a:lstStyle>
          <a:p>
            <a:pPr lvl="0"/>
            <a:r>
              <a:rPr lang="en-AU"/>
              <a:t>Source:</a:t>
            </a:r>
          </a:p>
        </p:txBody>
      </p:sp>
      <p:cxnSp>
        <p:nvCxnSpPr>
          <p:cNvPr id="2" name="Straight Connector 1">
            <a:extLst>
              <a:ext uri="{FF2B5EF4-FFF2-40B4-BE49-F238E27FC236}">
                <a16:creationId xmlns:a16="http://schemas.microsoft.com/office/drawing/2014/main" id="{64760B38-61A8-9D4D-F811-FB81908E93B8}"/>
              </a:ext>
            </a:extLst>
          </p:cNvPr>
          <p:cNvCxnSpPr>
            <a:cxnSpLocks/>
          </p:cNvCxnSpPr>
          <p:nvPr userDrawn="1"/>
        </p:nvCxnSpPr>
        <p:spPr>
          <a:xfrm>
            <a:off x="215902" y="1076573"/>
            <a:ext cx="8712200" cy="0"/>
          </a:xfrm>
          <a:prstGeom prst="line">
            <a:avLst/>
          </a:prstGeom>
          <a:ln w="1905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923C9E82-3D36-CAD4-76D7-BD3C8FE7F473}"/>
              </a:ext>
            </a:extLst>
          </p:cNvPr>
          <p:cNvCxnSpPr>
            <a:cxnSpLocks/>
          </p:cNvCxnSpPr>
          <p:nvPr userDrawn="1"/>
        </p:nvCxnSpPr>
        <p:spPr>
          <a:xfrm>
            <a:off x="215902" y="6489700"/>
            <a:ext cx="8712200" cy="0"/>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9" name="Text Placeholder 15">
            <a:extLst>
              <a:ext uri="{FF2B5EF4-FFF2-40B4-BE49-F238E27FC236}">
                <a16:creationId xmlns:a16="http://schemas.microsoft.com/office/drawing/2014/main" id="{9DAC4D46-3FA7-32B7-9E05-0D385B75712C}"/>
              </a:ext>
            </a:extLst>
          </p:cNvPr>
          <p:cNvSpPr>
            <a:spLocks noGrp="1"/>
          </p:cNvSpPr>
          <p:nvPr>
            <p:ph type="body" sz="quarter" idx="10" hasCustomPrompt="1"/>
          </p:nvPr>
        </p:nvSpPr>
        <p:spPr>
          <a:xfrm>
            <a:off x="215901" y="368299"/>
            <a:ext cx="6851650" cy="396876"/>
          </a:xfrm>
          <a:prstGeom prst="rect">
            <a:avLst/>
          </a:prstGeom>
        </p:spPr>
        <p:txBody>
          <a:bodyPr lIns="0" rIns="0"/>
          <a:lstStyle>
            <a:lvl1pPr>
              <a:buNone/>
              <a:defRPr sz="2400">
                <a:solidFill>
                  <a:schemeClr val="tx2"/>
                </a:solidFill>
                <a:latin typeface="Segoe UI" panose="020B0502040204020203" pitchFamily="34" charset="0"/>
                <a:cs typeface="Segoe UI" panose="020B0502040204020203" pitchFamily="34" charset="0"/>
              </a:defRPr>
            </a:lvl1pPr>
          </a:lstStyle>
          <a:p>
            <a:pPr lvl="0"/>
            <a:r>
              <a:rPr lang="en-AU"/>
              <a:t>Slide Title</a:t>
            </a:r>
          </a:p>
        </p:txBody>
      </p:sp>
      <p:pic>
        <p:nvPicPr>
          <p:cNvPr id="11" name="Picture 10" descr="Colonial First State (@ColonialFirstState) • Facebook">
            <a:extLst>
              <a:ext uri="{FF2B5EF4-FFF2-40B4-BE49-F238E27FC236}">
                <a16:creationId xmlns:a16="http://schemas.microsoft.com/office/drawing/2014/main" id="{629707D2-D012-EDD8-AAA8-10AB896B7034}"/>
              </a:ext>
            </a:extLst>
          </p:cNvPr>
          <p:cNvPicPr>
            <a:picLocks noChangeAspect="1"/>
          </p:cNvPicPr>
          <p:nvPr userDrawn="1"/>
        </p:nvPicPr>
        <p:blipFill>
          <a:blip r:embed="rId2"/>
          <a:stretch>
            <a:fillRect/>
          </a:stretch>
        </p:blipFill>
        <p:spPr>
          <a:xfrm>
            <a:off x="8663146" y="367508"/>
            <a:ext cx="264955" cy="264955"/>
          </a:xfrm>
          <a:prstGeom prst="rect">
            <a:avLst/>
          </a:prstGeom>
        </p:spPr>
      </p:pic>
      <p:sp>
        <p:nvSpPr>
          <p:cNvPr id="21" name="TextBox 20">
            <a:extLst>
              <a:ext uri="{FF2B5EF4-FFF2-40B4-BE49-F238E27FC236}">
                <a16:creationId xmlns:a16="http://schemas.microsoft.com/office/drawing/2014/main" id="{274CD5B2-EDCE-1857-7A8C-2483246A229A}"/>
              </a:ext>
            </a:extLst>
          </p:cNvPr>
          <p:cNvSpPr txBox="1"/>
          <p:nvPr userDrawn="1"/>
        </p:nvSpPr>
        <p:spPr>
          <a:xfrm>
            <a:off x="8145780" y="6489703"/>
            <a:ext cx="782320" cy="200055"/>
          </a:xfrm>
          <a:prstGeom prst="rect">
            <a:avLst/>
          </a:prstGeom>
          <a:noFill/>
        </p:spPr>
        <p:txBody>
          <a:bodyPr wrap="square" rtlCol="0">
            <a:spAutoFit/>
          </a:bodyPr>
          <a:lstStyle/>
          <a:p>
            <a:pPr algn="r"/>
            <a:r>
              <a:rPr lang="en-AU" sz="700">
                <a:solidFill>
                  <a:schemeClr val="bg1">
                    <a:lumMod val="50000"/>
                  </a:schemeClr>
                </a:solidFill>
              </a:rPr>
              <a:t> PAGE </a:t>
            </a:r>
            <a:fld id="{9B40F95B-FA81-450D-B554-F4BB3B67209E}" type="slidenum">
              <a:rPr lang="en-AU" sz="700" smtClean="0">
                <a:solidFill>
                  <a:schemeClr val="bg1">
                    <a:lumMod val="50000"/>
                  </a:schemeClr>
                </a:solidFill>
              </a:rPr>
              <a:pPr algn="r"/>
              <a:t>‹#›</a:t>
            </a:fld>
            <a:endParaRPr lang="en-AU" sz="700">
              <a:solidFill>
                <a:schemeClr val="bg1">
                  <a:lumMod val="50000"/>
                </a:schemeClr>
              </a:solidFill>
            </a:endParaRPr>
          </a:p>
        </p:txBody>
      </p:sp>
      <p:pic>
        <p:nvPicPr>
          <p:cNvPr id="23" name="Picture 22">
            <a:extLst>
              <a:ext uri="{FF2B5EF4-FFF2-40B4-BE49-F238E27FC236}">
                <a16:creationId xmlns:a16="http://schemas.microsoft.com/office/drawing/2014/main" id="{AA7C239A-B23B-C511-EF80-AF2FBC00E04C}"/>
              </a:ext>
              <a:ext uri="{C183D7F6-B498-43B3-948B-1728B52AA6E4}">
                <adec:decorative xmlns:adec="http://schemas.microsoft.com/office/drawing/2017/decorative" val="1"/>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10517" t="31528" r="9612" b="32982"/>
          <a:stretch>
            <a:fillRect/>
          </a:stretch>
        </p:blipFill>
        <p:spPr>
          <a:xfrm>
            <a:off x="215902" y="6529123"/>
            <a:ext cx="690853" cy="136603"/>
          </a:xfrm>
          <a:prstGeom prst="rect">
            <a:avLst/>
          </a:prstGeom>
        </p:spPr>
      </p:pic>
      <p:sp>
        <p:nvSpPr>
          <p:cNvPr id="25" name="TextBox 24">
            <a:extLst>
              <a:ext uri="{FF2B5EF4-FFF2-40B4-BE49-F238E27FC236}">
                <a16:creationId xmlns:a16="http://schemas.microsoft.com/office/drawing/2014/main" id="{2B7C9689-86DB-C918-EB43-EB1237D50888}"/>
              </a:ext>
            </a:extLst>
          </p:cNvPr>
          <p:cNvSpPr txBox="1"/>
          <p:nvPr userDrawn="1"/>
        </p:nvSpPr>
        <p:spPr>
          <a:xfrm>
            <a:off x="647700" y="6505549"/>
            <a:ext cx="1661160" cy="200055"/>
          </a:xfrm>
          <a:prstGeom prst="rect">
            <a:avLst/>
          </a:prstGeom>
          <a:noFill/>
        </p:spPr>
        <p:txBody>
          <a:bodyPr wrap="square" rtlCol="0">
            <a:spAutoFit/>
          </a:bodyPr>
          <a:lstStyle/>
          <a:p>
            <a:pPr algn="r"/>
            <a:r>
              <a:rPr lang="en-AU" sz="700">
                <a:solidFill>
                  <a:schemeClr val="bg1">
                    <a:lumMod val="50000"/>
                  </a:schemeClr>
                </a:solidFill>
              </a:rPr>
              <a:t>| Strictly private and confidential</a:t>
            </a:r>
          </a:p>
        </p:txBody>
      </p:sp>
    </p:spTree>
    <p:extLst>
      <p:ext uri="{BB962C8B-B14F-4D97-AF65-F5344CB8AC3E}">
        <p14:creationId xmlns:p14="http://schemas.microsoft.com/office/powerpoint/2010/main" val="1214665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5624" userDrawn="1">
          <p15:clr>
            <a:srgbClr val="FBAE40"/>
          </p15:clr>
        </p15:guide>
        <p15:guide id="4" pos="136" userDrawn="1">
          <p15:clr>
            <a:srgbClr val="FBAE40"/>
          </p15:clr>
        </p15:guide>
        <p15:guide id="5" orient="horz" pos="232" userDrawn="1">
          <p15:clr>
            <a:srgbClr val="FBAE40"/>
          </p15:clr>
        </p15:guide>
        <p15:guide id="6" orient="horz" pos="4088" userDrawn="1">
          <p15:clr>
            <a:srgbClr val="FBAE40"/>
          </p15:clr>
        </p15:guide>
        <p15:guide id="7" orient="horz" pos="4224" userDrawn="1">
          <p15:clr>
            <a:srgbClr val="FBAE40"/>
          </p15:clr>
        </p15:guide>
        <p15:guide id="8" orient="horz" pos="482" userDrawn="1">
          <p15:clr>
            <a:srgbClr val="FBAE40"/>
          </p15:clr>
        </p15:guide>
        <p15:guide id="9" orient="horz" pos="731" userDrawn="1">
          <p15:clr>
            <a:srgbClr val="FBAE40"/>
          </p15:clr>
        </p15:guide>
        <p15:guide id="10" orient="horz" pos="240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up don't use">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AC198714-FEDA-E7C1-F0ED-A57B1C0B9D72}"/>
              </a:ext>
            </a:extLst>
          </p:cNvPr>
          <p:cNvSpPr>
            <a:spLocks noGrp="1"/>
          </p:cNvSpPr>
          <p:nvPr>
            <p:ph type="body" sz="quarter" idx="12" hasCustomPrompt="1"/>
          </p:nvPr>
        </p:nvSpPr>
        <p:spPr>
          <a:xfrm>
            <a:off x="215902" y="763587"/>
            <a:ext cx="8712200" cy="396876"/>
          </a:xfrm>
          <a:prstGeom prst="rect">
            <a:avLst/>
          </a:prstGeom>
        </p:spPr>
        <p:txBody>
          <a:bodyPr lIns="0" rIns="0"/>
          <a:lstStyle>
            <a:lvl1pPr>
              <a:buNone/>
              <a:defRPr sz="1400" i="0">
                <a:solidFill>
                  <a:schemeClr val="accent3"/>
                </a:solidFill>
                <a:latin typeface="+mj-lt"/>
                <a:cs typeface="Segoe UI Semibold" panose="020B0702040204020203" pitchFamily="34" charset="0"/>
              </a:defRPr>
            </a:lvl1pPr>
          </a:lstStyle>
          <a:p>
            <a:pPr lvl="0"/>
            <a:r>
              <a:rPr lang="en-AU"/>
              <a:t>Strapline</a:t>
            </a:r>
          </a:p>
        </p:txBody>
      </p:sp>
      <p:sp>
        <p:nvSpPr>
          <p:cNvPr id="3" name="Text Placeholder 15">
            <a:extLst>
              <a:ext uri="{FF2B5EF4-FFF2-40B4-BE49-F238E27FC236}">
                <a16:creationId xmlns:a16="http://schemas.microsoft.com/office/drawing/2014/main" id="{CE5FE957-2C7B-ABF4-5576-17D46E8DFA8C}"/>
              </a:ext>
            </a:extLst>
          </p:cNvPr>
          <p:cNvSpPr>
            <a:spLocks noGrp="1"/>
          </p:cNvSpPr>
          <p:nvPr>
            <p:ph type="body" sz="quarter" idx="13" hasCustomPrompt="1"/>
          </p:nvPr>
        </p:nvSpPr>
        <p:spPr>
          <a:xfrm>
            <a:off x="215902" y="6274371"/>
            <a:ext cx="8712200" cy="200052"/>
          </a:xfrm>
          <a:prstGeom prst="rect">
            <a:avLst/>
          </a:prstGeom>
        </p:spPr>
        <p:txBody>
          <a:bodyPr lIns="0"/>
          <a:lstStyle>
            <a:lvl1pPr>
              <a:buNone/>
              <a:defRPr sz="700">
                <a:solidFill>
                  <a:schemeClr val="bg1">
                    <a:lumMod val="50000"/>
                  </a:schemeClr>
                </a:solidFill>
                <a:latin typeface="Segoe UI Light" panose="020B0502040204020203" pitchFamily="34" charset="0"/>
                <a:cs typeface="Segoe UI Light" panose="020B0502040204020203" pitchFamily="34" charset="0"/>
              </a:defRPr>
            </a:lvl1pPr>
          </a:lstStyle>
          <a:p>
            <a:pPr lvl="0"/>
            <a:r>
              <a:rPr lang="en-AU"/>
              <a:t>Source:</a:t>
            </a:r>
          </a:p>
        </p:txBody>
      </p:sp>
      <p:cxnSp>
        <p:nvCxnSpPr>
          <p:cNvPr id="2" name="Straight Connector 1">
            <a:extLst>
              <a:ext uri="{FF2B5EF4-FFF2-40B4-BE49-F238E27FC236}">
                <a16:creationId xmlns:a16="http://schemas.microsoft.com/office/drawing/2014/main" id="{64760B38-61A8-9D4D-F811-FB81908E93B8}"/>
              </a:ext>
            </a:extLst>
          </p:cNvPr>
          <p:cNvCxnSpPr>
            <a:cxnSpLocks/>
          </p:cNvCxnSpPr>
          <p:nvPr userDrawn="1"/>
        </p:nvCxnSpPr>
        <p:spPr>
          <a:xfrm>
            <a:off x="215902" y="1160463"/>
            <a:ext cx="8712200" cy="0"/>
          </a:xfrm>
          <a:prstGeom prst="line">
            <a:avLst/>
          </a:prstGeom>
          <a:ln w="1905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923C9E82-3D36-CAD4-76D7-BD3C8FE7F473}"/>
              </a:ext>
            </a:extLst>
          </p:cNvPr>
          <p:cNvCxnSpPr>
            <a:cxnSpLocks/>
          </p:cNvCxnSpPr>
          <p:nvPr userDrawn="1"/>
        </p:nvCxnSpPr>
        <p:spPr>
          <a:xfrm>
            <a:off x="215902" y="6489700"/>
            <a:ext cx="8712200" cy="0"/>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9" name="Text Placeholder 15">
            <a:extLst>
              <a:ext uri="{FF2B5EF4-FFF2-40B4-BE49-F238E27FC236}">
                <a16:creationId xmlns:a16="http://schemas.microsoft.com/office/drawing/2014/main" id="{9DAC4D46-3FA7-32B7-9E05-0D385B75712C}"/>
              </a:ext>
            </a:extLst>
          </p:cNvPr>
          <p:cNvSpPr>
            <a:spLocks noGrp="1"/>
          </p:cNvSpPr>
          <p:nvPr>
            <p:ph type="body" sz="quarter" idx="10" hasCustomPrompt="1"/>
          </p:nvPr>
        </p:nvSpPr>
        <p:spPr>
          <a:xfrm>
            <a:off x="215901" y="368299"/>
            <a:ext cx="6851650" cy="396876"/>
          </a:xfrm>
          <a:prstGeom prst="rect">
            <a:avLst/>
          </a:prstGeom>
        </p:spPr>
        <p:txBody>
          <a:bodyPr lIns="0" rIns="0"/>
          <a:lstStyle>
            <a:lvl1pPr>
              <a:buNone/>
              <a:defRPr sz="2400">
                <a:solidFill>
                  <a:schemeClr val="tx2"/>
                </a:solidFill>
                <a:latin typeface="Segoe UI" panose="020B0502040204020203" pitchFamily="34" charset="0"/>
                <a:cs typeface="Segoe UI" panose="020B0502040204020203" pitchFamily="34" charset="0"/>
              </a:defRPr>
            </a:lvl1pPr>
          </a:lstStyle>
          <a:p>
            <a:pPr lvl="0"/>
            <a:r>
              <a:rPr lang="en-AU"/>
              <a:t>Slide Title</a:t>
            </a:r>
          </a:p>
        </p:txBody>
      </p:sp>
      <p:pic>
        <p:nvPicPr>
          <p:cNvPr id="11" name="Picture 10" descr="Colonial First State (@ColonialFirstState) • Facebook">
            <a:extLst>
              <a:ext uri="{FF2B5EF4-FFF2-40B4-BE49-F238E27FC236}">
                <a16:creationId xmlns:a16="http://schemas.microsoft.com/office/drawing/2014/main" id="{629707D2-D012-EDD8-AAA8-10AB896B7034}"/>
              </a:ext>
            </a:extLst>
          </p:cNvPr>
          <p:cNvPicPr>
            <a:picLocks noChangeAspect="1"/>
          </p:cNvPicPr>
          <p:nvPr userDrawn="1"/>
        </p:nvPicPr>
        <p:blipFill>
          <a:blip r:embed="rId2"/>
          <a:stretch>
            <a:fillRect/>
          </a:stretch>
        </p:blipFill>
        <p:spPr>
          <a:xfrm>
            <a:off x="8663146" y="367508"/>
            <a:ext cx="264955" cy="264955"/>
          </a:xfrm>
          <a:prstGeom prst="rect">
            <a:avLst/>
          </a:prstGeom>
        </p:spPr>
      </p:pic>
      <p:sp>
        <p:nvSpPr>
          <p:cNvPr id="21" name="TextBox 20">
            <a:extLst>
              <a:ext uri="{FF2B5EF4-FFF2-40B4-BE49-F238E27FC236}">
                <a16:creationId xmlns:a16="http://schemas.microsoft.com/office/drawing/2014/main" id="{274CD5B2-EDCE-1857-7A8C-2483246A229A}"/>
              </a:ext>
            </a:extLst>
          </p:cNvPr>
          <p:cNvSpPr txBox="1"/>
          <p:nvPr userDrawn="1"/>
        </p:nvSpPr>
        <p:spPr>
          <a:xfrm>
            <a:off x="8145780" y="6489703"/>
            <a:ext cx="782320" cy="200055"/>
          </a:xfrm>
          <a:prstGeom prst="rect">
            <a:avLst/>
          </a:prstGeom>
          <a:noFill/>
        </p:spPr>
        <p:txBody>
          <a:bodyPr wrap="square" rtlCol="0">
            <a:spAutoFit/>
          </a:bodyPr>
          <a:lstStyle/>
          <a:p>
            <a:pPr algn="r"/>
            <a:r>
              <a:rPr lang="en-AU" sz="700">
                <a:solidFill>
                  <a:schemeClr val="bg1">
                    <a:lumMod val="50000"/>
                  </a:schemeClr>
                </a:solidFill>
              </a:rPr>
              <a:t> PAGE </a:t>
            </a:r>
            <a:fld id="{9B40F95B-FA81-450D-B554-F4BB3B67209E}" type="slidenum">
              <a:rPr lang="en-AU" sz="700" smtClean="0">
                <a:solidFill>
                  <a:schemeClr val="bg1">
                    <a:lumMod val="50000"/>
                  </a:schemeClr>
                </a:solidFill>
              </a:rPr>
              <a:pPr algn="r"/>
              <a:t>‹#›</a:t>
            </a:fld>
            <a:endParaRPr lang="en-AU" sz="700">
              <a:solidFill>
                <a:schemeClr val="bg1">
                  <a:lumMod val="50000"/>
                </a:schemeClr>
              </a:solidFill>
            </a:endParaRPr>
          </a:p>
        </p:txBody>
      </p:sp>
      <p:pic>
        <p:nvPicPr>
          <p:cNvPr id="23" name="Picture 22">
            <a:extLst>
              <a:ext uri="{FF2B5EF4-FFF2-40B4-BE49-F238E27FC236}">
                <a16:creationId xmlns:a16="http://schemas.microsoft.com/office/drawing/2014/main" id="{AA7C239A-B23B-C511-EF80-AF2FBC00E04C}"/>
              </a:ext>
              <a:ext uri="{C183D7F6-B498-43B3-948B-1728B52AA6E4}">
                <adec:decorative xmlns:adec="http://schemas.microsoft.com/office/drawing/2017/decorative" val="1"/>
              </a:ext>
            </a:extLst>
          </p:cNvPr>
          <p:cNvPicPr>
            <a:picLocks noChangeAspect="1"/>
          </p:cNvPicPr>
          <p:nvPr userDrawn="1"/>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10517" t="31528" r="9612" b="32982"/>
          <a:stretch>
            <a:fillRect/>
          </a:stretch>
        </p:blipFill>
        <p:spPr>
          <a:xfrm>
            <a:off x="215902" y="6529123"/>
            <a:ext cx="690853" cy="136603"/>
          </a:xfrm>
          <a:prstGeom prst="rect">
            <a:avLst/>
          </a:prstGeom>
        </p:spPr>
      </p:pic>
      <p:sp>
        <p:nvSpPr>
          <p:cNvPr id="25" name="TextBox 24">
            <a:extLst>
              <a:ext uri="{FF2B5EF4-FFF2-40B4-BE49-F238E27FC236}">
                <a16:creationId xmlns:a16="http://schemas.microsoft.com/office/drawing/2014/main" id="{2B7C9689-86DB-C918-EB43-EB1237D50888}"/>
              </a:ext>
            </a:extLst>
          </p:cNvPr>
          <p:cNvSpPr txBox="1"/>
          <p:nvPr userDrawn="1"/>
        </p:nvSpPr>
        <p:spPr>
          <a:xfrm>
            <a:off x="647700" y="6505549"/>
            <a:ext cx="1661160" cy="200055"/>
          </a:xfrm>
          <a:prstGeom prst="rect">
            <a:avLst/>
          </a:prstGeom>
          <a:noFill/>
        </p:spPr>
        <p:txBody>
          <a:bodyPr wrap="square" rtlCol="0">
            <a:spAutoFit/>
          </a:bodyPr>
          <a:lstStyle/>
          <a:p>
            <a:pPr algn="r"/>
            <a:r>
              <a:rPr lang="en-AU" sz="700">
                <a:solidFill>
                  <a:schemeClr val="bg1">
                    <a:lumMod val="50000"/>
                  </a:schemeClr>
                </a:solidFill>
              </a:rPr>
              <a:t>| Strictly private and confidential</a:t>
            </a:r>
          </a:p>
        </p:txBody>
      </p:sp>
      <p:pic>
        <p:nvPicPr>
          <p:cNvPr id="27" name="Picture 26" descr="Future IM/Pact launches and develops thriving careers in funds and wealth  management">
            <a:extLst>
              <a:ext uri="{FF2B5EF4-FFF2-40B4-BE49-F238E27FC236}">
                <a16:creationId xmlns:a16="http://schemas.microsoft.com/office/drawing/2014/main" id="{F2F4203A-9242-1A76-72F3-75278CFD9882}"/>
              </a:ext>
            </a:extLst>
          </p:cNvPr>
          <p:cNvPicPr>
            <a:picLocks noChangeAspect="1"/>
          </p:cNvPicPr>
          <p:nvPr userDrawn="1"/>
        </p:nvPicPr>
        <p:blipFill>
          <a:blip r:embed="rId5"/>
          <a:srcRect t="10449" b="8141"/>
          <a:stretch>
            <a:fillRect/>
          </a:stretch>
        </p:blipFill>
        <p:spPr>
          <a:xfrm>
            <a:off x="8145781" y="387215"/>
            <a:ext cx="519512" cy="264955"/>
          </a:xfrm>
          <a:prstGeom prst="rect">
            <a:avLst/>
          </a:prstGeom>
        </p:spPr>
      </p:pic>
    </p:spTree>
    <p:extLst>
      <p:ext uri="{BB962C8B-B14F-4D97-AF65-F5344CB8AC3E}">
        <p14:creationId xmlns:p14="http://schemas.microsoft.com/office/powerpoint/2010/main" val="2636130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5624" userDrawn="1">
          <p15:clr>
            <a:srgbClr val="FBAE40"/>
          </p15:clr>
        </p15:guide>
        <p15:guide id="4" pos="136" userDrawn="1">
          <p15:clr>
            <a:srgbClr val="FBAE40"/>
          </p15:clr>
        </p15:guide>
        <p15:guide id="5" orient="horz" pos="232" userDrawn="1">
          <p15:clr>
            <a:srgbClr val="FBAE40"/>
          </p15:clr>
        </p15:guide>
        <p15:guide id="6" orient="horz" pos="4088" userDrawn="1">
          <p15:clr>
            <a:srgbClr val="FBAE40"/>
          </p15:clr>
        </p15:guide>
        <p15:guide id="7" orient="horz" pos="4224" userDrawn="1">
          <p15:clr>
            <a:srgbClr val="FBAE40"/>
          </p15:clr>
        </p15:guide>
        <p15:guide id="8" orient="horz" pos="482" userDrawn="1">
          <p15:clr>
            <a:srgbClr val="FBAE40"/>
          </p15:clr>
        </p15:guide>
        <p15:guide id="9" orient="horz" pos="731" userDrawn="1">
          <p15:clr>
            <a:srgbClr val="FBAE40"/>
          </p15:clr>
        </p15:guide>
        <p15:guide id="10" orient="horz" pos="2409"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628CC-3C19-E98C-191A-A5195C79ABDD}"/>
              </a:ext>
            </a:extLst>
          </p:cNvPr>
          <p:cNvSpPr/>
          <p:nvPr userDrawn="1"/>
        </p:nvSpPr>
        <p:spPr>
          <a:xfrm>
            <a:off x="-858982" y="4"/>
            <a:ext cx="741218" cy="83127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4" name="Rectangle 3">
            <a:extLst>
              <a:ext uri="{FF2B5EF4-FFF2-40B4-BE49-F238E27FC236}">
                <a16:creationId xmlns:a16="http://schemas.microsoft.com/office/drawing/2014/main" id="{4ACA3BF1-A48C-BCF0-4C3D-82D251ABB82F}"/>
              </a:ext>
            </a:extLst>
          </p:cNvPr>
          <p:cNvSpPr/>
          <p:nvPr userDrawn="1"/>
        </p:nvSpPr>
        <p:spPr>
          <a:xfrm>
            <a:off x="-858982" y="1927517"/>
            <a:ext cx="741218" cy="83127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5" name="Rectangle 4">
            <a:extLst>
              <a:ext uri="{FF2B5EF4-FFF2-40B4-BE49-F238E27FC236}">
                <a16:creationId xmlns:a16="http://schemas.microsoft.com/office/drawing/2014/main" id="{4C8B1C9A-D063-B881-F4D7-A81622E69234}"/>
              </a:ext>
            </a:extLst>
          </p:cNvPr>
          <p:cNvSpPr/>
          <p:nvPr userDrawn="1"/>
        </p:nvSpPr>
        <p:spPr>
          <a:xfrm>
            <a:off x="-858982" y="963761"/>
            <a:ext cx="741218" cy="83127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6" name="Rectangle 5">
            <a:extLst>
              <a:ext uri="{FF2B5EF4-FFF2-40B4-BE49-F238E27FC236}">
                <a16:creationId xmlns:a16="http://schemas.microsoft.com/office/drawing/2014/main" id="{B8556195-0FCB-FEA7-6804-4D4A5CCEA6A9}"/>
              </a:ext>
            </a:extLst>
          </p:cNvPr>
          <p:cNvSpPr/>
          <p:nvPr userDrawn="1"/>
        </p:nvSpPr>
        <p:spPr>
          <a:xfrm>
            <a:off x="-858982" y="2891273"/>
            <a:ext cx="741218" cy="83127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7" name="Rectangle 6">
            <a:extLst>
              <a:ext uri="{FF2B5EF4-FFF2-40B4-BE49-F238E27FC236}">
                <a16:creationId xmlns:a16="http://schemas.microsoft.com/office/drawing/2014/main" id="{9BF462ED-0B57-CC97-CD8F-75656FD53B99}"/>
              </a:ext>
            </a:extLst>
          </p:cNvPr>
          <p:cNvSpPr/>
          <p:nvPr userDrawn="1"/>
        </p:nvSpPr>
        <p:spPr>
          <a:xfrm>
            <a:off x="-858982" y="3855029"/>
            <a:ext cx="741218" cy="83127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8" name="Rectangle 7">
            <a:extLst>
              <a:ext uri="{FF2B5EF4-FFF2-40B4-BE49-F238E27FC236}">
                <a16:creationId xmlns:a16="http://schemas.microsoft.com/office/drawing/2014/main" id="{D6388123-9004-E6C0-A064-458E23C3C864}"/>
              </a:ext>
            </a:extLst>
          </p:cNvPr>
          <p:cNvSpPr/>
          <p:nvPr userDrawn="1"/>
        </p:nvSpPr>
        <p:spPr>
          <a:xfrm>
            <a:off x="-858982" y="4818785"/>
            <a:ext cx="741218" cy="831273"/>
          </a:xfrm>
          <a:prstGeom prst="rect">
            <a:avLst/>
          </a:prstGeom>
          <a:solidFill>
            <a:srgbClr val="D814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hart" Target="../charts/chart11.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3.xml"/><Relationship Id="rId5" Type="http://schemas.openxmlformats.org/officeDocument/2006/relationships/chart" Target="../charts/chart15.xml"/><Relationship Id="rId4" Type="http://schemas.openxmlformats.org/officeDocument/2006/relationships/chart" Target="../charts/char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3.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3" Type="http://schemas.openxmlformats.org/officeDocument/2006/relationships/slide" Target="slide22.xml"/><Relationship Id="rId18" Type="http://schemas.openxmlformats.org/officeDocument/2006/relationships/slide" Target="slide27.xml"/><Relationship Id="rId26" Type="http://schemas.openxmlformats.org/officeDocument/2006/relationships/slide" Target="slide35.xml"/><Relationship Id="rId39" Type="http://schemas.openxmlformats.org/officeDocument/2006/relationships/slide" Target="slide48.xml"/><Relationship Id="rId21" Type="http://schemas.openxmlformats.org/officeDocument/2006/relationships/slide" Target="slide30.xml"/><Relationship Id="rId34" Type="http://schemas.openxmlformats.org/officeDocument/2006/relationships/slide" Target="slide43.xml"/><Relationship Id="rId42" Type="http://schemas.openxmlformats.org/officeDocument/2006/relationships/slide" Target="slide51.xml"/><Relationship Id="rId7" Type="http://schemas.openxmlformats.org/officeDocument/2006/relationships/slide" Target="slide11.xml"/><Relationship Id="rId2" Type="http://schemas.openxmlformats.org/officeDocument/2006/relationships/slide" Target="slide4.xml"/><Relationship Id="rId16" Type="http://schemas.openxmlformats.org/officeDocument/2006/relationships/slide" Target="slide25.xml"/><Relationship Id="rId29" Type="http://schemas.openxmlformats.org/officeDocument/2006/relationships/slide" Target="slide38.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18.xml"/><Relationship Id="rId24" Type="http://schemas.openxmlformats.org/officeDocument/2006/relationships/slide" Target="slide33.xml"/><Relationship Id="rId32" Type="http://schemas.openxmlformats.org/officeDocument/2006/relationships/slide" Target="slide41.xml"/><Relationship Id="rId37" Type="http://schemas.openxmlformats.org/officeDocument/2006/relationships/slide" Target="slide46.xml"/><Relationship Id="rId40" Type="http://schemas.openxmlformats.org/officeDocument/2006/relationships/slide" Target="slide49.xml"/><Relationship Id="rId45" Type="http://schemas.openxmlformats.org/officeDocument/2006/relationships/slide" Target="slide54.xml"/><Relationship Id="rId5" Type="http://schemas.openxmlformats.org/officeDocument/2006/relationships/slide" Target="slide9.xml"/><Relationship Id="rId15" Type="http://schemas.openxmlformats.org/officeDocument/2006/relationships/slide" Target="slide24.xml"/><Relationship Id="rId23" Type="http://schemas.openxmlformats.org/officeDocument/2006/relationships/slide" Target="slide32.xml"/><Relationship Id="rId28" Type="http://schemas.openxmlformats.org/officeDocument/2006/relationships/slide" Target="slide37.xml"/><Relationship Id="rId36" Type="http://schemas.openxmlformats.org/officeDocument/2006/relationships/slide" Target="slide45.xml"/><Relationship Id="rId10" Type="http://schemas.openxmlformats.org/officeDocument/2006/relationships/slide" Target="slide15.xml"/><Relationship Id="rId19" Type="http://schemas.openxmlformats.org/officeDocument/2006/relationships/slide" Target="slide28.xml"/><Relationship Id="rId31" Type="http://schemas.openxmlformats.org/officeDocument/2006/relationships/slide" Target="slide40.xml"/><Relationship Id="rId44" Type="http://schemas.openxmlformats.org/officeDocument/2006/relationships/slide" Target="slide53.xml"/><Relationship Id="rId4" Type="http://schemas.openxmlformats.org/officeDocument/2006/relationships/slide" Target="slide6.xml"/><Relationship Id="rId9" Type="http://schemas.openxmlformats.org/officeDocument/2006/relationships/slide" Target="slide14.xml"/><Relationship Id="rId14" Type="http://schemas.openxmlformats.org/officeDocument/2006/relationships/slide" Target="slide23.xml"/><Relationship Id="rId22" Type="http://schemas.openxmlformats.org/officeDocument/2006/relationships/slide" Target="slide31.xml"/><Relationship Id="rId27" Type="http://schemas.openxmlformats.org/officeDocument/2006/relationships/slide" Target="slide36.xml"/><Relationship Id="rId30" Type="http://schemas.openxmlformats.org/officeDocument/2006/relationships/slide" Target="slide39.xml"/><Relationship Id="rId35" Type="http://schemas.openxmlformats.org/officeDocument/2006/relationships/slide" Target="slide44.xml"/><Relationship Id="rId43" Type="http://schemas.openxmlformats.org/officeDocument/2006/relationships/slide" Target="slide52.xml"/><Relationship Id="rId8" Type="http://schemas.openxmlformats.org/officeDocument/2006/relationships/slide" Target="slide13.xml"/><Relationship Id="rId3" Type="http://schemas.openxmlformats.org/officeDocument/2006/relationships/slide" Target="slide5.xml"/><Relationship Id="rId12" Type="http://schemas.openxmlformats.org/officeDocument/2006/relationships/slide" Target="slide20.xml"/><Relationship Id="rId17" Type="http://schemas.openxmlformats.org/officeDocument/2006/relationships/slide" Target="slide26.xml"/><Relationship Id="rId25" Type="http://schemas.openxmlformats.org/officeDocument/2006/relationships/slide" Target="slide34.xml"/><Relationship Id="rId33" Type="http://schemas.openxmlformats.org/officeDocument/2006/relationships/slide" Target="slide42.xml"/><Relationship Id="rId38" Type="http://schemas.openxmlformats.org/officeDocument/2006/relationships/slide" Target="slide47.xml"/><Relationship Id="rId46" Type="http://schemas.openxmlformats.org/officeDocument/2006/relationships/slide" Target="slide55.xml"/><Relationship Id="rId20" Type="http://schemas.openxmlformats.org/officeDocument/2006/relationships/slide" Target="slide29.xml"/><Relationship Id="rId41" Type="http://schemas.openxmlformats.org/officeDocument/2006/relationships/slide" Target="slide50.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3.xml"/><Relationship Id="rId4" Type="http://schemas.openxmlformats.org/officeDocument/2006/relationships/chart" Target="../charts/char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0.png"/><Relationship Id="rId7" Type="http://schemas.openxmlformats.org/officeDocument/2006/relationships/image" Target="../media/image40.png"/><Relationship Id="rId2" Type="http://schemas.openxmlformats.org/officeDocument/2006/relationships/chart" Target="../charts/chart21.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chart" Target="../charts/chart22.xml"/><Relationship Id="rId10" Type="http://schemas.openxmlformats.org/officeDocument/2006/relationships/image" Target="../media/image43.jpeg"/><Relationship Id="rId4" Type="http://schemas.openxmlformats.org/officeDocument/2006/relationships/image" Target="../media/image21.png"/><Relationship Id="rId9"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8" Type="http://schemas.openxmlformats.org/officeDocument/2006/relationships/chart" Target="../charts/chart25.xml"/><Relationship Id="rId3" Type="http://schemas.openxmlformats.org/officeDocument/2006/relationships/chart" Target="../charts/chart23.xml"/><Relationship Id="rId7" Type="http://schemas.openxmlformats.org/officeDocument/2006/relationships/image" Target="../media/image50.png"/><Relationship Id="rId2"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chart" Target="../charts/chart24.xml"/><Relationship Id="rId4" Type="http://schemas.openxmlformats.org/officeDocument/2006/relationships/image" Target="../media/image48.png"/><Relationship Id="rId9" Type="http://schemas.openxmlformats.org/officeDocument/2006/relationships/chart" Target="../charts/chart26.xml"/></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9.png"/><Relationship Id="rId7"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chart" Target="../charts/char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3.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3.xml"/><Relationship Id="rId4" Type="http://schemas.openxmlformats.org/officeDocument/2006/relationships/image" Target="../media/image79.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chart" Target="../charts/chart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chart" Target="../charts/chart5.xml"/><Relationship Id="rId10" Type="http://schemas.openxmlformats.org/officeDocument/2006/relationships/chart" Target="../charts/chart6.xml"/><Relationship Id="rId4" Type="http://schemas.microsoft.com/office/2007/relationships/hdphoto" Target="../media/hdphoto4.wdp"/><Relationship Id="rId9" Type="http://schemas.openxmlformats.org/officeDocument/2006/relationships/image" Target="../media/image1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7.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chart" Target="../charts/chart9.xml"/><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762216-5264-93F8-18A1-1C6F9C2FC34F}"/>
              </a:ext>
            </a:extLst>
          </p:cNvPr>
          <p:cNvSpPr>
            <a:spLocks noGrp="1"/>
          </p:cNvSpPr>
          <p:nvPr>
            <p:ph type="body" sz="quarter" idx="10"/>
          </p:nvPr>
        </p:nvSpPr>
        <p:spPr>
          <a:xfrm>
            <a:off x="571501" y="2066925"/>
            <a:ext cx="4000500" cy="552450"/>
          </a:xfrm>
        </p:spPr>
        <p:txBody>
          <a:bodyPr lIns="91440" tIns="45720" rIns="91440" bIns="45720" anchor="t"/>
          <a:lstStyle/>
          <a:p>
            <a:r>
              <a:rPr lang="en-AU">
                <a:cs typeface="Arial"/>
              </a:rPr>
              <a:t>Project Agora</a:t>
            </a:r>
            <a:endParaRPr lang="en-AU"/>
          </a:p>
        </p:txBody>
      </p:sp>
      <p:sp>
        <p:nvSpPr>
          <p:cNvPr id="3" name="Text Placeholder 2">
            <a:extLst>
              <a:ext uri="{FF2B5EF4-FFF2-40B4-BE49-F238E27FC236}">
                <a16:creationId xmlns:a16="http://schemas.microsoft.com/office/drawing/2014/main" id="{1B4F3739-C6B4-49B6-1444-FF7497F58C4C}"/>
              </a:ext>
            </a:extLst>
          </p:cNvPr>
          <p:cNvSpPr>
            <a:spLocks noGrp="1"/>
          </p:cNvSpPr>
          <p:nvPr>
            <p:ph type="body" sz="quarter" idx="11"/>
          </p:nvPr>
        </p:nvSpPr>
        <p:spPr>
          <a:xfrm>
            <a:off x="571504" y="2733675"/>
            <a:ext cx="4000499" cy="552450"/>
          </a:xfrm>
        </p:spPr>
        <p:txBody>
          <a:bodyPr lIns="91440" tIns="45720" rIns="91440" bIns="45720" anchor="t"/>
          <a:lstStyle/>
          <a:p>
            <a:r>
              <a:rPr lang="en-AU">
                <a:cs typeface="Arial"/>
              </a:rPr>
              <a:t>Discussion Materials</a:t>
            </a:r>
            <a:endParaRPr lang="en-AU"/>
          </a:p>
        </p:txBody>
      </p:sp>
      <p:sp>
        <p:nvSpPr>
          <p:cNvPr id="4" name="Text Placeholder 3">
            <a:extLst>
              <a:ext uri="{FF2B5EF4-FFF2-40B4-BE49-F238E27FC236}">
                <a16:creationId xmlns:a16="http://schemas.microsoft.com/office/drawing/2014/main" id="{E916149E-246E-6D2C-9CEF-9E004632DC23}"/>
              </a:ext>
            </a:extLst>
          </p:cNvPr>
          <p:cNvSpPr>
            <a:spLocks noGrp="1"/>
          </p:cNvSpPr>
          <p:nvPr>
            <p:ph type="body" sz="quarter" idx="12"/>
          </p:nvPr>
        </p:nvSpPr>
        <p:spPr/>
        <p:txBody>
          <a:bodyPr lIns="91440" tIns="45720" rIns="91440" bIns="45720" anchor="t"/>
          <a:lstStyle/>
          <a:p>
            <a:r>
              <a:rPr lang="en-AU" dirty="0">
                <a:cs typeface="Arial"/>
              </a:rPr>
              <a:t>10 September 2026</a:t>
            </a:r>
            <a:endParaRPr lang="en-AU" dirty="0"/>
          </a:p>
        </p:txBody>
      </p:sp>
    </p:spTree>
    <p:extLst>
      <p:ext uri="{BB962C8B-B14F-4D97-AF65-F5344CB8AC3E}">
        <p14:creationId xmlns:p14="http://schemas.microsoft.com/office/powerpoint/2010/main" val="2147845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Chart 38">
            <a:extLst>
              <a:ext uri="{FF2B5EF4-FFF2-40B4-BE49-F238E27FC236}">
                <a16:creationId xmlns:a16="http://schemas.microsoft.com/office/drawing/2014/main" id="{F5E867DA-8FC6-3F5B-1D49-8B2B09D0CF56}"/>
              </a:ext>
            </a:extLst>
          </p:cNvPr>
          <p:cNvGraphicFramePr/>
          <p:nvPr>
            <p:extLst>
              <p:ext uri="{D42A27DB-BD31-4B8C-83A1-F6EECF244321}">
                <p14:modId xmlns:p14="http://schemas.microsoft.com/office/powerpoint/2010/main" val="732020654"/>
              </p:ext>
            </p:extLst>
          </p:nvPr>
        </p:nvGraphicFramePr>
        <p:xfrm>
          <a:off x="124456" y="4303843"/>
          <a:ext cx="5406785" cy="214699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
            <a:extLst>
              <a:ext uri="{FF2B5EF4-FFF2-40B4-BE49-F238E27FC236}">
                <a16:creationId xmlns:a16="http://schemas.microsoft.com/office/drawing/2014/main" id="{6D676B92-024B-A7C0-08D0-27D2A7117D40}"/>
              </a:ext>
            </a:extLst>
          </p:cNvPr>
          <p:cNvSpPr>
            <a:spLocks noGrp="1"/>
          </p:cNvSpPr>
          <p:nvPr>
            <p:ph type="body" sz="quarter" idx="12"/>
          </p:nvPr>
        </p:nvSpPr>
        <p:spPr/>
        <p:txBody>
          <a:bodyPr/>
          <a:lstStyle/>
          <a:p>
            <a:r>
              <a:rPr lang="en-AU"/>
              <a:t>Support the $10m program, with highest conviction in leasing-led NOI growth</a:t>
            </a:r>
          </a:p>
        </p:txBody>
      </p:sp>
      <p:sp>
        <p:nvSpPr>
          <p:cNvPr id="3" name="Text Placeholder 2">
            <a:extLst>
              <a:ext uri="{FF2B5EF4-FFF2-40B4-BE49-F238E27FC236}">
                <a16:creationId xmlns:a16="http://schemas.microsoft.com/office/drawing/2014/main" id="{D97A6D13-0EAF-D8FF-472A-B4953982E311}"/>
              </a:ext>
            </a:extLst>
          </p:cNvPr>
          <p:cNvSpPr>
            <a:spLocks noGrp="1"/>
          </p:cNvSpPr>
          <p:nvPr>
            <p:ph type="body" sz="quarter" idx="13"/>
          </p:nvPr>
        </p:nvSpPr>
        <p:spPr/>
        <p:txBody>
          <a:bodyPr/>
          <a:lstStyle/>
          <a:p>
            <a:endParaRPr lang="en-AU"/>
          </a:p>
        </p:txBody>
      </p:sp>
      <p:sp>
        <p:nvSpPr>
          <p:cNvPr id="4" name="Text Placeholder 3">
            <a:extLst>
              <a:ext uri="{FF2B5EF4-FFF2-40B4-BE49-F238E27FC236}">
                <a16:creationId xmlns:a16="http://schemas.microsoft.com/office/drawing/2014/main" id="{81E31D7A-6770-53AA-89FB-84E5B18B876B}"/>
              </a:ext>
            </a:extLst>
          </p:cNvPr>
          <p:cNvSpPr>
            <a:spLocks noGrp="1"/>
          </p:cNvSpPr>
          <p:nvPr>
            <p:ph type="body" sz="quarter" idx="10"/>
          </p:nvPr>
        </p:nvSpPr>
        <p:spPr>
          <a:xfrm>
            <a:off x="215901" y="368299"/>
            <a:ext cx="6851650" cy="396876"/>
          </a:xfrm>
        </p:spPr>
        <p:txBody>
          <a:bodyPr/>
          <a:lstStyle/>
          <a:p>
            <a:r>
              <a:rPr lang="en-AU"/>
              <a:t>Thesis 3: Value Creation Plan</a:t>
            </a:r>
          </a:p>
        </p:txBody>
      </p:sp>
      <p:sp>
        <p:nvSpPr>
          <p:cNvPr id="6" name="Arrow: Pentagon 5">
            <a:extLst>
              <a:ext uri="{FF2B5EF4-FFF2-40B4-BE49-F238E27FC236}">
                <a16:creationId xmlns:a16="http://schemas.microsoft.com/office/drawing/2014/main" id="{1B32E0D1-4439-BE92-4B95-B3420583E995}"/>
              </a:ext>
            </a:extLst>
          </p:cNvPr>
          <p:cNvSpPr/>
          <p:nvPr/>
        </p:nvSpPr>
        <p:spPr>
          <a:xfrm>
            <a:off x="215901" y="1333975"/>
            <a:ext cx="8712200" cy="307976"/>
          </a:xfrm>
          <a:prstGeom prst="homePlate">
            <a:avLst/>
          </a:prstGeom>
          <a:gradFill>
            <a:gsLst>
              <a:gs pos="59000">
                <a:schemeClr val="accent3"/>
              </a:gs>
              <a:gs pos="100000">
                <a:srgbClr val="262B56"/>
              </a:gs>
              <a:gs pos="0">
                <a:srgbClr val="A1C4E3"/>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FD36FC08-8E82-029B-6194-FFCCE22C9335}"/>
              </a:ext>
            </a:extLst>
          </p:cNvPr>
          <p:cNvSpPr/>
          <p:nvPr/>
        </p:nvSpPr>
        <p:spPr>
          <a:xfrm>
            <a:off x="215902" y="1756772"/>
            <a:ext cx="2765466" cy="369677"/>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AU" sz="1200" b="1">
                <a:solidFill>
                  <a:schemeClr val="tx2"/>
                </a:solidFill>
                <a:latin typeface="Segoe UI Light" panose="020B0502040204020203" pitchFamily="34" charset="0"/>
                <a:cs typeface="Segoe UI Light" panose="020B0502040204020203" pitchFamily="34" charset="0"/>
              </a:rPr>
              <a:t>$1.0m development planning approval</a:t>
            </a:r>
          </a:p>
        </p:txBody>
      </p:sp>
      <p:sp>
        <p:nvSpPr>
          <p:cNvPr id="16" name="Rectangle 15">
            <a:extLst>
              <a:ext uri="{FF2B5EF4-FFF2-40B4-BE49-F238E27FC236}">
                <a16:creationId xmlns:a16="http://schemas.microsoft.com/office/drawing/2014/main" id="{B4537AD6-B7FD-DA5E-0F35-B1EA417899D1}"/>
              </a:ext>
            </a:extLst>
          </p:cNvPr>
          <p:cNvSpPr/>
          <p:nvPr/>
        </p:nvSpPr>
        <p:spPr>
          <a:xfrm>
            <a:off x="3109893" y="1756772"/>
            <a:ext cx="2765466" cy="369677"/>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tx2"/>
                </a:solidFill>
                <a:latin typeface="Segoe UI Light" panose="020B0502040204020203" pitchFamily="34" charset="0"/>
                <a:cs typeface="Segoe UI Light" panose="020B0502040204020203" pitchFamily="34" charset="0"/>
              </a:rPr>
              <a:t>$5.5m centre improvements</a:t>
            </a:r>
          </a:p>
        </p:txBody>
      </p:sp>
      <p:sp>
        <p:nvSpPr>
          <p:cNvPr id="17" name="Rectangle 16">
            <a:extLst>
              <a:ext uri="{FF2B5EF4-FFF2-40B4-BE49-F238E27FC236}">
                <a16:creationId xmlns:a16="http://schemas.microsoft.com/office/drawing/2014/main" id="{8EA336AC-845C-88D9-5043-3617E202046B}"/>
              </a:ext>
            </a:extLst>
          </p:cNvPr>
          <p:cNvSpPr/>
          <p:nvPr/>
        </p:nvSpPr>
        <p:spPr>
          <a:xfrm>
            <a:off x="6003885" y="1756772"/>
            <a:ext cx="2765466" cy="369677"/>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tx2"/>
                </a:solidFill>
                <a:latin typeface="Segoe UI Light" panose="020B0502040204020203" pitchFamily="34" charset="0"/>
                <a:cs typeface="Segoe UI Light" panose="020B0502040204020203" pitchFamily="34" charset="0"/>
              </a:rPr>
              <a:t>$3.5m specialty leasing remix</a:t>
            </a:r>
          </a:p>
        </p:txBody>
      </p:sp>
      <p:sp>
        <p:nvSpPr>
          <p:cNvPr id="19" name="TextBox 18">
            <a:extLst>
              <a:ext uri="{FF2B5EF4-FFF2-40B4-BE49-F238E27FC236}">
                <a16:creationId xmlns:a16="http://schemas.microsoft.com/office/drawing/2014/main" id="{6916BEBD-7DE4-EB9A-3CEE-C6AA9FA59EEF}"/>
              </a:ext>
            </a:extLst>
          </p:cNvPr>
          <p:cNvSpPr txBox="1"/>
          <p:nvPr/>
        </p:nvSpPr>
        <p:spPr>
          <a:xfrm>
            <a:off x="3109893" y="1348373"/>
            <a:ext cx="2765466" cy="279180"/>
          </a:xfrm>
          <a:prstGeom prst="rect">
            <a:avLst/>
          </a:prstGeom>
          <a:noFill/>
        </p:spPr>
        <p:txBody>
          <a:bodyPr wrap="square" lIns="0" tIns="46800" rIns="90000" bIns="46800" rtlCol="0">
            <a:spAutoFit/>
          </a:bodyPr>
          <a:lstStyle/>
          <a:p>
            <a:pPr algn="ctr"/>
            <a:r>
              <a:rPr lang="en-AU" sz="1200" b="1">
                <a:solidFill>
                  <a:schemeClr val="bg1"/>
                </a:solidFill>
                <a:latin typeface="Segoe UI Light" panose="020B0502040204020203" pitchFamily="34" charset="0"/>
                <a:cs typeface="Segoe UI Light" panose="020B0502040204020203" pitchFamily="34" charset="0"/>
              </a:rPr>
              <a:t>Value realisation visibility</a:t>
            </a:r>
          </a:p>
        </p:txBody>
      </p:sp>
      <p:sp>
        <p:nvSpPr>
          <p:cNvPr id="20" name="TextBox 19">
            <a:extLst>
              <a:ext uri="{FF2B5EF4-FFF2-40B4-BE49-F238E27FC236}">
                <a16:creationId xmlns:a16="http://schemas.microsoft.com/office/drawing/2014/main" id="{49357AFC-F80C-5FAF-7E59-3B0AE24212EF}"/>
              </a:ext>
            </a:extLst>
          </p:cNvPr>
          <p:cNvSpPr txBox="1"/>
          <p:nvPr/>
        </p:nvSpPr>
        <p:spPr>
          <a:xfrm>
            <a:off x="355600" y="1348373"/>
            <a:ext cx="1079500" cy="279180"/>
          </a:xfrm>
          <a:prstGeom prst="rect">
            <a:avLst/>
          </a:prstGeom>
          <a:noFill/>
        </p:spPr>
        <p:txBody>
          <a:bodyPr wrap="square" lIns="0" tIns="46800" rIns="90000" bIns="46800" rtlCol="0">
            <a:spAutoFit/>
          </a:bodyPr>
          <a:lstStyle/>
          <a:p>
            <a:pPr algn="l"/>
            <a:r>
              <a:rPr lang="en-AU" sz="1200" b="1">
                <a:solidFill>
                  <a:schemeClr val="bg1"/>
                </a:solidFill>
                <a:latin typeface="Segoe UI Light" panose="020B0502040204020203" pitchFamily="34" charset="0"/>
                <a:cs typeface="Segoe UI Light" panose="020B0502040204020203" pitchFamily="34" charset="0"/>
              </a:rPr>
              <a:t>LOW</a:t>
            </a:r>
          </a:p>
        </p:txBody>
      </p:sp>
      <p:sp>
        <p:nvSpPr>
          <p:cNvPr id="21" name="TextBox 20">
            <a:extLst>
              <a:ext uri="{FF2B5EF4-FFF2-40B4-BE49-F238E27FC236}">
                <a16:creationId xmlns:a16="http://schemas.microsoft.com/office/drawing/2014/main" id="{A0D8299C-FD96-A293-5BF6-0B73BA809825}"/>
              </a:ext>
            </a:extLst>
          </p:cNvPr>
          <p:cNvSpPr txBox="1"/>
          <p:nvPr/>
        </p:nvSpPr>
        <p:spPr>
          <a:xfrm>
            <a:off x="8248650" y="1348373"/>
            <a:ext cx="1079500" cy="279180"/>
          </a:xfrm>
          <a:prstGeom prst="rect">
            <a:avLst/>
          </a:prstGeom>
          <a:noFill/>
        </p:spPr>
        <p:txBody>
          <a:bodyPr wrap="square" lIns="0" tIns="46800" rIns="90000" bIns="46800" rtlCol="0">
            <a:spAutoFit/>
          </a:bodyPr>
          <a:lstStyle/>
          <a:p>
            <a:pPr algn="l"/>
            <a:r>
              <a:rPr lang="en-AU" sz="1200" b="1">
                <a:solidFill>
                  <a:schemeClr val="bg1"/>
                </a:solidFill>
                <a:latin typeface="Segoe UI Light" panose="020B0502040204020203" pitchFamily="34" charset="0"/>
                <a:cs typeface="Segoe UI Light" panose="020B0502040204020203" pitchFamily="34" charset="0"/>
              </a:rPr>
              <a:t>HIGH</a:t>
            </a:r>
          </a:p>
        </p:txBody>
      </p:sp>
      <p:pic>
        <p:nvPicPr>
          <p:cNvPr id="2052" name="Picture 4">
            <a:extLst>
              <a:ext uri="{FF2B5EF4-FFF2-40B4-BE49-F238E27FC236}">
                <a16:creationId xmlns:a16="http://schemas.microsoft.com/office/drawing/2014/main" id="{23B9A66B-6649-EEB8-0FE7-2F0A050FBF6B}"/>
              </a:ext>
            </a:extLst>
          </p:cNvPr>
          <p:cNvPicPr>
            <a:picLocks noChangeAspect="1" noChangeArrowheads="1"/>
          </p:cNvPicPr>
          <p:nvPr/>
        </p:nvPicPr>
        <p:blipFill>
          <a:blip r:embed="rId3" cstate="print">
            <a:alphaModFix amt="30000"/>
            <a:extLst>
              <a:ext uri="{28A0092B-C50C-407E-A947-70E740481C1C}">
                <a14:useLocalDpi xmlns:a14="http://schemas.microsoft.com/office/drawing/2010/main" val="0"/>
              </a:ext>
            </a:extLst>
          </a:blip>
          <a:srcRect/>
          <a:stretch>
            <a:fillRect/>
          </a:stretch>
        </p:blipFill>
        <p:spPr bwMode="auto">
          <a:xfrm>
            <a:off x="225503" y="2284548"/>
            <a:ext cx="2746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4DF1BBEA-7FB1-2B0B-AEB3-0ADC28A338E8}"/>
              </a:ext>
            </a:extLst>
          </p:cNvPr>
          <p:cNvPicPr>
            <a:picLocks noChangeAspect="1" noChangeArrowheads="1"/>
          </p:cNvPicPr>
          <p:nvPr/>
        </p:nvPicPr>
        <p:blipFill>
          <a:blip r:embed="rId3" cstate="print">
            <a:alphaModFix amt="30000"/>
            <a:extLst>
              <a:ext uri="{28A0092B-C50C-407E-A947-70E740481C1C}">
                <a14:useLocalDpi xmlns:a14="http://schemas.microsoft.com/office/drawing/2010/main" val="0"/>
              </a:ext>
            </a:extLst>
          </a:blip>
          <a:srcRect/>
          <a:stretch>
            <a:fillRect/>
          </a:stretch>
        </p:blipFill>
        <p:spPr bwMode="auto">
          <a:xfrm>
            <a:off x="3186095" y="2284548"/>
            <a:ext cx="2746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a:extLst>
              <a:ext uri="{FF2B5EF4-FFF2-40B4-BE49-F238E27FC236}">
                <a16:creationId xmlns:a16="http://schemas.microsoft.com/office/drawing/2014/main" id="{4A4DCE84-C7BF-0F91-738A-494CE8132325}"/>
              </a:ext>
            </a:extLst>
          </p:cNvPr>
          <p:cNvPicPr>
            <a:picLocks noChangeAspect="1" noChangeArrowheads="1"/>
          </p:cNvPicPr>
          <p:nvPr/>
        </p:nvPicPr>
        <p:blipFill>
          <a:blip r:embed="rId3" cstate="print">
            <a:alphaModFix amt="30000"/>
            <a:extLst>
              <a:ext uri="{28A0092B-C50C-407E-A947-70E740481C1C}">
                <a14:useLocalDpi xmlns:a14="http://schemas.microsoft.com/office/drawing/2010/main" val="0"/>
              </a:ext>
            </a:extLst>
          </a:blip>
          <a:srcRect/>
          <a:stretch>
            <a:fillRect/>
          </a:stretch>
        </p:blipFill>
        <p:spPr bwMode="auto">
          <a:xfrm>
            <a:off x="6087219" y="2284547"/>
            <a:ext cx="2746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Question mark - Free ui icons">
            <a:extLst>
              <a:ext uri="{FF2B5EF4-FFF2-40B4-BE49-F238E27FC236}">
                <a16:creationId xmlns:a16="http://schemas.microsoft.com/office/drawing/2014/main" id="{C4256C35-8B42-540D-259E-0159361EB2B1}"/>
              </a:ext>
            </a:extLst>
          </p:cNvPr>
          <p:cNvPicPr>
            <a:picLocks noChangeAspect="1" noChangeArrowheads="1"/>
          </p:cNvPicPr>
          <p:nvPr/>
        </p:nvPicPr>
        <p:blipFill>
          <a:blip r:embed="rId4" cstate="print">
            <a:alphaModFix amt="30000"/>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225501" y="2993108"/>
            <a:ext cx="2746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Question mark - Free ui icons">
            <a:extLst>
              <a:ext uri="{FF2B5EF4-FFF2-40B4-BE49-F238E27FC236}">
                <a16:creationId xmlns:a16="http://schemas.microsoft.com/office/drawing/2014/main" id="{320B1D68-407D-9522-179C-9F971D127610}"/>
              </a:ext>
            </a:extLst>
          </p:cNvPr>
          <p:cNvPicPr>
            <a:picLocks noChangeAspect="1" noChangeArrowheads="1"/>
          </p:cNvPicPr>
          <p:nvPr/>
        </p:nvPicPr>
        <p:blipFill>
          <a:blip r:embed="rId4" cstate="print">
            <a:alphaModFix amt="30000"/>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3186093" y="2993108"/>
            <a:ext cx="2746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Question mark - Free ui icons">
            <a:extLst>
              <a:ext uri="{FF2B5EF4-FFF2-40B4-BE49-F238E27FC236}">
                <a16:creationId xmlns:a16="http://schemas.microsoft.com/office/drawing/2014/main" id="{8E8E01A2-0DAC-A356-FF0A-41AFFA987DD8}"/>
              </a:ext>
            </a:extLst>
          </p:cNvPr>
          <p:cNvPicPr>
            <a:picLocks noChangeAspect="1" noChangeArrowheads="1"/>
          </p:cNvPicPr>
          <p:nvPr/>
        </p:nvPicPr>
        <p:blipFill>
          <a:blip r:embed="rId4" cstate="print">
            <a:alphaModFix amt="30000"/>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087217" y="2993108"/>
            <a:ext cx="274638" cy="2746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0780B2C-54FF-C270-EFEE-1E47DB515605}"/>
              </a:ext>
            </a:extLst>
          </p:cNvPr>
          <p:cNvSpPr txBox="1"/>
          <p:nvPr/>
        </p:nvSpPr>
        <p:spPr>
          <a:xfrm>
            <a:off x="548157" y="2922515"/>
            <a:ext cx="2457112" cy="915252"/>
          </a:xfrm>
          <a:prstGeom prst="rect">
            <a:avLst/>
          </a:prstGeom>
          <a:noFill/>
        </p:spPr>
        <p:txBody>
          <a:bodyPr wrap="square" lIns="0" tIns="46800" rIns="36000" bIns="46800" rtlCol="0" anchor="ctr">
            <a:spAutoFit/>
          </a:bodyPr>
          <a:lstStyle/>
          <a:p>
            <a:pPr marL="171450" indent="-171450">
              <a:spcAft>
                <a:spcPts val="200"/>
              </a:spcAft>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Approval timing uncertainty </a:t>
            </a:r>
          </a:p>
          <a:p>
            <a:pPr marL="171450" indent="-171450">
              <a:spcAft>
                <a:spcPts val="200"/>
              </a:spcAft>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No contracted NOI uplift; value depends on buyers pricing development optionality</a:t>
            </a:r>
          </a:p>
          <a:p>
            <a:pPr marL="171450" indent="-171450">
              <a:spcAft>
                <a:spcPts val="200"/>
              </a:spcAft>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Planning conditions / refusal could limit value realisation</a:t>
            </a:r>
          </a:p>
        </p:txBody>
      </p:sp>
      <p:sp>
        <p:nvSpPr>
          <p:cNvPr id="11" name="TextBox 10">
            <a:extLst>
              <a:ext uri="{FF2B5EF4-FFF2-40B4-BE49-F238E27FC236}">
                <a16:creationId xmlns:a16="http://schemas.microsoft.com/office/drawing/2014/main" id="{DBB2B0B0-9671-8DBD-EFCF-1C717D5F5DF7}"/>
              </a:ext>
            </a:extLst>
          </p:cNvPr>
          <p:cNvSpPr txBox="1"/>
          <p:nvPr/>
        </p:nvSpPr>
        <p:spPr>
          <a:xfrm>
            <a:off x="3522601" y="2935341"/>
            <a:ext cx="2457112" cy="735715"/>
          </a:xfrm>
          <a:prstGeom prst="rect">
            <a:avLst/>
          </a:prstGeom>
          <a:noFill/>
        </p:spPr>
        <p:txBody>
          <a:bodyPr wrap="square" lIns="0" tIns="46800" rIns="90000" bIns="46800" rtlCol="0" anchor="ctr">
            <a:spAutoFit/>
          </a:bodyPr>
          <a:lstStyle/>
          <a:p>
            <a:pPr marL="171450" indent="-171450">
              <a:spcAft>
                <a:spcPts val="200"/>
              </a:spcAft>
              <a:buFont typeface="Wingdings" panose="05000000000000000000" pitchFamily="2" charset="2"/>
              <a:buChar char="§"/>
            </a:pPr>
            <a:r>
              <a:rPr lang="en-AU" sz="1000" dirty="0">
                <a:solidFill>
                  <a:schemeClr val="tx2"/>
                </a:solidFill>
                <a:latin typeface="Segoe UI Light" panose="020B0502040204020203" pitchFamily="34" charset="0"/>
                <a:cs typeface="Segoe UI Light" panose="020B0502040204020203" pitchFamily="34" charset="0"/>
              </a:rPr>
              <a:t>Success depends on quality of execution and contractor delivery</a:t>
            </a:r>
            <a:endParaRPr lang="en-AU" sz="1000">
              <a:solidFill>
                <a:schemeClr val="tx2"/>
              </a:solidFill>
              <a:latin typeface="Segoe UI Light" panose="020B0502040204020203" pitchFamily="34" charset="0"/>
              <a:cs typeface="Segoe UI Light" panose="020B0502040204020203" pitchFamily="34" charset="0"/>
            </a:endParaRPr>
          </a:p>
          <a:p>
            <a:pPr marL="171450" indent="-171450">
              <a:spcAft>
                <a:spcPts val="200"/>
              </a:spcAft>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Works may cause trading disruption or cost overruns before benefits realised</a:t>
            </a:r>
          </a:p>
        </p:txBody>
      </p:sp>
      <p:sp>
        <p:nvSpPr>
          <p:cNvPr id="18" name="TextBox 17">
            <a:extLst>
              <a:ext uri="{FF2B5EF4-FFF2-40B4-BE49-F238E27FC236}">
                <a16:creationId xmlns:a16="http://schemas.microsoft.com/office/drawing/2014/main" id="{0ACE5926-E874-658F-159E-A24F09B3AC13}"/>
              </a:ext>
            </a:extLst>
          </p:cNvPr>
          <p:cNvSpPr txBox="1"/>
          <p:nvPr/>
        </p:nvSpPr>
        <p:spPr>
          <a:xfrm>
            <a:off x="6443621" y="2922517"/>
            <a:ext cx="2457112" cy="735715"/>
          </a:xfrm>
          <a:prstGeom prst="rect">
            <a:avLst/>
          </a:prstGeom>
          <a:noFill/>
        </p:spPr>
        <p:txBody>
          <a:bodyPr wrap="square" lIns="0" tIns="46800" rIns="90000" bIns="46800" rtlCol="0" anchor="ctr">
            <a:spAutoFit/>
          </a:bodyPr>
          <a:lstStyle/>
          <a:p>
            <a:pPr marL="171450" indent="-171450">
              <a:spcAft>
                <a:spcPts val="200"/>
              </a:spcAft>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NOI uplift depends on successful tenant take-up at underwritten rents</a:t>
            </a:r>
          </a:p>
          <a:p>
            <a:pPr marL="171450" indent="-171450">
              <a:spcAft>
                <a:spcPts val="200"/>
              </a:spcAft>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Lease exits, downtime, and incentives could delay or dilute targeted uplift</a:t>
            </a:r>
          </a:p>
        </p:txBody>
      </p:sp>
      <p:sp>
        <p:nvSpPr>
          <p:cNvPr id="32" name="TextBox 31">
            <a:extLst>
              <a:ext uri="{FF2B5EF4-FFF2-40B4-BE49-F238E27FC236}">
                <a16:creationId xmlns:a16="http://schemas.microsoft.com/office/drawing/2014/main" id="{23DE73FA-62A6-5779-56DB-E95B0E9C7113}"/>
              </a:ext>
            </a:extLst>
          </p:cNvPr>
          <p:cNvSpPr txBox="1"/>
          <p:nvPr/>
        </p:nvSpPr>
        <p:spPr>
          <a:xfrm>
            <a:off x="548157" y="2252317"/>
            <a:ext cx="2457112" cy="556179"/>
          </a:xfrm>
          <a:prstGeom prst="rect">
            <a:avLst/>
          </a:prstGeom>
          <a:noFill/>
        </p:spPr>
        <p:txBody>
          <a:bodyPr wrap="square" lIns="0" tIns="46800" rIns="36000" bIns="46800" rtlCol="0" anchor="ctr">
            <a:spAutoFit/>
          </a:bodyPr>
          <a:lstStyle/>
          <a:p>
            <a:pPr marL="171450" indent="-171450">
              <a:spcAft>
                <a:spcPts val="200"/>
              </a:spcAft>
              <a:buFont typeface="Wingdings" panose="05000000000000000000" pitchFamily="2" charset="2"/>
              <a:buChar char="§"/>
            </a:pPr>
            <a:r>
              <a:rPr lang="en-AU" sz="1000" b="1">
                <a:solidFill>
                  <a:schemeClr val="tx2"/>
                </a:solidFill>
                <a:latin typeface="Segoe UI Light" panose="020B0502040204020203" pitchFamily="34" charset="0"/>
                <a:cs typeface="Segoe UI Light" panose="020B0502040204020203" pitchFamily="34" charset="0"/>
              </a:rPr>
              <a:t>Exit optionality</a:t>
            </a:r>
            <a:r>
              <a:rPr lang="en-AU" sz="1000">
                <a:solidFill>
                  <a:schemeClr val="tx2"/>
                </a:solidFill>
                <a:latin typeface="Segoe UI Light" panose="020B0502040204020203" pitchFamily="34" charset="0"/>
                <a:cs typeface="Segoe UI Light" panose="020B0502040204020203" pitchFamily="34" charset="0"/>
              </a:rPr>
              <a:t>: secure development optionality in supply-constrained market, enhancing buyer appeal at exit</a:t>
            </a:r>
          </a:p>
        </p:txBody>
      </p:sp>
      <p:sp>
        <p:nvSpPr>
          <p:cNvPr id="33" name="TextBox 32">
            <a:extLst>
              <a:ext uri="{FF2B5EF4-FFF2-40B4-BE49-F238E27FC236}">
                <a16:creationId xmlns:a16="http://schemas.microsoft.com/office/drawing/2014/main" id="{01CDF40A-D0E3-5DB8-226E-AE953B6E1E64}"/>
              </a:ext>
            </a:extLst>
          </p:cNvPr>
          <p:cNvSpPr txBox="1"/>
          <p:nvPr/>
        </p:nvSpPr>
        <p:spPr>
          <a:xfrm>
            <a:off x="3522601" y="2252317"/>
            <a:ext cx="2457112" cy="556179"/>
          </a:xfrm>
          <a:prstGeom prst="rect">
            <a:avLst/>
          </a:prstGeom>
          <a:noFill/>
        </p:spPr>
        <p:txBody>
          <a:bodyPr wrap="square" lIns="0" tIns="46800" rIns="36000" bIns="46800" rtlCol="0" anchor="ctr">
            <a:spAutoFit/>
          </a:bodyPr>
          <a:lstStyle/>
          <a:p>
            <a:pPr marL="171450" indent="-171450">
              <a:spcAft>
                <a:spcPts val="200"/>
              </a:spcAft>
              <a:buFont typeface="Wingdings" panose="05000000000000000000" pitchFamily="2" charset="2"/>
              <a:buChar char="§"/>
            </a:pPr>
            <a:r>
              <a:rPr lang="en-AU" sz="1000" b="1">
                <a:solidFill>
                  <a:schemeClr val="tx2"/>
                </a:solidFill>
                <a:latin typeface="Segoe UI Light" panose="020B0502040204020203" pitchFamily="34" charset="0"/>
                <a:cs typeface="Segoe UI Light" panose="020B0502040204020203" pitchFamily="34" charset="0"/>
              </a:rPr>
              <a:t>Asset competitiveness</a:t>
            </a:r>
            <a:r>
              <a:rPr lang="en-AU" sz="1000">
                <a:solidFill>
                  <a:schemeClr val="tx2"/>
                </a:solidFill>
                <a:latin typeface="Segoe UI Light" panose="020B0502040204020203" pitchFamily="34" charset="0"/>
                <a:cs typeface="Segoe UI Light" panose="020B0502040204020203" pitchFamily="34" charset="0"/>
              </a:rPr>
              <a:t>: upgrades protect asset quality, aligning Bayview with institutional demand for high quality retail</a:t>
            </a:r>
          </a:p>
        </p:txBody>
      </p:sp>
      <p:sp>
        <p:nvSpPr>
          <p:cNvPr id="34" name="TextBox 33">
            <a:extLst>
              <a:ext uri="{FF2B5EF4-FFF2-40B4-BE49-F238E27FC236}">
                <a16:creationId xmlns:a16="http://schemas.microsoft.com/office/drawing/2014/main" id="{38911D2D-69FF-00AB-8157-FB759771656A}"/>
              </a:ext>
            </a:extLst>
          </p:cNvPr>
          <p:cNvSpPr txBox="1"/>
          <p:nvPr/>
        </p:nvSpPr>
        <p:spPr>
          <a:xfrm>
            <a:off x="6443621" y="2252317"/>
            <a:ext cx="2457112" cy="556179"/>
          </a:xfrm>
          <a:prstGeom prst="rect">
            <a:avLst/>
          </a:prstGeom>
          <a:noFill/>
        </p:spPr>
        <p:txBody>
          <a:bodyPr wrap="square" lIns="0" tIns="46800" rIns="36000" bIns="46800" rtlCol="0" anchor="ctr">
            <a:spAutoFit/>
          </a:bodyPr>
          <a:lstStyle/>
          <a:p>
            <a:pPr marL="171450" indent="-171450">
              <a:spcAft>
                <a:spcPts val="200"/>
              </a:spcAft>
              <a:buFont typeface="Wingdings" panose="05000000000000000000" pitchFamily="2" charset="2"/>
              <a:buChar char="§"/>
            </a:pPr>
            <a:r>
              <a:rPr lang="en-AU" sz="1000" b="1">
                <a:solidFill>
                  <a:schemeClr val="tx2"/>
                </a:solidFill>
                <a:latin typeface="Segoe UI Light" panose="020B0502040204020203" pitchFamily="34" charset="0"/>
                <a:cs typeface="Segoe UI Light" panose="020B0502040204020203" pitchFamily="34" charset="0"/>
              </a:rPr>
              <a:t>Income growth</a:t>
            </a:r>
            <a:r>
              <a:rPr lang="en-AU" sz="1000">
                <a:solidFill>
                  <a:schemeClr val="tx2"/>
                </a:solidFill>
                <a:latin typeface="Segoe UI Light" panose="020B0502040204020203" pitchFamily="34" charset="0"/>
                <a:cs typeface="Segoe UI Light" panose="020B0502040204020203" pitchFamily="34" charset="0"/>
              </a:rPr>
              <a:t>: benefits from health &amp; wellness, &amp; location tailwinds, defends against e-commerce – clearest NOI path</a:t>
            </a:r>
          </a:p>
        </p:txBody>
      </p:sp>
      <p:sp>
        <p:nvSpPr>
          <p:cNvPr id="36" name="TextBox 35">
            <a:extLst>
              <a:ext uri="{FF2B5EF4-FFF2-40B4-BE49-F238E27FC236}">
                <a16:creationId xmlns:a16="http://schemas.microsoft.com/office/drawing/2014/main" id="{D80A15FE-3287-3F6D-BA36-403304857FC4}"/>
              </a:ext>
            </a:extLst>
          </p:cNvPr>
          <p:cNvSpPr txBox="1"/>
          <p:nvPr/>
        </p:nvSpPr>
        <p:spPr>
          <a:xfrm>
            <a:off x="215903" y="4124772"/>
            <a:ext cx="5051633"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Illustrative underwritten value-add contribution $10m value creation plan ($000s)</a:t>
            </a:r>
          </a:p>
        </p:txBody>
      </p:sp>
      <p:sp>
        <p:nvSpPr>
          <p:cNvPr id="49" name="Rectangle 48">
            <a:extLst>
              <a:ext uri="{FF2B5EF4-FFF2-40B4-BE49-F238E27FC236}">
                <a16:creationId xmlns:a16="http://schemas.microsoft.com/office/drawing/2014/main" id="{D9255B00-DA8D-878A-782D-462BBA311537}"/>
              </a:ext>
            </a:extLst>
          </p:cNvPr>
          <p:cNvSpPr/>
          <p:nvPr/>
        </p:nvSpPr>
        <p:spPr>
          <a:xfrm>
            <a:off x="225503" y="4493358"/>
            <a:ext cx="274637" cy="56446"/>
          </a:xfrm>
          <a:prstGeom prst="rect">
            <a:avLst/>
          </a:prstGeom>
          <a:solidFill>
            <a:schemeClr val="accent3">
              <a:lumMod val="20000"/>
              <a:lumOff val="80000"/>
            </a:schemeClr>
          </a:solidFill>
          <a:ln w="9525">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Rectangle 49">
            <a:extLst>
              <a:ext uri="{FF2B5EF4-FFF2-40B4-BE49-F238E27FC236}">
                <a16:creationId xmlns:a16="http://schemas.microsoft.com/office/drawing/2014/main" id="{8AFAB988-74DA-81E4-6B9A-37500B522E78}"/>
              </a:ext>
            </a:extLst>
          </p:cNvPr>
          <p:cNvSpPr/>
          <p:nvPr/>
        </p:nvSpPr>
        <p:spPr>
          <a:xfrm>
            <a:off x="225503" y="4692075"/>
            <a:ext cx="274637" cy="56446"/>
          </a:xfrm>
          <a:prstGeom prst="rect">
            <a:avLst/>
          </a:prstGeom>
          <a:solidFill>
            <a:schemeClr val="accent3"/>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TextBox 50">
            <a:extLst>
              <a:ext uri="{FF2B5EF4-FFF2-40B4-BE49-F238E27FC236}">
                <a16:creationId xmlns:a16="http://schemas.microsoft.com/office/drawing/2014/main" id="{12923F8F-C302-2EB5-D5AE-E1AEDD9A4898}"/>
              </a:ext>
            </a:extLst>
          </p:cNvPr>
          <p:cNvSpPr txBox="1"/>
          <p:nvPr/>
        </p:nvSpPr>
        <p:spPr>
          <a:xfrm>
            <a:off x="548159" y="4412458"/>
            <a:ext cx="2381169" cy="230832"/>
          </a:xfrm>
          <a:prstGeom prst="rect">
            <a:avLst/>
          </a:prstGeom>
          <a:noFill/>
        </p:spPr>
        <p:txBody>
          <a:bodyPr wrap="square" rtlCol="0">
            <a:spAutoFit/>
          </a:bodyPr>
          <a:lstStyle/>
          <a:p>
            <a:r>
              <a:rPr lang="en-AU" sz="900" i="1">
                <a:solidFill>
                  <a:schemeClr val="tx2"/>
                </a:solidFill>
                <a:latin typeface="Segoe UI Light" panose="020B0502040204020203" pitchFamily="34" charset="0"/>
                <a:cs typeface="Segoe UI Light" panose="020B0502040204020203" pitchFamily="34" charset="0"/>
              </a:rPr>
              <a:t>Illustrative value-creation NOI levers</a:t>
            </a:r>
            <a:endParaRPr lang="en-AU" sz="900">
              <a:solidFill>
                <a:schemeClr val="tx2"/>
              </a:solidFill>
              <a:latin typeface="Segoe UI Light" panose="020B0502040204020203" pitchFamily="34" charset="0"/>
              <a:cs typeface="Segoe UI Light" panose="020B0502040204020203" pitchFamily="34" charset="0"/>
            </a:endParaRPr>
          </a:p>
        </p:txBody>
      </p:sp>
      <p:sp>
        <p:nvSpPr>
          <p:cNvPr id="52" name="TextBox 51">
            <a:extLst>
              <a:ext uri="{FF2B5EF4-FFF2-40B4-BE49-F238E27FC236}">
                <a16:creationId xmlns:a16="http://schemas.microsoft.com/office/drawing/2014/main" id="{59292FEA-7E2E-531F-49E4-C9C5BA385E5B}"/>
              </a:ext>
            </a:extLst>
          </p:cNvPr>
          <p:cNvSpPr txBox="1"/>
          <p:nvPr/>
        </p:nvSpPr>
        <p:spPr>
          <a:xfrm>
            <a:off x="537525" y="4605199"/>
            <a:ext cx="2176727" cy="230832"/>
          </a:xfrm>
          <a:prstGeom prst="rect">
            <a:avLst/>
          </a:prstGeom>
          <a:noFill/>
        </p:spPr>
        <p:txBody>
          <a:bodyPr wrap="square" rtlCol="0">
            <a:spAutoFit/>
          </a:bodyPr>
          <a:lstStyle/>
          <a:p>
            <a:r>
              <a:rPr lang="en-AU" sz="900" i="1" dirty="0">
                <a:solidFill>
                  <a:schemeClr val="tx2"/>
                </a:solidFill>
                <a:latin typeface="Segoe UI Light" panose="020B0502040204020203" pitchFamily="34" charset="0"/>
                <a:cs typeface="Segoe UI Light" panose="020B0502040204020203" pitchFamily="34" charset="0"/>
              </a:rPr>
              <a:t>Value-add NOI uplift (from FY28)</a:t>
            </a:r>
            <a:endParaRPr lang="en-AU" sz="900" i="1" baseline="30000" dirty="0">
              <a:solidFill>
                <a:schemeClr val="tx2"/>
              </a:solidFill>
              <a:latin typeface="Segoe UI Light" panose="020B0502040204020203" pitchFamily="34" charset="0"/>
              <a:cs typeface="Segoe UI Light" panose="020B0502040204020203" pitchFamily="34" charset="0"/>
            </a:endParaRPr>
          </a:p>
        </p:txBody>
      </p:sp>
      <p:sp>
        <p:nvSpPr>
          <p:cNvPr id="53" name="Isosceles Triangle 52">
            <a:extLst>
              <a:ext uri="{FF2B5EF4-FFF2-40B4-BE49-F238E27FC236}">
                <a16:creationId xmlns:a16="http://schemas.microsoft.com/office/drawing/2014/main" id="{0041596F-AD76-9F3B-0FA1-E03AF55B9AE9}"/>
              </a:ext>
            </a:extLst>
          </p:cNvPr>
          <p:cNvSpPr/>
          <p:nvPr/>
        </p:nvSpPr>
        <p:spPr>
          <a:xfrm rot="16200000" flipV="1">
            <a:off x="5267459" y="4984538"/>
            <a:ext cx="106952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6" name="Straight Connector 55">
            <a:extLst>
              <a:ext uri="{FF2B5EF4-FFF2-40B4-BE49-F238E27FC236}">
                <a16:creationId xmlns:a16="http://schemas.microsoft.com/office/drawing/2014/main" id="{92637CF8-058D-B6FF-1841-85A82C0F91CE}"/>
              </a:ext>
            </a:extLst>
          </p:cNvPr>
          <p:cNvCxnSpPr>
            <a:cxnSpLocks/>
          </p:cNvCxnSpPr>
          <p:nvPr/>
        </p:nvCxnSpPr>
        <p:spPr>
          <a:xfrm>
            <a:off x="225503" y="3926006"/>
            <a:ext cx="8702599" cy="0"/>
          </a:xfrm>
          <a:prstGeom prst="line">
            <a:avLst/>
          </a:prstGeom>
          <a:ln>
            <a:solidFill>
              <a:schemeClr val="bg1">
                <a:lumMod val="75000"/>
              </a:schemeClr>
            </a:solidFill>
            <a:prstDash val="dash"/>
          </a:ln>
        </p:spPr>
        <p:style>
          <a:lnRef idx="2">
            <a:schemeClr val="accent1"/>
          </a:lnRef>
          <a:fillRef idx="0">
            <a:schemeClr val="accent1"/>
          </a:fillRef>
          <a:effectRef idx="1">
            <a:schemeClr val="accent1"/>
          </a:effectRef>
          <a:fontRef idx="minor">
            <a:schemeClr val="tx1"/>
          </a:fontRef>
        </p:style>
      </p:cxnSp>
      <p:sp>
        <p:nvSpPr>
          <p:cNvPr id="58" name="Rectangle 57">
            <a:extLst>
              <a:ext uri="{FF2B5EF4-FFF2-40B4-BE49-F238E27FC236}">
                <a16:creationId xmlns:a16="http://schemas.microsoft.com/office/drawing/2014/main" id="{1BAA4644-8985-96B3-FF07-C9355F8D3299}"/>
              </a:ext>
            </a:extLst>
          </p:cNvPr>
          <p:cNvSpPr/>
          <p:nvPr/>
        </p:nvSpPr>
        <p:spPr>
          <a:xfrm>
            <a:off x="3848669" y="3748585"/>
            <a:ext cx="1264692" cy="300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tx2"/>
                </a:solidFill>
                <a:latin typeface="Segoe UI Light" panose="020B0502040204020203" pitchFamily="34" charset="0"/>
                <a:cs typeface="Segoe UI Light" panose="020B0502040204020203" pitchFamily="34" charset="0"/>
              </a:rPr>
              <a:t>Value impact</a:t>
            </a:r>
          </a:p>
        </p:txBody>
      </p:sp>
      <p:sp>
        <p:nvSpPr>
          <p:cNvPr id="59" name="Rectangle 58">
            <a:extLst>
              <a:ext uri="{FF2B5EF4-FFF2-40B4-BE49-F238E27FC236}">
                <a16:creationId xmlns:a16="http://schemas.microsoft.com/office/drawing/2014/main" id="{125479CC-4870-1556-B0F9-73EADE541ADA}"/>
              </a:ext>
            </a:extLst>
          </p:cNvPr>
          <p:cNvSpPr/>
          <p:nvPr/>
        </p:nvSpPr>
        <p:spPr>
          <a:xfrm>
            <a:off x="6132396" y="4190265"/>
            <a:ext cx="2786105" cy="1826891"/>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Support Terralith’s $10m value-creation plan, with conviction weighted toward the initiatives where value realisation is most visible</a:t>
            </a:r>
          </a:p>
          <a:p>
            <a:pPr algn="ctr"/>
            <a:endParaRPr lang="en-AU" sz="1000">
              <a:solidFill>
                <a:schemeClr val="tx2"/>
              </a:solidFill>
              <a:latin typeface="Segoe UI Light" panose="020B0502040204020203" pitchFamily="34" charset="0"/>
              <a:cs typeface="Segoe UI Light" panose="020B0502040204020203" pitchFamily="34" charset="0"/>
            </a:endParaRPr>
          </a:p>
          <a:p>
            <a:pPr algn="ctr"/>
            <a:endParaRPr lang="en-AU" sz="1000">
              <a:solidFill>
                <a:schemeClr val="tx2"/>
              </a:solidFill>
              <a:latin typeface="Segoe UI Light" panose="020B0502040204020203" pitchFamily="34" charset="0"/>
              <a:cs typeface="Segoe UI Light" panose="020B0502040204020203" pitchFamily="34" charset="0"/>
            </a:endParaRPr>
          </a:p>
          <a:p>
            <a:pPr algn="ctr"/>
            <a:endParaRPr lang="en-AU" sz="1000">
              <a:solidFill>
                <a:schemeClr val="tx2"/>
              </a:solidFill>
              <a:latin typeface="Segoe UI Light" panose="020B0502040204020203" pitchFamily="34" charset="0"/>
              <a:cs typeface="Segoe UI Light" panose="020B0502040204020203" pitchFamily="34" charset="0"/>
            </a:endParaRPr>
          </a:p>
          <a:p>
            <a:pPr algn="ctr"/>
            <a:endParaRPr lang="en-AU" sz="1000">
              <a:solidFill>
                <a:schemeClr val="tx2"/>
              </a:solidFill>
              <a:latin typeface="Segoe UI Light" panose="020B0502040204020203" pitchFamily="34" charset="0"/>
              <a:cs typeface="Segoe UI Light" panose="020B0502040204020203" pitchFamily="34" charset="0"/>
            </a:endParaRPr>
          </a:p>
          <a:p>
            <a:pPr algn="ctr"/>
            <a:endParaRPr lang="en-AU" sz="1000">
              <a:solidFill>
                <a:schemeClr val="tx2"/>
              </a:solidFill>
              <a:latin typeface="Segoe UI Light" panose="020B0502040204020203" pitchFamily="34" charset="0"/>
              <a:cs typeface="Segoe UI Light" panose="020B0502040204020203" pitchFamily="34" charset="0"/>
            </a:endParaRPr>
          </a:p>
          <a:p>
            <a:pPr algn="ctr"/>
            <a:endParaRPr lang="en-AU" sz="1000">
              <a:solidFill>
                <a:schemeClr val="tx2"/>
              </a:solidFill>
              <a:latin typeface="Segoe UI Light" panose="020B0502040204020203" pitchFamily="34" charset="0"/>
              <a:cs typeface="Segoe UI Light" panose="020B0502040204020203" pitchFamily="34" charset="0"/>
            </a:endParaRPr>
          </a:p>
          <a:p>
            <a:pPr algn="ctr"/>
            <a:endParaRPr lang="en-AU" sz="1000">
              <a:solidFill>
                <a:schemeClr val="tx2"/>
              </a:solidFill>
              <a:latin typeface="Segoe UI Light" panose="020B0502040204020203" pitchFamily="34" charset="0"/>
              <a:cs typeface="Segoe UI Light" panose="020B0502040204020203" pitchFamily="34" charset="0"/>
            </a:endParaRPr>
          </a:p>
        </p:txBody>
      </p:sp>
      <p:sp>
        <p:nvSpPr>
          <p:cNvPr id="60" name="Oval 59">
            <a:extLst>
              <a:ext uri="{FF2B5EF4-FFF2-40B4-BE49-F238E27FC236}">
                <a16:creationId xmlns:a16="http://schemas.microsoft.com/office/drawing/2014/main" id="{C542CBF6-E4EF-EA57-D4BE-724CB7A4295B}"/>
              </a:ext>
            </a:extLst>
          </p:cNvPr>
          <p:cNvSpPr/>
          <p:nvPr/>
        </p:nvSpPr>
        <p:spPr>
          <a:xfrm>
            <a:off x="6443205" y="4910483"/>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1</a:t>
            </a:r>
          </a:p>
        </p:txBody>
      </p:sp>
      <p:sp>
        <p:nvSpPr>
          <p:cNvPr id="61" name="Oval 60">
            <a:extLst>
              <a:ext uri="{FF2B5EF4-FFF2-40B4-BE49-F238E27FC236}">
                <a16:creationId xmlns:a16="http://schemas.microsoft.com/office/drawing/2014/main" id="{FA1534E9-50D7-3678-1F89-30D5BD8462B9}"/>
              </a:ext>
            </a:extLst>
          </p:cNvPr>
          <p:cNvSpPr/>
          <p:nvPr/>
        </p:nvSpPr>
        <p:spPr>
          <a:xfrm>
            <a:off x="6443205" y="5230487"/>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2</a:t>
            </a:r>
          </a:p>
        </p:txBody>
      </p:sp>
      <p:sp>
        <p:nvSpPr>
          <p:cNvPr id="62" name="Oval 61">
            <a:extLst>
              <a:ext uri="{FF2B5EF4-FFF2-40B4-BE49-F238E27FC236}">
                <a16:creationId xmlns:a16="http://schemas.microsoft.com/office/drawing/2014/main" id="{C38AC580-DD10-D733-CC26-9C6314DD668F}"/>
              </a:ext>
            </a:extLst>
          </p:cNvPr>
          <p:cNvSpPr/>
          <p:nvPr/>
        </p:nvSpPr>
        <p:spPr>
          <a:xfrm>
            <a:off x="6443205" y="5550490"/>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3</a:t>
            </a:r>
          </a:p>
        </p:txBody>
      </p:sp>
      <p:sp>
        <p:nvSpPr>
          <p:cNvPr id="63" name="TextBox 62">
            <a:extLst>
              <a:ext uri="{FF2B5EF4-FFF2-40B4-BE49-F238E27FC236}">
                <a16:creationId xmlns:a16="http://schemas.microsoft.com/office/drawing/2014/main" id="{3FB922F0-1F5B-5DAD-FD23-DF26A755D485}"/>
              </a:ext>
            </a:extLst>
          </p:cNvPr>
          <p:cNvSpPr txBox="1"/>
          <p:nvPr/>
        </p:nvSpPr>
        <p:spPr>
          <a:xfrm>
            <a:off x="6756067" y="4816857"/>
            <a:ext cx="2124077" cy="402291"/>
          </a:xfrm>
          <a:prstGeom prst="rect">
            <a:avLst/>
          </a:prstGeom>
          <a:noFill/>
        </p:spPr>
        <p:txBody>
          <a:bodyPr wrap="square" lIns="0" tIns="46800" rIns="36000" bIns="46800" rtlCol="0" anchor="ctr">
            <a:spAutoFit/>
          </a:bodyPr>
          <a:lstStyle/>
          <a:p>
            <a:pPr>
              <a:spcAft>
                <a:spcPts val="200"/>
              </a:spcAft>
            </a:pPr>
            <a:r>
              <a:rPr lang="en-AU" sz="1000" b="1">
                <a:solidFill>
                  <a:schemeClr val="tx2"/>
                </a:solidFill>
                <a:latin typeface="Segoe UI Light" panose="020B0502040204020203" pitchFamily="34" charset="0"/>
                <a:cs typeface="Segoe UI Light" panose="020B0502040204020203" pitchFamily="34" charset="0"/>
              </a:rPr>
              <a:t>Core value driver: </a:t>
            </a:r>
            <a:r>
              <a:rPr lang="en-AU" sz="1000">
                <a:solidFill>
                  <a:schemeClr val="tx2"/>
                </a:solidFill>
                <a:latin typeface="Segoe UI Light" panose="020B0502040204020203" pitchFamily="34" charset="0"/>
                <a:cs typeface="Segoe UI Light" panose="020B0502040204020203" pitchFamily="34" charset="0"/>
              </a:rPr>
              <a:t>specialty leasing remix</a:t>
            </a:r>
            <a:endParaRPr lang="en-AU" sz="1000" b="1">
              <a:solidFill>
                <a:schemeClr val="tx2"/>
              </a:solidFill>
              <a:latin typeface="Segoe UI Light" panose="020B0502040204020203" pitchFamily="34" charset="0"/>
              <a:cs typeface="Segoe UI Light" panose="020B0502040204020203" pitchFamily="34" charset="0"/>
            </a:endParaRPr>
          </a:p>
        </p:txBody>
      </p:sp>
      <p:sp>
        <p:nvSpPr>
          <p:cNvPr id="2050" name="TextBox 2049">
            <a:extLst>
              <a:ext uri="{FF2B5EF4-FFF2-40B4-BE49-F238E27FC236}">
                <a16:creationId xmlns:a16="http://schemas.microsoft.com/office/drawing/2014/main" id="{0C438C8B-3486-D09D-9325-2F6EC9E85CA9}"/>
              </a:ext>
            </a:extLst>
          </p:cNvPr>
          <p:cNvSpPr txBox="1"/>
          <p:nvPr/>
        </p:nvSpPr>
        <p:spPr>
          <a:xfrm>
            <a:off x="6756067" y="5149353"/>
            <a:ext cx="2124077" cy="402291"/>
          </a:xfrm>
          <a:prstGeom prst="rect">
            <a:avLst/>
          </a:prstGeom>
          <a:noFill/>
        </p:spPr>
        <p:txBody>
          <a:bodyPr wrap="square" lIns="0" tIns="46800" rIns="36000" bIns="46800" rtlCol="0" anchor="ctr">
            <a:spAutoFit/>
          </a:bodyPr>
          <a:lstStyle/>
          <a:p>
            <a:pPr>
              <a:spcAft>
                <a:spcPts val="200"/>
              </a:spcAft>
            </a:pPr>
            <a:r>
              <a:rPr lang="en-AU" sz="1000" b="1">
                <a:solidFill>
                  <a:schemeClr val="tx2"/>
                </a:solidFill>
                <a:latin typeface="Segoe UI Light" panose="020B0502040204020203" pitchFamily="34" charset="0"/>
                <a:cs typeface="Segoe UI Light" panose="020B0502040204020203" pitchFamily="34" charset="0"/>
              </a:rPr>
              <a:t>Supporting investment</a:t>
            </a:r>
            <a:r>
              <a:rPr lang="en-AU" sz="1000">
                <a:solidFill>
                  <a:schemeClr val="tx2"/>
                </a:solidFill>
                <a:latin typeface="Segoe UI Light" panose="020B0502040204020203" pitchFamily="34" charset="0"/>
                <a:cs typeface="Segoe UI Light" panose="020B0502040204020203" pitchFamily="34" charset="0"/>
              </a:rPr>
              <a:t>: centre improvements</a:t>
            </a:r>
          </a:p>
        </p:txBody>
      </p:sp>
      <p:sp>
        <p:nvSpPr>
          <p:cNvPr id="2051" name="TextBox 2050">
            <a:extLst>
              <a:ext uri="{FF2B5EF4-FFF2-40B4-BE49-F238E27FC236}">
                <a16:creationId xmlns:a16="http://schemas.microsoft.com/office/drawing/2014/main" id="{EB305094-EF5A-D35C-4E83-BBBF64BD1E39}"/>
              </a:ext>
            </a:extLst>
          </p:cNvPr>
          <p:cNvSpPr txBox="1"/>
          <p:nvPr/>
        </p:nvSpPr>
        <p:spPr>
          <a:xfrm>
            <a:off x="6756067" y="5509257"/>
            <a:ext cx="2124077" cy="402291"/>
          </a:xfrm>
          <a:prstGeom prst="rect">
            <a:avLst/>
          </a:prstGeom>
          <a:noFill/>
        </p:spPr>
        <p:txBody>
          <a:bodyPr wrap="square" lIns="0" tIns="46800" rIns="36000" bIns="46800" rtlCol="0" anchor="ctr">
            <a:spAutoFit/>
          </a:bodyPr>
          <a:lstStyle/>
          <a:p>
            <a:pPr>
              <a:spcAft>
                <a:spcPts val="200"/>
              </a:spcAft>
            </a:pPr>
            <a:r>
              <a:rPr lang="en-AU" sz="1000" b="1">
                <a:solidFill>
                  <a:schemeClr val="tx2"/>
                </a:solidFill>
                <a:latin typeface="Segoe UI Light" panose="020B0502040204020203" pitchFamily="34" charset="0"/>
                <a:cs typeface="Segoe UI Light" panose="020B0502040204020203" pitchFamily="34" charset="0"/>
              </a:rPr>
              <a:t>Upside optionality: </a:t>
            </a:r>
            <a:r>
              <a:rPr lang="en-AU" sz="1000">
                <a:solidFill>
                  <a:schemeClr val="tx2"/>
                </a:solidFill>
                <a:latin typeface="Segoe UI Light" panose="020B0502040204020203" pitchFamily="34" charset="0"/>
                <a:cs typeface="Segoe UI Light" panose="020B0502040204020203" pitchFamily="34" charset="0"/>
              </a:rPr>
              <a:t>development planning</a:t>
            </a:r>
            <a:endParaRPr lang="en-AU" sz="1000" b="1">
              <a:solidFill>
                <a:schemeClr val="tx2"/>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49848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Chart 39">
            <a:extLst>
              <a:ext uri="{FF2B5EF4-FFF2-40B4-BE49-F238E27FC236}">
                <a16:creationId xmlns:a16="http://schemas.microsoft.com/office/drawing/2014/main" id="{F779B461-DF42-D647-2780-710E61972D78}"/>
              </a:ext>
            </a:extLst>
          </p:cNvPr>
          <p:cNvGraphicFramePr>
            <a:graphicFrameLocks/>
          </p:cNvGraphicFramePr>
          <p:nvPr>
            <p:extLst>
              <p:ext uri="{D42A27DB-BD31-4B8C-83A1-F6EECF244321}">
                <p14:modId xmlns:p14="http://schemas.microsoft.com/office/powerpoint/2010/main" val="932534978"/>
              </p:ext>
            </p:extLst>
          </p:nvPr>
        </p:nvGraphicFramePr>
        <p:xfrm>
          <a:off x="141028" y="4106088"/>
          <a:ext cx="4277337" cy="19276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F779B461-DF42-D647-2780-710E61972D78}"/>
              </a:ext>
            </a:extLst>
          </p:cNvPr>
          <p:cNvGraphicFramePr>
            <a:graphicFrameLocks/>
          </p:cNvGraphicFramePr>
          <p:nvPr>
            <p:extLst>
              <p:ext uri="{D42A27DB-BD31-4B8C-83A1-F6EECF244321}">
                <p14:modId xmlns:p14="http://schemas.microsoft.com/office/powerpoint/2010/main" val="2178081522"/>
              </p:ext>
            </p:extLst>
          </p:nvPr>
        </p:nvGraphicFramePr>
        <p:xfrm>
          <a:off x="141028" y="1661132"/>
          <a:ext cx="4277337" cy="19276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BE3975C4-16A0-EB3D-0AFD-E6A82FD0E141}"/>
              </a:ext>
            </a:extLst>
          </p:cNvPr>
          <p:cNvSpPr txBox="1"/>
          <p:nvPr/>
        </p:nvSpPr>
        <p:spPr>
          <a:xfrm>
            <a:off x="211352" y="3760122"/>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Portfolio by region</a:t>
            </a:r>
          </a:p>
        </p:txBody>
      </p:sp>
      <p:sp>
        <p:nvSpPr>
          <p:cNvPr id="53" name="TextBox 52">
            <a:extLst>
              <a:ext uri="{FF2B5EF4-FFF2-40B4-BE49-F238E27FC236}">
                <a16:creationId xmlns:a16="http://schemas.microsoft.com/office/drawing/2014/main" id="{3A41E55D-76A0-CD03-7CF2-4348AD65275D}"/>
              </a:ext>
            </a:extLst>
          </p:cNvPr>
          <p:cNvSpPr txBox="1"/>
          <p:nvPr/>
        </p:nvSpPr>
        <p:spPr>
          <a:xfrm>
            <a:off x="2511188" y="4242682"/>
            <a:ext cx="2083410" cy="371513"/>
          </a:xfrm>
          <a:prstGeom prst="rect">
            <a:avLst/>
          </a:prstGeom>
          <a:noFill/>
        </p:spPr>
        <p:txBody>
          <a:bodyPr wrap="square" lIns="0" tIns="46800" rIns="90000" bIns="46800" rtlCol="0">
            <a:spAutoFit/>
          </a:bodyPr>
          <a:lstStyle/>
          <a:p>
            <a:pPr algn="l"/>
            <a:r>
              <a:rPr lang="en-AU" sz="900">
                <a:solidFill>
                  <a:schemeClr val="tx2"/>
                </a:solidFill>
                <a:latin typeface="Segoe UI Light" panose="020B0502040204020203" pitchFamily="34" charset="0"/>
                <a:cs typeface="Segoe UI Light" panose="020B0502040204020203" pitchFamily="34" charset="0"/>
              </a:rPr>
              <a:t>Increase exposure to NSW experiencing favourable growth tailwinds </a:t>
            </a:r>
          </a:p>
        </p:txBody>
      </p:sp>
      <p:cxnSp>
        <p:nvCxnSpPr>
          <p:cNvPr id="49" name="Straight Connector 48">
            <a:extLst>
              <a:ext uri="{FF2B5EF4-FFF2-40B4-BE49-F238E27FC236}">
                <a16:creationId xmlns:a16="http://schemas.microsoft.com/office/drawing/2014/main" id="{2DEC7E8C-BB5B-EDD5-399A-D401EB42C849}"/>
              </a:ext>
            </a:extLst>
          </p:cNvPr>
          <p:cNvCxnSpPr>
            <a:cxnSpLocks/>
          </p:cNvCxnSpPr>
          <p:nvPr/>
        </p:nvCxnSpPr>
        <p:spPr>
          <a:xfrm>
            <a:off x="2090400" y="5345579"/>
            <a:ext cx="653952"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12DACC6-2913-4091-B99B-08C6AE1FADC1}"/>
              </a:ext>
            </a:extLst>
          </p:cNvPr>
          <p:cNvCxnSpPr>
            <a:cxnSpLocks/>
          </p:cNvCxnSpPr>
          <p:nvPr/>
        </p:nvCxnSpPr>
        <p:spPr>
          <a:xfrm>
            <a:off x="3568898" y="2975415"/>
            <a:ext cx="680110"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2" name="Text Placeholder 1">
            <a:extLst>
              <a:ext uri="{FF2B5EF4-FFF2-40B4-BE49-F238E27FC236}">
                <a16:creationId xmlns:a16="http://schemas.microsoft.com/office/drawing/2014/main" id="{A2DEAD23-9755-7CF5-AE47-3CD078364EF5}"/>
              </a:ext>
            </a:extLst>
          </p:cNvPr>
          <p:cNvSpPr>
            <a:spLocks noGrp="1"/>
          </p:cNvSpPr>
          <p:nvPr>
            <p:ph type="body" sz="quarter" idx="10"/>
          </p:nvPr>
        </p:nvSpPr>
        <p:spPr/>
        <p:txBody>
          <a:bodyPr/>
          <a:lstStyle/>
          <a:p>
            <a:r>
              <a:rPr lang="en-AU"/>
              <a:t>Portfolio Alignment</a:t>
            </a:r>
          </a:p>
        </p:txBody>
      </p:sp>
      <p:sp>
        <p:nvSpPr>
          <p:cNvPr id="3" name="Text Placeholder 2">
            <a:extLst>
              <a:ext uri="{FF2B5EF4-FFF2-40B4-BE49-F238E27FC236}">
                <a16:creationId xmlns:a16="http://schemas.microsoft.com/office/drawing/2014/main" id="{27FA49FD-23D6-C622-554F-4AD1772A9043}"/>
              </a:ext>
            </a:extLst>
          </p:cNvPr>
          <p:cNvSpPr>
            <a:spLocks noGrp="1"/>
          </p:cNvSpPr>
          <p:nvPr>
            <p:ph type="body" sz="quarter" idx="12"/>
          </p:nvPr>
        </p:nvSpPr>
        <p:spPr/>
        <p:txBody>
          <a:bodyPr/>
          <a:lstStyle/>
          <a:p>
            <a:r>
              <a:rPr lang="en-AU"/>
              <a:t>An investment in Bayview falls within CFSPF portfolio construction and investment guidelines</a:t>
            </a:r>
          </a:p>
        </p:txBody>
      </p:sp>
      <p:sp>
        <p:nvSpPr>
          <p:cNvPr id="4" name="Text Placeholder 3">
            <a:extLst>
              <a:ext uri="{FF2B5EF4-FFF2-40B4-BE49-F238E27FC236}">
                <a16:creationId xmlns:a16="http://schemas.microsoft.com/office/drawing/2014/main" id="{D12C898B-7CF7-31C6-D7FB-1835D63E4263}"/>
              </a:ext>
            </a:extLst>
          </p:cNvPr>
          <p:cNvSpPr>
            <a:spLocks noGrp="1"/>
          </p:cNvSpPr>
          <p:nvPr>
            <p:ph type="body" sz="quarter" idx="13"/>
          </p:nvPr>
        </p:nvSpPr>
        <p:spPr/>
        <p:txBody>
          <a:bodyPr/>
          <a:lstStyle/>
          <a:p>
            <a:endParaRPr lang="en-AU"/>
          </a:p>
        </p:txBody>
      </p:sp>
      <p:sp>
        <p:nvSpPr>
          <p:cNvPr id="8" name="TextBox 7">
            <a:extLst>
              <a:ext uri="{FF2B5EF4-FFF2-40B4-BE49-F238E27FC236}">
                <a16:creationId xmlns:a16="http://schemas.microsoft.com/office/drawing/2014/main" id="{00CCAF2F-FA39-35E9-EEF5-5C15D641968C}"/>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Portfolio by sector</a:t>
            </a:r>
          </a:p>
        </p:txBody>
      </p:sp>
      <p:cxnSp>
        <p:nvCxnSpPr>
          <p:cNvPr id="9" name="Straight Connector 8">
            <a:extLst>
              <a:ext uri="{FF2B5EF4-FFF2-40B4-BE49-F238E27FC236}">
                <a16:creationId xmlns:a16="http://schemas.microsoft.com/office/drawing/2014/main" id="{EBA08C20-811E-A2B2-C590-188207307852}"/>
              </a:ext>
            </a:extLst>
          </p:cNvPr>
          <p:cNvCxnSpPr>
            <a:cxnSpLocks/>
          </p:cNvCxnSpPr>
          <p:nvPr/>
        </p:nvCxnSpPr>
        <p:spPr>
          <a:xfrm>
            <a:off x="215904"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D60AE05-A3CE-F9A0-AF68-B05319EF1C09}"/>
              </a:ext>
            </a:extLst>
          </p:cNvPr>
          <p:cNvCxnSpPr>
            <a:cxnSpLocks/>
          </p:cNvCxnSpPr>
          <p:nvPr/>
        </p:nvCxnSpPr>
        <p:spPr>
          <a:xfrm>
            <a:off x="211352" y="4032967"/>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3C9CF0CA-41D6-F54A-4F93-C1B26A646B5B}"/>
              </a:ext>
            </a:extLst>
          </p:cNvPr>
          <p:cNvSpPr/>
          <p:nvPr/>
        </p:nvSpPr>
        <p:spPr>
          <a:xfrm>
            <a:off x="561643" y="3619264"/>
            <a:ext cx="254758" cy="9103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579FABB5-0BE4-379B-FD99-EB10A14E8498}"/>
              </a:ext>
            </a:extLst>
          </p:cNvPr>
          <p:cNvSpPr txBox="1"/>
          <p:nvPr/>
        </p:nvSpPr>
        <p:spPr>
          <a:xfrm>
            <a:off x="893739" y="3546738"/>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Current % GAV</a:t>
            </a:r>
          </a:p>
        </p:txBody>
      </p:sp>
      <p:sp>
        <p:nvSpPr>
          <p:cNvPr id="15" name="Rectangle 14">
            <a:extLst>
              <a:ext uri="{FF2B5EF4-FFF2-40B4-BE49-F238E27FC236}">
                <a16:creationId xmlns:a16="http://schemas.microsoft.com/office/drawing/2014/main" id="{67A68541-A8E1-6EBE-2BD8-7C1CE82A7E5A}"/>
              </a:ext>
            </a:extLst>
          </p:cNvPr>
          <p:cNvSpPr/>
          <p:nvPr/>
        </p:nvSpPr>
        <p:spPr>
          <a:xfrm>
            <a:off x="1742174" y="3619264"/>
            <a:ext cx="254758" cy="9103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39745B89-0EEF-0C3A-5EDF-F0F950FC39F5}"/>
              </a:ext>
            </a:extLst>
          </p:cNvPr>
          <p:cNvSpPr txBox="1"/>
          <p:nvPr/>
        </p:nvSpPr>
        <p:spPr>
          <a:xfrm>
            <a:off x="2074270" y="3546738"/>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Pro forma % GAV</a:t>
            </a:r>
          </a:p>
        </p:txBody>
      </p:sp>
      <p:cxnSp>
        <p:nvCxnSpPr>
          <p:cNvPr id="18" name="Straight Connector 17">
            <a:extLst>
              <a:ext uri="{FF2B5EF4-FFF2-40B4-BE49-F238E27FC236}">
                <a16:creationId xmlns:a16="http://schemas.microsoft.com/office/drawing/2014/main" id="{47350F55-2EC3-1381-F885-1B2B644232E2}"/>
              </a:ext>
            </a:extLst>
          </p:cNvPr>
          <p:cNvCxnSpPr/>
          <p:nvPr/>
        </p:nvCxnSpPr>
        <p:spPr>
          <a:xfrm>
            <a:off x="3049928" y="3664883"/>
            <a:ext cx="254758"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557628F1-57EF-B1B6-2632-0AA4AD51C6EB}"/>
              </a:ext>
            </a:extLst>
          </p:cNvPr>
          <p:cNvSpPr txBox="1"/>
          <p:nvPr/>
        </p:nvSpPr>
        <p:spPr>
          <a:xfrm>
            <a:off x="3377475" y="3546738"/>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Max target % GAV</a:t>
            </a:r>
          </a:p>
        </p:txBody>
      </p:sp>
      <p:cxnSp>
        <p:nvCxnSpPr>
          <p:cNvPr id="20" name="Straight Connector 19">
            <a:extLst>
              <a:ext uri="{FF2B5EF4-FFF2-40B4-BE49-F238E27FC236}">
                <a16:creationId xmlns:a16="http://schemas.microsoft.com/office/drawing/2014/main" id="{2CCEE978-81BD-9916-CFCF-32198E103931}"/>
              </a:ext>
            </a:extLst>
          </p:cNvPr>
          <p:cNvCxnSpPr>
            <a:cxnSpLocks/>
          </p:cNvCxnSpPr>
          <p:nvPr/>
        </p:nvCxnSpPr>
        <p:spPr>
          <a:xfrm>
            <a:off x="585719" y="2097411"/>
            <a:ext cx="692623"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67B2E42E-A0D1-8522-7E48-8EFF7DA2EA0D}"/>
              </a:ext>
            </a:extLst>
          </p:cNvPr>
          <p:cNvCxnSpPr>
            <a:cxnSpLocks/>
          </p:cNvCxnSpPr>
          <p:nvPr/>
        </p:nvCxnSpPr>
        <p:spPr>
          <a:xfrm>
            <a:off x="1361369" y="1785786"/>
            <a:ext cx="653952"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7B7E83A-8974-D4D1-A319-B7DBEB57AF3B}"/>
              </a:ext>
            </a:extLst>
          </p:cNvPr>
          <p:cNvCxnSpPr>
            <a:cxnSpLocks/>
          </p:cNvCxnSpPr>
          <p:nvPr/>
        </p:nvCxnSpPr>
        <p:spPr>
          <a:xfrm>
            <a:off x="2132469" y="2211140"/>
            <a:ext cx="571716"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911464D-5921-5594-5550-B6D4C8489A97}"/>
              </a:ext>
            </a:extLst>
          </p:cNvPr>
          <p:cNvCxnSpPr>
            <a:cxnSpLocks/>
          </p:cNvCxnSpPr>
          <p:nvPr/>
        </p:nvCxnSpPr>
        <p:spPr>
          <a:xfrm>
            <a:off x="2844434" y="2686538"/>
            <a:ext cx="649395"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175F80A7-E3EC-3025-6F43-075EFDAA4239}"/>
              </a:ext>
            </a:extLst>
          </p:cNvPr>
          <p:cNvSpPr/>
          <p:nvPr/>
        </p:nvSpPr>
        <p:spPr>
          <a:xfrm>
            <a:off x="3119399" y="1701377"/>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1</a:t>
            </a:r>
          </a:p>
        </p:txBody>
      </p:sp>
      <p:sp>
        <p:nvSpPr>
          <p:cNvPr id="35" name="Oval 34">
            <a:extLst>
              <a:ext uri="{FF2B5EF4-FFF2-40B4-BE49-F238E27FC236}">
                <a16:creationId xmlns:a16="http://schemas.microsoft.com/office/drawing/2014/main" id="{5821241E-4D88-129A-B9FB-8C306E0FA41D}"/>
              </a:ext>
            </a:extLst>
          </p:cNvPr>
          <p:cNvSpPr/>
          <p:nvPr/>
        </p:nvSpPr>
        <p:spPr>
          <a:xfrm>
            <a:off x="3119399" y="2021381"/>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2</a:t>
            </a:r>
          </a:p>
        </p:txBody>
      </p:sp>
      <p:sp>
        <p:nvSpPr>
          <p:cNvPr id="36" name="Oval 35">
            <a:extLst>
              <a:ext uri="{FF2B5EF4-FFF2-40B4-BE49-F238E27FC236}">
                <a16:creationId xmlns:a16="http://schemas.microsoft.com/office/drawing/2014/main" id="{162AF19B-5E73-4F0E-CA8E-EBD1A14ABD45}"/>
              </a:ext>
            </a:extLst>
          </p:cNvPr>
          <p:cNvSpPr/>
          <p:nvPr/>
        </p:nvSpPr>
        <p:spPr>
          <a:xfrm>
            <a:off x="3119399" y="2341384"/>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3</a:t>
            </a:r>
          </a:p>
        </p:txBody>
      </p:sp>
      <p:sp>
        <p:nvSpPr>
          <p:cNvPr id="37" name="TextBox 36">
            <a:extLst>
              <a:ext uri="{FF2B5EF4-FFF2-40B4-BE49-F238E27FC236}">
                <a16:creationId xmlns:a16="http://schemas.microsoft.com/office/drawing/2014/main" id="{C24676CD-A30D-E97A-3149-B26EE44649A1}"/>
              </a:ext>
            </a:extLst>
          </p:cNvPr>
          <p:cNvSpPr txBox="1"/>
          <p:nvPr/>
        </p:nvSpPr>
        <p:spPr>
          <a:xfrm>
            <a:off x="3439088" y="1628510"/>
            <a:ext cx="1155510" cy="371513"/>
          </a:xfrm>
          <a:prstGeom prst="rect">
            <a:avLst/>
          </a:prstGeom>
          <a:noFill/>
        </p:spPr>
        <p:txBody>
          <a:bodyPr wrap="square" lIns="0" tIns="46800" rIns="90000" bIns="46800" rtlCol="0">
            <a:spAutoFit/>
          </a:bodyPr>
          <a:lstStyle/>
          <a:p>
            <a:pPr algn="l"/>
            <a:r>
              <a:rPr lang="en-AU" sz="900">
                <a:solidFill>
                  <a:schemeClr val="tx2"/>
                </a:solidFill>
                <a:latin typeface="Segoe UI Light" panose="020B0502040204020203" pitchFamily="34" charset="0"/>
                <a:cs typeface="Segoe UI Light" panose="020B0502040204020203" pitchFamily="34" charset="0"/>
              </a:rPr>
              <a:t>Reduce industrial conc. risk</a:t>
            </a:r>
          </a:p>
        </p:txBody>
      </p:sp>
      <p:sp>
        <p:nvSpPr>
          <p:cNvPr id="38" name="TextBox 37">
            <a:extLst>
              <a:ext uri="{FF2B5EF4-FFF2-40B4-BE49-F238E27FC236}">
                <a16:creationId xmlns:a16="http://schemas.microsoft.com/office/drawing/2014/main" id="{282DDE64-D909-F506-71FE-996C2F1E0E2F}"/>
              </a:ext>
            </a:extLst>
          </p:cNvPr>
          <p:cNvSpPr txBox="1"/>
          <p:nvPr/>
        </p:nvSpPr>
        <p:spPr>
          <a:xfrm>
            <a:off x="3434883" y="1945062"/>
            <a:ext cx="1155510" cy="371513"/>
          </a:xfrm>
          <a:prstGeom prst="rect">
            <a:avLst/>
          </a:prstGeom>
          <a:noFill/>
        </p:spPr>
        <p:txBody>
          <a:bodyPr wrap="square" lIns="0" tIns="46800" rIns="90000" bIns="46800" rtlCol="0">
            <a:spAutoFit/>
          </a:bodyPr>
          <a:lstStyle/>
          <a:p>
            <a:pPr algn="l"/>
            <a:r>
              <a:rPr lang="en-AU" sz="900">
                <a:solidFill>
                  <a:schemeClr val="tx2"/>
                </a:solidFill>
                <a:latin typeface="Segoe UI Light" panose="020B0502040204020203" pitchFamily="34" charset="0"/>
                <a:cs typeface="Segoe UI Light" panose="020B0502040204020203" pitchFamily="34" charset="0"/>
              </a:rPr>
              <a:t>Increase favourable retail exposure</a:t>
            </a:r>
          </a:p>
        </p:txBody>
      </p:sp>
      <p:sp>
        <p:nvSpPr>
          <p:cNvPr id="39" name="TextBox 38">
            <a:extLst>
              <a:ext uri="{FF2B5EF4-FFF2-40B4-BE49-F238E27FC236}">
                <a16:creationId xmlns:a16="http://schemas.microsoft.com/office/drawing/2014/main" id="{FEB618DE-5258-B123-89E2-FD6C081DD7E2}"/>
              </a:ext>
            </a:extLst>
          </p:cNvPr>
          <p:cNvSpPr txBox="1"/>
          <p:nvPr/>
        </p:nvSpPr>
        <p:spPr>
          <a:xfrm>
            <a:off x="3430678" y="2261613"/>
            <a:ext cx="1155510" cy="371513"/>
          </a:xfrm>
          <a:prstGeom prst="rect">
            <a:avLst/>
          </a:prstGeom>
          <a:noFill/>
        </p:spPr>
        <p:txBody>
          <a:bodyPr wrap="square" lIns="0" tIns="46800" rIns="90000" bIns="46800" rtlCol="0">
            <a:spAutoFit/>
          </a:bodyPr>
          <a:lstStyle/>
          <a:p>
            <a:pPr algn="l"/>
            <a:r>
              <a:rPr lang="en-AU" sz="900">
                <a:solidFill>
                  <a:schemeClr val="tx2"/>
                </a:solidFill>
                <a:latin typeface="Segoe UI Light" panose="020B0502040204020203" pitchFamily="34" charset="0"/>
                <a:cs typeface="Segoe UI Light" panose="020B0502040204020203" pitchFamily="34" charset="0"/>
              </a:rPr>
              <a:t>Dilute exposure to softer asset classes</a:t>
            </a:r>
          </a:p>
        </p:txBody>
      </p:sp>
      <p:sp>
        <p:nvSpPr>
          <p:cNvPr id="41" name="Rectangle 40">
            <a:extLst>
              <a:ext uri="{FF2B5EF4-FFF2-40B4-BE49-F238E27FC236}">
                <a16:creationId xmlns:a16="http://schemas.microsoft.com/office/drawing/2014/main" id="{425D38C7-14A4-2A89-EE84-80D5108A9428}"/>
              </a:ext>
            </a:extLst>
          </p:cNvPr>
          <p:cNvSpPr/>
          <p:nvPr/>
        </p:nvSpPr>
        <p:spPr>
          <a:xfrm>
            <a:off x="561643" y="6058109"/>
            <a:ext cx="254758" cy="9103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TextBox 41">
            <a:extLst>
              <a:ext uri="{FF2B5EF4-FFF2-40B4-BE49-F238E27FC236}">
                <a16:creationId xmlns:a16="http://schemas.microsoft.com/office/drawing/2014/main" id="{63DF7C7C-E4E6-2209-9167-9B69966D3C93}"/>
              </a:ext>
            </a:extLst>
          </p:cNvPr>
          <p:cNvSpPr txBox="1"/>
          <p:nvPr/>
        </p:nvSpPr>
        <p:spPr>
          <a:xfrm>
            <a:off x="893739" y="5985583"/>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Current % GAV</a:t>
            </a:r>
          </a:p>
        </p:txBody>
      </p:sp>
      <p:sp>
        <p:nvSpPr>
          <p:cNvPr id="43" name="Rectangle 42">
            <a:extLst>
              <a:ext uri="{FF2B5EF4-FFF2-40B4-BE49-F238E27FC236}">
                <a16:creationId xmlns:a16="http://schemas.microsoft.com/office/drawing/2014/main" id="{59FE17A2-B58E-E261-8CF2-DD0CB25BADC2}"/>
              </a:ext>
            </a:extLst>
          </p:cNvPr>
          <p:cNvSpPr/>
          <p:nvPr/>
        </p:nvSpPr>
        <p:spPr>
          <a:xfrm>
            <a:off x="1742174" y="6058109"/>
            <a:ext cx="254758" cy="9103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TextBox 43">
            <a:extLst>
              <a:ext uri="{FF2B5EF4-FFF2-40B4-BE49-F238E27FC236}">
                <a16:creationId xmlns:a16="http://schemas.microsoft.com/office/drawing/2014/main" id="{15B742FF-60E0-6240-BB5C-F350B84B445A}"/>
              </a:ext>
            </a:extLst>
          </p:cNvPr>
          <p:cNvSpPr txBox="1"/>
          <p:nvPr/>
        </p:nvSpPr>
        <p:spPr>
          <a:xfrm>
            <a:off x="2074270" y="5985583"/>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Pro forma % GAV</a:t>
            </a:r>
          </a:p>
        </p:txBody>
      </p:sp>
      <p:cxnSp>
        <p:nvCxnSpPr>
          <p:cNvPr id="45" name="Straight Connector 44">
            <a:extLst>
              <a:ext uri="{FF2B5EF4-FFF2-40B4-BE49-F238E27FC236}">
                <a16:creationId xmlns:a16="http://schemas.microsoft.com/office/drawing/2014/main" id="{D2119B02-7974-09BA-F196-780B4EA07AD9}"/>
              </a:ext>
            </a:extLst>
          </p:cNvPr>
          <p:cNvCxnSpPr/>
          <p:nvPr/>
        </p:nvCxnSpPr>
        <p:spPr>
          <a:xfrm>
            <a:off x="3049928" y="6103728"/>
            <a:ext cx="254758"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F6F5F346-F50F-D7EF-8F1B-8CCEFF6F272D}"/>
              </a:ext>
            </a:extLst>
          </p:cNvPr>
          <p:cNvSpPr txBox="1"/>
          <p:nvPr/>
        </p:nvSpPr>
        <p:spPr>
          <a:xfrm>
            <a:off x="3377475" y="5985583"/>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Max target % GAV</a:t>
            </a:r>
          </a:p>
        </p:txBody>
      </p:sp>
      <p:cxnSp>
        <p:nvCxnSpPr>
          <p:cNvPr id="47" name="Straight Connector 46">
            <a:extLst>
              <a:ext uri="{FF2B5EF4-FFF2-40B4-BE49-F238E27FC236}">
                <a16:creationId xmlns:a16="http://schemas.microsoft.com/office/drawing/2014/main" id="{4BA08F28-8572-0D46-A0DC-83458E17DC9E}"/>
              </a:ext>
            </a:extLst>
          </p:cNvPr>
          <p:cNvCxnSpPr>
            <a:cxnSpLocks/>
          </p:cNvCxnSpPr>
          <p:nvPr/>
        </p:nvCxnSpPr>
        <p:spPr>
          <a:xfrm>
            <a:off x="594059" y="4431178"/>
            <a:ext cx="653952"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35B99C50-EBBA-F238-AF91-DBB591472B51}"/>
              </a:ext>
            </a:extLst>
          </p:cNvPr>
          <p:cNvCxnSpPr>
            <a:cxnSpLocks/>
          </p:cNvCxnSpPr>
          <p:nvPr/>
        </p:nvCxnSpPr>
        <p:spPr>
          <a:xfrm>
            <a:off x="1349050" y="4979363"/>
            <a:ext cx="653952"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B87BE51-F70C-F4CA-0A32-978C240E638D}"/>
              </a:ext>
            </a:extLst>
          </p:cNvPr>
          <p:cNvCxnSpPr>
            <a:cxnSpLocks/>
          </p:cNvCxnSpPr>
          <p:nvPr/>
        </p:nvCxnSpPr>
        <p:spPr>
          <a:xfrm>
            <a:off x="2834204" y="5343303"/>
            <a:ext cx="653952"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4910B86C-C8EF-24C4-1DFF-7ED35FD64A06}"/>
              </a:ext>
            </a:extLst>
          </p:cNvPr>
          <p:cNvCxnSpPr>
            <a:cxnSpLocks/>
          </p:cNvCxnSpPr>
          <p:nvPr/>
        </p:nvCxnSpPr>
        <p:spPr>
          <a:xfrm>
            <a:off x="3600754" y="5623080"/>
            <a:ext cx="653952"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52" name="Oval 51">
            <a:extLst>
              <a:ext uri="{FF2B5EF4-FFF2-40B4-BE49-F238E27FC236}">
                <a16:creationId xmlns:a16="http://schemas.microsoft.com/office/drawing/2014/main" id="{D296676E-1AE0-321E-2F84-41E04D8D0249}"/>
              </a:ext>
            </a:extLst>
          </p:cNvPr>
          <p:cNvSpPr/>
          <p:nvPr/>
        </p:nvSpPr>
        <p:spPr>
          <a:xfrm>
            <a:off x="2227743" y="4315549"/>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1</a:t>
            </a:r>
          </a:p>
        </p:txBody>
      </p:sp>
      <p:sp>
        <p:nvSpPr>
          <p:cNvPr id="54" name="Oval 53">
            <a:extLst>
              <a:ext uri="{FF2B5EF4-FFF2-40B4-BE49-F238E27FC236}">
                <a16:creationId xmlns:a16="http://schemas.microsoft.com/office/drawing/2014/main" id="{BA9AD54D-33EC-BBD2-1374-B4E0BF8BDA22}"/>
              </a:ext>
            </a:extLst>
          </p:cNvPr>
          <p:cNvSpPr/>
          <p:nvPr/>
        </p:nvSpPr>
        <p:spPr>
          <a:xfrm>
            <a:off x="2227743" y="4631001"/>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2</a:t>
            </a:r>
          </a:p>
        </p:txBody>
      </p:sp>
      <p:sp>
        <p:nvSpPr>
          <p:cNvPr id="55" name="TextBox 54">
            <a:extLst>
              <a:ext uri="{FF2B5EF4-FFF2-40B4-BE49-F238E27FC236}">
                <a16:creationId xmlns:a16="http://schemas.microsoft.com/office/drawing/2014/main" id="{4C9916EE-E8A3-6E3B-2D3B-1343C40C4871}"/>
              </a:ext>
            </a:extLst>
          </p:cNvPr>
          <p:cNvSpPr txBox="1"/>
          <p:nvPr/>
        </p:nvSpPr>
        <p:spPr>
          <a:xfrm>
            <a:off x="2511188" y="4557279"/>
            <a:ext cx="2083410" cy="371513"/>
          </a:xfrm>
          <a:prstGeom prst="rect">
            <a:avLst/>
          </a:prstGeom>
          <a:noFill/>
        </p:spPr>
        <p:txBody>
          <a:bodyPr wrap="square" lIns="0" tIns="46800" rIns="90000" bIns="46800" rtlCol="0">
            <a:spAutoFit/>
          </a:bodyPr>
          <a:lstStyle/>
          <a:p>
            <a:pPr algn="l"/>
            <a:r>
              <a:rPr lang="en-AU" sz="900">
                <a:solidFill>
                  <a:schemeClr val="tx2"/>
                </a:solidFill>
                <a:latin typeface="Segoe UI Light" panose="020B0502040204020203" pitchFamily="34" charset="0"/>
                <a:cs typeface="Segoe UI Light" panose="020B0502040204020203" pitchFamily="34" charset="0"/>
              </a:rPr>
              <a:t>Maintain conservative exposure within portfolio GAV % targets</a:t>
            </a:r>
          </a:p>
        </p:txBody>
      </p:sp>
      <p:cxnSp>
        <p:nvCxnSpPr>
          <p:cNvPr id="56" name="Straight Connector 55">
            <a:extLst>
              <a:ext uri="{FF2B5EF4-FFF2-40B4-BE49-F238E27FC236}">
                <a16:creationId xmlns:a16="http://schemas.microsoft.com/office/drawing/2014/main" id="{CE87D310-7762-5CB2-B978-9F746A6DB4C6}"/>
              </a:ext>
            </a:extLst>
          </p:cNvPr>
          <p:cNvCxnSpPr>
            <a:cxnSpLocks/>
          </p:cNvCxnSpPr>
          <p:nvPr/>
        </p:nvCxnSpPr>
        <p:spPr>
          <a:xfrm>
            <a:off x="4721091"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57" name="TextBox 56">
            <a:extLst>
              <a:ext uri="{FF2B5EF4-FFF2-40B4-BE49-F238E27FC236}">
                <a16:creationId xmlns:a16="http://schemas.microsoft.com/office/drawing/2014/main" id="{B83598F5-4489-C2FA-8E54-6EC6AA26F947}"/>
              </a:ext>
            </a:extLst>
          </p:cNvPr>
          <p:cNvSpPr txBox="1"/>
          <p:nvPr/>
        </p:nvSpPr>
        <p:spPr>
          <a:xfrm>
            <a:off x="4721091" y="1333295"/>
            <a:ext cx="4207015"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Portfolio gearing</a:t>
            </a:r>
          </a:p>
        </p:txBody>
      </p:sp>
      <p:sp>
        <p:nvSpPr>
          <p:cNvPr id="58" name="TextBox 57">
            <a:extLst>
              <a:ext uri="{FF2B5EF4-FFF2-40B4-BE49-F238E27FC236}">
                <a16:creationId xmlns:a16="http://schemas.microsoft.com/office/drawing/2014/main" id="{5347FD3C-8A8C-385E-06FE-F06D8E066E2C}"/>
              </a:ext>
            </a:extLst>
          </p:cNvPr>
          <p:cNvSpPr txBox="1"/>
          <p:nvPr/>
        </p:nvSpPr>
        <p:spPr>
          <a:xfrm>
            <a:off x="4699825" y="3760122"/>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Portfolio governance</a:t>
            </a:r>
          </a:p>
        </p:txBody>
      </p:sp>
      <p:cxnSp>
        <p:nvCxnSpPr>
          <p:cNvPr id="59" name="Straight Connector 58">
            <a:extLst>
              <a:ext uri="{FF2B5EF4-FFF2-40B4-BE49-F238E27FC236}">
                <a16:creationId xmlns:a16="http://schemas.microsoft.com/office/drawing/2014/main" id="{2035EFE7-4BE6-75D1-767E-1130960E754B}"/>
              </a:ext>
            </a:extLst>
          </p:cNvPr>
          <p:cNvCxnSpPr>
            <a:cxnSpLocks/>
          </p:cNvCxnSpPr>
          <p:nvPr/>
        </p:nvCxnSpPr>
        <p:spPr>
          <a:xfrm>
            <a:off x="4699825" y="4032967"/>
            <a:ext cx="4228281"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aphicFrame>
        <p:nvGraphicFramePr>
          <p:cNvPr id="60" name="Chart 59">
            <a:extLst>
              <a:ext uri="{FF2B5EF4-FFF2-40B4-BE49-F238E27FC236}">
                <a16:creationId xmlns:a16="http://schemas.microsoft.com/office/drawing/2014/main" id="{F779B461-DF42-D647-2780-710E61972D78}"/>
              </a:ext>
            </a:extLst>
          </p:cNvPr>
          <p:cNvGraphicFramePr>
            <a:graphicFrameLocks/>
          </p:cNvGraphicFramePr>
          <p:nvPr>
            <p:extLst>
              <p:ext uri="{D42A27DB-BD31-4B8C-83A1-F6EECF244321}">
                <p14:modId xmlns:p14="http://schemas.microsoft.com/office/powerpoint/2010/main" val="2461780082"/>
              </p:ext>
            </p:extLst>
          </p:nvPr>
        </p:nvGraphicFramePr>
        <p:xfrm>
          <a:off x="4649713" y="1665867"/>
          <a:ext cx="4277337" cy="1927655"/>
        </p:xfrm>
        <a:graphic>
          <a:graphicData uri="http://schemas.openxmlformats.org/drawingml/2006/chart">
            <c:chart xmlns:c="http://schemas.openxmlformats.org/drawingml/2006/chart" xmlns:r="http://schemas.openxmlformats.org/officeDocument/2006/relationships" r:id="rId4"/>
          </a:graphicData>
        </a:graphic>
      </p:graphicFrame>
      <p:sp>
        <p:nvSpPr>
          <p:cNvPr id="66" name="Rectangle 65">
            <a:extLst>
              <a:ext uri="{FF2B5EF4-FFF2-40B4-BE49-F238E27FC236}">
                <a16:creationId xmlns:a16="http://schemas.microsoft.com/office/drawing/2014/main" id="{BC25E8CB-0AA4-E2F5-9B49-996C7272BA8A}"/>
              </a:ext>
            </a:extLst>
          </p:cNvPr>
          <p:cNvSpPr/>
          <p:nvPr/>
        </p:nvSpPr>
        <p:spPr>
          <a:xfrm>
            <a:off x="5061586" y="3617373"/>
            <a:ext cx="254758" cy="9103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TextBox 66">
            <a:extLst>
              <a:ext uri="{FF2B5EF4-FFF2-40B4-BE49-F238E27FC236}">
                <a16:creationId xmlns:a16="http://schemas.microsoft.com/office/drawing/2014/main" id="{9FB1B02C-DFEF-9594-C756-6B10235622E9}"/>
              </a:ext>
            </a:extLst>
          </p:cNvPr>
          <p:cNvSpPr txBox="1"/>
          <p:nvPr/>
        </p:nvSpPr>
        <p:spPr>
          <a:xfrm>
            <a:off x="5393682" y="3544847"/>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Current % GAV</a:t>
            </a:r>
          </a:p>
        </p:txBody>
      </p:sp>
      <p:sp>
        <p:nvSpPr>
          <p:cNvPr id="68" name="Rectangle 67">
            <a:extLst>
              <a:ext uri="{FF2B5EF4-FFF2-40B4-BE49-F238E27FC236}">
                <a16:creationId xmlns:a16="http://schemas.microsoft.com/office/drawing/2014/main" id="{4C6D2E37-1660-F2AE-80B8-5CD4453FA0B0}"/>
              </a:ext>
            </a:extLst>
          </p:cNvPr>
          <p:cNvSpPr/>
          <p:nvPr/>
        </p:nvSpPr>
        <p:spPr>
          <a:xfrm>
            <a:off x="6242117" y="3617373"/>
            <a:ext cx="254758" cy="9103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TextBox 68">
            <a:extLst>
              <a:ext uri="{FF2B5EF4-FFF2-40B4-BE49-F238E27FC236}">
                <a16:creationId xmlns:a16="http://schemas.microsoft.com/office/drawing/2014/main" id="{E3ACDDDF-7004-C21D-0062-07693D31AC20}"/>
              </a:ext>
            </a:extLst>
          </p:cNvPr>
          <p:cNvSpPr txBox="1"/>
          <p:nvPr/>
        </p:nvSpPr>
        <p:spPr>
          <a:xfrm>
            <a:off x="6574213" y="3544847"/>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Pro forma % GAV</a:t>
            </a:r>
          </a:p>
        </p:txBody>
      </p:sp>
      <p:cxnSp>
        <p:nvCxnSpPr>
          <p:cNvPr id="70" name="Straight Connector 69">
            <a:extLst>
              <a:ext uri="{FF2B5EF4-FFF2-40B4-BE49-F238E27FC236}">
                <a16:creationId xmlns:a16="http://schemas.microsoft.com/office/drawing/2014/main" id="{B8F4EDF7-8745-4898-A55D-3672D8112D73}"/>
              </a:ext>
            </a:extLst>
          </p:cNvPr>
          <p:cNvCxnSpPr/>
          <p:nvPr/>
        </p:nvCxnSpPr>
        <p:spPr>
          <a:xfrm>
            <a:off x="7549871" y="3662992"/>
            <a:ext cx="254758"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365822F2-F661-1703-CF0B-EDA09B5F9E00}"/>
              </a:ext>
            </a:extLst>
          </p:cNvPr>
          <p:cNvSpPr txBox="1"/>
          <p:nvPr/>
        </p:nvSpPr>
        <p:spPr>
          <a:xfrm>
            <a:off x="7877418" y="3544847"/>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Max target % GAV</a:t>
            </a:r>
          </a:p>
        </p:txBody>
      </p:sp>
      <p:sp>
        <p:nvSpPr>
          <p:cNvPr id="72" name="Rectangle 71">
            <a:extLst>
              <a:ext uri="{FF2B5EF4-FFF2-40B4-BE49-F238E27FC236}">
                <a16:creationId xmlns:a16="http://schemas.microsoft.com/office/drawing/2014/main" id="{946CB506-3117-E343-7B76-D1361A6CCCA8}"/>
              </a:ext>
            </a:extLst>
          </p:cNvPr>
          <p:cNvSpPr/>
          <p:nvPr/>
        </p:nvSpPr>
        <p:spPr>
          <a:xfrm>
            <a:off x="5054465" y="6060423"/>
            <a:ext cx="254758" cy="9103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 name="TextBox 72">
            <a:extLst>
              <a:ext uri="{FF2B5EF4-FFF2-40B4-BE49-F238E27FC236}">
                <a16:creationId xmlns:a16="http://schemas.microsoft.com/office/drawing/2014/main" id="{8DB7EBFB-6BCB-C209-EE2D-9A3FF722B5B6}"/>
              </a:ext>
            </a:extLst>
          </p:cNvPr>
          <p:cNvSpPr txBox="1"/>
          <p:nvPr/>
        </p:nvSpPr>
        <p:spPr>
          <a:xfrm>
            <a:off x="5386561" y="5987897"/>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Current % GAV</a:t>
            </a:r>
          </a:p>
        </p:txBody>
      </p:sp>
      <p:sp>
        <p:nvSpPr>
          <p:cNvPr id="74" name="Rectangle 73">
            <a:extLst>
              <a:ext uri="{FF2B5EF4-FFF2-40B4-BE49-F238E27FC236}">
                <a16:creationId xmlns:a16="http://schemas.microsoft.com/office/drawing/2014/main" id="{EDBD9D73-07E6-B862-FCF2-8D64EC595B7B}"/>
              </a:ext>
            </a:extLst>
          </p:cNvPr>
          <p:cNvSpPr/>
          <p:nvPr/>
        </p:nvSpPr>
        <p:spPr>
          <a:xfrm>
            <a:off x="6234996" y="6060423"/>
            <a:ext cx="254758" cy="9103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TextBox 74">
            <a:extLst>
              <a:ext uri="{FF2B5EF4-FFF2-40B4-BE49-F238E27FC236}">
                <a16:creationId xmlns:a16="http://schemas.microsoft.com/office/drawing/2014/main" id="{8990DF33-711C-4A18-BB88-E9950CA1B8EF}"/>
              </a:ext>
            </a:extLst>
          </p:cNvPr>
          <p:cNvSpPr txBox="1"/>
          <p:nvPr/>
        </p:nvSpPr>
        <p:spPr>
          <a:xfrm>
            <a:off x="6567092" y="5987897"/>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Pro forma % GAV</a:t>
            </a:r>
          </a:p>
        </p:txBody>
      </p:sp>
      <p:cxnSp>
        <p:nvCxnSpPr>
          <p:cNvPr id="76" name="Straight Connector 75">
            <a:extLst>
              <a:ext uri="{FF2B5EF4-FFF2-40B4-BE49-F238E27FC236}">
                <a16:creationId xmlns:a16="http://schemas.microsoft.com/office/drawing/2014/main" id="{E3D7657C-EB50-C2B6-E6CE-0074E278C02C}"/>
              </a:ext>
            </a:extLst>
          </p:cNvPr>
          <p:cNvCxnSpPr/>
          <p:nvPr/>
        </p:nvCxnSpPr>
        <p:spPr>
          <a:xfrm>
            <a:off x="7542750" y="6106042"/>
            <a:ext cx="254758"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3F408AD3-32CA-F133-AC46-88CEAE8E7B31}"/>
              </a:ext>
            </a:extLst>
          </p:cNvPr>
          <p:cNvSpPr txBox="1"/>
          <p:nvPr/>
        </p:nvSpPr>
        <p:spPr>
          <a:xfrm>
            <a:off x="7870297" y="5987897"/>
            <a:ext cx="1155510" cy="233014"/>
          </a:xfrm>
          <a:prstGeom prst="rect">
            <a:avLst/>
          </a:prstGeom>
          <a:noFill/>
        </p:spPr>
        <p:txBody>
          <a:bodyPr wrap="square" lIns="0" tIns="46800" rIns="90000" bIns="46800" rtlCol="0">
            <a:spAutoFit/>
          </a:bodyPr>
          <a:lstStyle/>
          <a:p>
            <a:pPr algn="l"/>
            <a:r>
              <a:rPr lang="en-AU" sz="900" i="1">
                <a:solidFill>
                  <a:schemeClr val="tx2"/>
                </a:solidFill>
                <a:latin typeface="Segoe UI Light" panose="020B0502040204020203" pitchFamily="34" charset="0"/>
                <a:cs typeface="Segoe UI Light" panose="020B0502040204020203" pitchFamily="34" charset="0"/>
              </a:rPr>
              <a:t>Max target % GAV</a:t>
            </a:r>
          </a:p>
        </p:txBody>
      </p:sp>
      <p:cxnSp>
        <p:nvCxnSpPr>
          <p:cNvPr id="78" name="Straight Connector 77">
            <a:extLst>
              <a:ext uri="{FF2B5EF4-FFF2-40B4-BE49-F238E27FC236}">
                <a16:creationId xmlns:a16="http://schemas.microsoft.com/office/drawing/2014/main" id="{96327225-8A02-4DB9-5FBA-48CFA4BB6D00}"/>
              </a:ext>
            </a:extLst>
          </p:cNvPr>
          <p:cNvCxnSpPr>
            <a:cxnSpLocks/>
          </p:cNvCxnSpPr>
          <p:nvPr/>
        </p:nvCxnSpPr>
        <p:spPr>
          <a:xfrm>
            <a:off x="5172745" y="2044127"/>
            <a:ext cx="1651850"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94AD9875-63D6-39CB-8FD6-31E0CE34D77B}"/>
              </a:ext>
            </a:extLst>
          </p:cNvPr>
          <p:cNvCxnSpPr>
            <a:cxnSpLocks/>
          </p:cNvCxnSpPr>
          <p:nvPr/>
        </p:nvCxnSpPr>
        <p:spPr>
          <a:xfrm>
            <a:off x="7060945" y="2413411"/>
            <a:ext cx="1651850"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81" name="Rectangle 80">
            <a:extLst>
              <a:ext uri="{FF2B5EF4-FFF2-40B4-BE49-F238E27FC236}">
                <a16:creationId xmlns:a16="http://schemas.microsoft.com/office/drawing/2014/main" id="{A05D5625-6CAC-F4A4-1452-4516BBAA3269}"/>
              </a:ext>
            </a:extLst>
          </p:cNvPr>
          <p:cNvSpPr/>
          <p:nvPr/>
        </p:nvSpPr>
        <p:spPr>
          <a:xfrm>
            <a:off x="7055944" y="1711801"/>
            <a:ext cx="1871105" cy="534301"/>
          </a:xfrm>
          <a:prstGeom prst="rect">
            <a:avLst/>
          </a:prstGeom>
          <a:solidFill>
            <a:schemeClr val="bg1"/>
          </a:solidFill>
          <a:ln w="12700">
            <a:solidFill>
              <a:schemeClr val="tx2"/>
            </a:solidFill>
            <a:prstDash val="solid"/>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AU" sz="1000">
                <a:solidFill>
                  <a:schemeClr val="tx2"/>
                </a:solidFill>
                <a:latin typeface="Segoe UI Light" panose="020B0502040204020203" pitchFamily="34" charset="0"/>
                <a:cs typeface="Segoe UI Light" panose="020B0502040204020203" pitchFamily="34" charset="0"/>
              </a:rPr>
              <a:t>Bayview investment maintains sustainable gearing levels</a:t>
            </a:r>
          </a:p>
        </p:txBody>
      </p:sp>
      <p:graphicFrame>
        <p:nvGraphicFramePr>
          <p:cNvPr id="83" name="Chart 82">
            <a:extLst>
              <a:ext uri="{FF2B5EF4-FFF2-40B4-BE49-F238E27FC236}">
                <a16:creationId xmlns:a16="http://schemas.microsoft.com/office/drawing/2014/main" id="{9C54DBD4-D749-43CF-9D0C-490FE7802DCD}"/>
              </a:ext>
            </a:extLst>
          </p:cNvPr>
          <p:cNvGraphicFramePr>
            <a:graphicFrameLocks/>
          </p:cNvGraphicFramePr>
          <p:nvPr>
            <p:extLst>
              <p:ext uri="{D42A27DB-BD31-4B8C-83A1-F6EECF244321}">
                <p14:modId xmlns:p14="http://schemas.microsoft.com/office/powerpoint/2010/main" val="4015114157"/>
              </p:ext>
            </p:extLst>
          </p:nvPr>
        </p:nvGraphicFramePr>
        <p:xfrm>
          <a:off x="4646555" y="4074273"/>
          <a:ext cx="4277337" cy="1927655"/>
        </p:xfrm>
        <a:graphic>
          <a:graphicData uri="http://schemas.openxmlformats.org/drawingml/2006/chart">
            <c:chart xmlns:c="http://schemas.openxmlformats.org/drawingml/2006/chart" xmlns:r="http://schemas.openxmlformats.org/officeDocument/2006/relationships" r:id="rId5"/>
          </a:graphicData>
        </a:graphic>
      </p:graphicFrame>
      <p:cxnSp>
        <p:nvCxnSpPr>
          <p:cNvPr id="85" name="Straight Connector 84">
            <a:extLst>
              <a:ext uri="{FF2B5EF4-FFF2-40B4-BE49-F238E27FC236}">
                <a16:creationId xmlns:a16="http://schemas.microsoft.com/office/drawing/2014/main" id="{9EB9DB31-7E53-19F8-CB28-1D166350ED24}"/>
              </a:ext>
            </a:extLst>
          </p:cNvPr>
          <p:cNvCxnSpPr>
            <a:cxnSpLocks/>
          </p:cNvCxnSpPr>
          <p:nvPr/>
        </p:nvCxnSpPr>
        <p:spPr>
          <a:xfrm>
            <a:off x="5170559" y="4219933"/>
            <a:ext cx="1651850"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D46FFAD4-9CDE-463D-F14F-16D4177D2A12}"/>
              </a:ext>
            </a:extLst>
          </p:cNvPr>
          <p:cNvCxnSpPr>
            <a:cxnSpLocks/>
          </p:cNvCxnSpPr>
          <p:nvPr/>
        </p:nvCxnSpPr>
        <p:spPr>
          <a:xfrm>
            <a:off x="7054210" y="4814393"/>
            <a:ext cx="1651850" cy="0"/>
          </a:xfrm>
          <a:prstGeom prst="line">
            <a:avLst/>
          </a:prstGeom>
          <a:ln w="12700">
            <a:solidFill>
              <a:srgbClr val="D81421"/>
            </a:solidFill>
            <a:prstDash val="dash"/>
          </a:ln>
        </p:spPr>
        <p:style>
          <a:lnRef idx="2">
            <a:schemeClr val="accent1"/>
          </a:lnRef>
          <a:fillRef idx="0">
            <a:schemeClr val="accent1"/>
          </a:fillRef>
          <a:effectRef idx="1">
            <a:schemeClr val="accent1"/>
          </a:effectRef>
          <a:fontRef idx="minor">
            <a:schemeClr val="tx1"/>
          </a:fontRef>
        </p:style>
      </p:cxnSp>
      <p:sp>
        <p:nvSpPr>
          <p:cNvPr id="87" name="Rectangle 86">
            <a:extLst>
              <a:ext uri="{FF2B5EF4-FFF2-40B4-BE49-F238E27FC236}">
                <a16:creationId xmlns:a16="http://schemas.microsoft.com/office/drawing/2014/main" id="{CB7C1002-C5DB-2880-2B08-C05D57D61613}"/>
              </a:ext>
            </a:extLst>
          </p:cNvPr>
          <p:cNvSpPr/>
          <p:nvPr/>
        </p:nvSpPr>
        <p:spPr>
          <a:xfrm>
            <a:off x="7054212" y="4139237"/>
            <a:ext cx="1871105" cy="534301"/>
          </a:xfrm>
          <a:prstGeom prst="rect">
            <a:avLst/>
          </a:prstGeom>
          <a:solidFill>
            <a:schemeClr val="bg1"/>
          </a:solidFill>
          <a:ln w="12700">
            <a:solidFill>
              <a:schemeClr val="tx2"/>
            </a:solidFill>
            <a:prstDash val="solid"/>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AU" sz="1000">
                <a:solidFill>
                  <a:schemeClr val="tx2"/>
                </a:solidFill>
                <a:latin typeface="Segoe UI Light" panose="020B0502040204020203" pitchFamily="34" charset="0"/>
                <a:cs typeface="Segoe UI Light" panose="020B0502040204020203" pitchFamily="34" charset="0"/>
              </a:rPr>
              <a:t>Improved governance &amp; portfolio control</a:t>
            </a:r>
          </a:p>
        </p:txBody>
      </p:sp>
    </p:spTree>
    <p:extLst>
      <p:ext uri="{BB962C8B-B14F-4D97-AF65-F5344CB8AC3E}">
        <p14:creationId xmlns:p14="http://schemas.microsoft.com/office/powerpoint/2010/main" val="456806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21375-441A-0C0F-1A5C-A98BB5E6A0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194983-03A5-47A2-AFD3-D40FF39D0EC2}"/>
              </a:ext>
            </a:extLst>
          </p:cNvPr>
          <p:cNvSpPr>
            <a:spLocks noGrp="1"/>
          </p:cNvSpPr>
          <p:nvPr>
            <p:ph type="body" sz="quarter" idx="10"/>
          </p:nvPr>
        </p:nvSpPr>
        <p:spPr>
          <a:xfrm>
            <a:off x="581029" y="2066925"/>
            <a:ext cx="7934325" cy="552450"/>
          </a:xfrm>
        </p:spPr>
        <p:txBody>
          <a:bodyPr/>
          <a:lstStyle/>
          <a:p>
            <a:r>
              <a:rPr lang="en-AU"/>
              <a:t>Valuation &amp; Financing Considerations</a:t>
            </a:r>
          </a:p>
        </p:txBody>
      </p:sp>
      <p:sp>
        <p:nvSpPr>
          <p:cNvPr id="3" name="Text Placeholder 2">
            <a:extLst>
              <a:ext uri="{FF2B5EF4-FFF2-40B4-BE49-F238E27FC236}">
                <a16:creationId xmlns:a16="http://schemas.microsoft.com/office/drawing/2014/main" id="{0B8FB2A7-EF04-DF47-2272-F4C1D12CA6AC}"/>
              </a:ext>
            </a:extLst>
          </p:cNvPr>
          <p:cNvSpPr>
            <a:spLocks noGrp="1"/>
          </p:cNvSpPr>
          <p:nvPr>
            <p:ph type="body" sz="quarter" idx="11"/>
          </p:nvPr>
        </p:nvSpPr>
        <p:spPr>
          <a:xfrm>
            <a:off x="581026" y="2733675"/>
            <a:ext cx="3990974" cy="552450"/>
          </a:xfrm>
        </p:spPr>
        <p:txBody>
          <a:bodyPr/>
          <a:lstStyle/>
          <a:p>
            <a:r>
              <a:rPr lang="en-AU"/>
              <a:t>Section III</a:t>
            </a:r>
          </a:p>
        </p:txBody>
      </p:sp>
    </p:spTree>
    <p:extLst>
      <p:ext uri="{BB962C8B-B14F-4D97-AF65-F5344CB8AC3E}">
        <p14:creationId xmlns:p14="http://schemas.microsoft.com/office/powerpoint/2010/main" val="2402775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E738C-08CA-473E-BD53-AC654DA585F3}"/>
            </a:ext>
          </a:extLst>
        </p:cNvPr>
        <p:cNvGrpSpPr/>
        <p:nvPr/>
      </p:nvGrpSpPr>
      <p:grpSpPr>
        <a:xfrm>
          <a:off x="0" y="0"/>
          <a:ext cx="0" cy="0"/>
          <a:chOff x="0" y="0"/>
          <a:chExt cx="0" cy="0"/>
        </a:xfrm>
      </p:grpSpPr>
      <p:pic>
        <p:nvPicPr>
          <p:cNvPr id="57" name="Picture 56">
            <a:extLst>
              <a:ext uri="{FF2B5EF4-FFF2-40B4-BE49-F238E27FC236}">
                <a16:creationId xmlns:a16="http://schemas.microsoft.com/office/drawing/2014/main" id="{E1AA21D4-67E8-4885-976E-00EAF0E6FA60}"/>
              </a:ext>
            </a:extLst>
          </p:cNvPr>
          <p:cNvPicPr>
            <a:picLocks noChangeAspect="1"/>
          </p:cNvPicPr>
          <p:nvPr/>
        </p:nvPicPr>
        <p:blipFill>
          <a:blip r:embed="rId2"/>
          <a:stretch>
            <a:fillRect/>
          </a:stretch>
        </p:blipFill>
        <p:spPr>
          <a:xfrm>
            <a:off x="192406" y="1644063"/>
            <a:ext cx="8735695" cy="3933286"/>
          </a:xfrm>
          <a:prstGeom prst="rect">
            <a:avLst/>
          </a:prstGeom>
        </p:spPr>
      </p:pic>
      <p:sp>
        <p:nvSpPr>
          <p:cNvPr id="2" name="Text Placeholder 1">
            <a:extLst>
              <a:ext uri="{FF2B5EF4-FFF2-40B4-BE49-F238E27FC236}">
                <a16:creationId xmlns:a16="http://schemas.microsoft.com/office/drawing/2014/main" id="{E1DBED33-E0EF-4AB2-71C0-9DC01B90EF63}"/>
              </a:ext>
            </a:extLst>
          </p:cNvPr>
          <p:cNvSpPr>
            <a:spLocks noGrp="1"/>
          </p:cNvSpPr>
          <p:nvPr>
            <p:ph type="body" sz="quarter" idx="10"/>
          </p:nvPr>
        </p:nvSpPr>
        <p:spPr/>
        <p:txBody>
          <a:bodyPr/>
          <a:lstStyle/>
          <a:p>
            <a:r>
              <a:rPr lang="en-AU"/>
              <a:t>Benchmarking Analysis</a:t>
            </a:r>
          </a:p>
        </p:txBody>
      </p:sp>
      <p:sp>
        <p:nvSpPr>
          <p:cNvPr id="3" name="Text Placeholder 2">
            <a:extLst>
              <a:ext uri="{FF2B5EF4-FFF2-40B4-BE49-F238E27FC236}">
                <a16:creationId xmlns:a16="http://schemas.microsoft.com/office/drawing/2014/main" id="{954C4207-EA02-FA8C-EF0B-8896BA0F113E}"/>
              </a:ext>
            </a:extLst>
          </p:cNvPr>
          <p:cNvSpPr>
            <a:spLocks noGrp="1"/>
          </p:cNvSpPr>
          <p:nvPr>
            <p:ph type="body" sz="quarter" idx="12"/>
          </p:nvPr>
        </p:nvSpPr>
        <p:spPr/>
        <p:txBody>
          <a:bodyPr/>
          <a:lstStyle/>
          <a:p>
            <a:r>
              <a:rPr lang="en-AU" sz="1200"/>
              <a:t>Comparable transactions confirm Bayview Village is priced in line with the market despite a shorter WALE than comparables</a:t>
            </a:r>
          </a:p>
        </p:txBody>
      </p:sp>
      <p:sp>
        <p:nvSpPr>
          <p:cNvPr id="4" name="Text Placeholder 3">
            <a:extLst>
              <a:ext uri="{FF2B5EF4-FFF2-40B4-BE49-F238E27FC236}">
                <a16:creationId xmlns:a16="http://schemas.microsoft.com/office/drawing/2014/main" id="{07313398-CD22-3BAA-6442-ABC010146928}"/>
              </a:ext>
            </a:extLst>
          </p:cNvPr>
          <p:cNvSpPr>
            <a:spLocks noGrp="1"/>
          </p:cNvSpPr>
          <p:nvPr>
            <p:ph type="body" sz="quarter" idx="13"/>
          </p:nvPr>
        </p:nvSpPr>
        <p:spPr>
          <a:xfrm>
            <a:off x="223519" y="5934413"/>
            <a:ext cx="8712200" cy="200052"/>
          </a:xfrm>
        </p:spPr>
        <p:txBody>
          <a:bodyPr/>
          <a:lstStyle/>
          <a:p>
            <a:pPr>
              <a:spcBef>
                <a:spcPts val="0"/>
              </a:spcBef>
            </a:pPr>
            <a:r>
              <a:rPr lang="en-AU"/>
              <a:t>Notes:</a:t>
            </a:r>
          </a:p>
          <a:p>
            <a:pPr>
              <a:spcBef>
                <a:spcPts val="0"/>
              </a:spcBef>
            </a:pPr>
            <a:r>
              <a:rPr lang="en-AU"/>
              <a:t>1. Benchmarking statistics reflect regional averages as at 1H2026/YoY changes from 1H2025</a:t>
            </a:r>
          </a:p>
          <a:p>
            <a:pPr>
              <a:spcBef>
                <a:spcPts val="0"/>
              </a:spcBef>
            </a:pPr>
            <a:r>
              <a:rPr lang="en-AU"/>
              <a:t>2. Implied capitalisation rate derived from JLL forecasted NOI</a:t>
            </a:r>
          </a:p>
        </p:txBody>
      </p:sp>
      <p:sp>
        <p:nvSpPr>
          <p:cNvPr id="16" name="Rectangle 15">
            <a:extLst>
              <a:ext uri="{FF2B5EF4-FFF2-40B4-BE49-F238E27FC236}">
                <a16:creationId xmlns:a16="http://schemas.microsoft.com/office/drawing/2014/main" id="{CE15E3CF-A28D-418B-A4FB-6A24A3385F76}"/>
              </a:ext>
            </a:extLst>
          </p:cNvPr>
          <p:cNvSpPr/>
          <p:nvPr/>
        </p:nvSpPr>
        <p:spPr>
          <a:xfrm>
            <a:off x="215903" y="1160465"/>
            <a:ext cx="1765299" cy="45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Property</a:t>
            </a:r>
          </a:p>
        </p:txBody>
      </p:sp>
      <p:sp>
        <p:nvSpPr>
          <p:cNvPr id="17" name="Rectangle 16">
            <a:extLst>
              <a:ext uri="{FF2B5EF4-FFF2-40B4-BE49-F238E27FC236}">
                <a16:creationId xmlns:a16="http://schemas.microsoft.com/office/drawing/2014/main" id="{FC3CE879-130A-4210-B2DB-B17BB615CE87}"/>
              </a:ext>
            </a:extLst>
          </p:cNvPr>
          <p:cNvSpPr/>
          <p:nvPr/>
        </p:nvSpPr>
        <p:spPr>
          <a:xfrm>
            <a:off x="2037083" y="1160465"/>
            <a:ext cx="972819" cy="45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Region</a:t>
            </a:r>
          </a:p>
        </p:txBody>
      </p:sp>
      <p:sp>
        <p:nvSpPr>
          <p:cNvPr id="18" name="Rectangle 17">
            <a:extLst>
              <a:ext uri="{FF2B5EF4-FFF2-40B4-BE49-F238E27FC236}">
                <a16:creationId xmlns:a16="http://schemas.microsoft.com/office/drawing/2014/main" id="{4B4B6348-34AC-4CE4-A1C4-10A8FF950F8F}"/>
              </a:ext>
            </a:extLst>
          </p:cNvPr>
          <p:cNvSpPr/>
          <p:nvPr/>
        </p:nvSpPr>
        <p:spPr>
          <a:xfrm>
            <a:off x="3065783" y="1160465"/>
            <a:ext cx="683259" cy="45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Sale Date</a:t>
            </a:r>
          </a:p>
        </p:txBody>
      </p:sp>
      <p:sp>
        <p:nvSpPr>
          <p:cNvPr id="19" name="Rectangle 18">
            <a:extLst>
              <a:ext uri="{FF2B5EF4-FFF2-40B4-BE49-F238E27FC236}">
                <a16:creationId xmlns:a16="http://schemas.microsoft.com/office/drawing/2014/main" id="{3291B7D0-C8D2-4D80-8F60-34D4902F0048}"/>
              </a:ext>
            </a:extLst>
          </p:cNvPr>
          <p:cNvSpPr/>
          <p:nvPr/>
        </p:nvSpPr>
        <p:spPr>
          <a:xfrm>
            <a:off x="3804923" y="1160465"/>
            <a:ext cx="507999" cy="45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Sale Value</a:t>
            </a:r>
          </a:p>
        </p:txBody>
      </p:sp>
      <p:sp>
        <p:nvSpPr>
          <p:cNvPr id="20" name="Rectangle 19">
            <a:extLst>
              <a:ext uri="{FF2B5EF4-FFF2-40B4-BE49-F238E27FC236}">
                <a16:creationId xmlns:a16="http://schemas.microsoft.com/office/drawing/2014/main" id="{33CDBEBE-78A0-456E-8731-63DE2AF02638}"/>
              </a:ext>
            </a:extLst>
          </p:cNvPr>
          <p:cNvSpPr/>
          <p:nvPr/>
        </p:nvSpPr>
        <p:spPr>
          <a:xfrm>
            <a:off x="4366263" y="1409702"/>
            <a:ext cx="990599" cy="2063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700">
                <a:solidFill>
                  <a:sysClr val="windowText" lastClr="000000"/>
                </a:solidFill>
              </a:rPr>
              <a:t>Rental Growth</a:t>
            </a:r>
          </a:p>
        </p:txBody>
      </p:sp>
      <p:sp>
        <p:nvSpPr>
          <p:cNvPr id="21" name="Rectangle 20">
            <a:extLst>
              <a:ext uri="{FF2B5EF4-FFF2-40B4-BE49-F238E27FC236}">
                <a16:creationId xmlns:a16="http://schemas.microsoft.com/office/drawing/2014/main" id="{8F5E6D9B-213C-47E0-9553-CD92B25160AC}"/>
              </a:ext>
            </a:extLst>
          </p:cNvPr>
          <p:cNvSpPr/>
          <p:nvPr/>
        </p:nvSpPr>
        <p:spPr>
          <a:xfrm>
            <a:off x="4366261" y="1171859"/>
            <a:ext cx="3059430" cy="2063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t>Benchmarking Analysis</a:t>
            </a:r>
            <a:r>
              <a:rPr lang="en-AU" sz="900" baseline="30000"/>
              <a:t>1</a:t>
            </a:r>
            <a:endParaRPr lang="en-AU" sz="900"/>
          </a:p>
        </p:txBody>
      </p:sp>
      <p:sp>
        <p:nvSpPr>
          <p:cNvPr id="28" name="Rectangle 27">
            <a:extLst>
              <a:ext uri="{FF2B5EF4-FFF2-40B4-BE49-F238E27FC236}">
                <a16:creationId xmlns:a16="http://schemas.microsoft.com/office/drawing/2014/main" id="{191B7534-1522-44DA-BFAE-7C470C01E748}"/>
              </a:ext>
            </a:extLst>
          </p:cNvPr>
          <p:cNvSpPr/>
          <p:nvPr/>
        </p:nvSpPr>
        <p:spPr>
          <a:xfrm>
            <a:off x="7479032" y="1160465"/>
            <a:ext cx="700562" cy="45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WALE</a:t>
            </a:r>
          </a:p>
        </p:txBody>
      </p:sp>
      <p:sp>
        <p:nvSpPr>
          <p:cNvPr id="31" name="Rectangle 30">
            <a:extLst>
              <a:ext uri="{FF2B5EF4-FFF2-40B4-BE49-F238E27FC236}">
                <a16:creationId xmlns:a16="http://schemas.microsoft.com/office/drawing/2014/main" id="{F428C3D4-3026-4A86-970A-43E855A92BBD}"/>
              </a:ext>
            </a:extLst>
          </p:cNvPr>
          <p:cNvSpPr/>
          <p:nvPr/>
        </p:nvSpPr>
        <p:spPr>
          <a:xfrm>
            <a:off x="5403536" y="1409702"/>
            <a:ext cx="990599" cy="2063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700">
                <a:solidFill>
                  <a:sysClr val="windowText" lastClr="000000"/>
                </a:solidFill>
              </a:rPr>
              <a:t>Outgoings Growth</a:t>
            </a:r>
          </a:p>
        </p:txBody>
      </p:sp>
      <p:sp>
        <p:nvSpPr>
          <p:cNvPr id="32" name="Rectangle 31">
            <a:extLst>
              <a:ext uri="{FF2B5EF4-FFF2-40B4-BE49-F238E27FC236}">
                <a16:creationId xmlns:a16="http://schemas.microsoft.com/office/drawing/2014/main" id="{8C2B07BC-E2A7-4E71-9082-CDFECC730507}"/>
              </a:ext>
            </a:extLst>
          </p:cNvPr>
          <p:cNvSpPr/>
          <p:nvPr/>
        </p:nvSpPr>
        <p:spPr>
          <a:xfrm>
            <a:off x="6435094" y="1409702"/>
            <a:ext cx="990599" cy="2063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700">
                <a:solidFill>
                  <a:sysClr val="windowText" lastClr="000000"/>
                </a:solidFill>
              </a:rPr>
              <a:t>Vacancy Rate</a:t>
            </a:r>
          </a:p>
        </p:txBody>
      </p:sp>
      <p:sp>
        <p:nvSpPr>
          <p:cNvPr id="33" name="Rectangle 32">
            <a:extLst>
              <a:ext uri="{FF2B5EF4-FFF2-40B4-BE49-F238E27FC236}">
                <a16:creationId xmlns:a16="http://schemas.microsoft.com/office/drawing/2014/main" id="{629ADB16-DA17-42BC-B3FD-7813D20EB464}"/>
              </a:ext>
            </a:extLst>
          </p:cNvPr>
          <p:cNvSpPr/>
          <p:nvPr/>
        </p:nvSpPr>
        <p:spPr>
          <a:xfrm>
            <a:off x="8204202" y="1160465"/>
            <a:ext cx="739139" cy="45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Implied Cap Rate</a:t>
            </a:r>
            <a:r>
              <a:rPr lang="en-AU" sz="1000" baseline="30000"/>
              <a:t>2</a:t>
            </a:r>
            <a:endParaRPr lang="en-AU" sz="1000"/>
          </a:p>
        </p:txBody>
      </p:sp>
      <p:sp>
        <p:nvSpPr>
          <p:cNvPr id="39" name="Rectangle 38">
            <a:extLst>
              <a:ext uri="{FF2B5EF4-FFF2-40B4-BE49-F238E27FC236}">
                <a16:creationId xmlns:a16="http://schemas.microsoft.com/office/drawing/2014/main" id="{3D33AD4E-9F71-49DE-9703-A5374BF3828B}"/>
              </a:ext>
            </a:extLst>
          </p:cNvPr>
          <p:cNvSpPr/>
          <p:nvPr/>
        </p:nvSpPr>
        <p:spPr>
          <a:xfrm>
            <a:off x="173112" y="2077074"/>
            <a:ext cx="8712199" cy="206039"/>
          </a:xfrm>
          <a:prstGeom prst="rect">
            <a:avLst/>
          </a:prstGeom>
          <a:noFill/>
          <a:ln>
            <a:solidFill>
              <a:srgbClr val="297FD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Oval 45">
            <a:extLst>
              <a:ext uri="{FF2B5EF4-FFF2-40B4-BE49-F238E27FC236}">
                <a16:creationId xmlns:a16="http://schemas.microsoft.com/office/drawing/2014/main" id="{7CF91468-7AEF-4823-BFB3-32FE73641A66}"/>
              </a:ext>
            </a:extLst>
          </p:cNvPr>
          <p:cNvSpPr/>
          <p:nvPr/>
        </p:nvSpPr>
        <p:spPr>
          <a:xfrm>
            <a:off x="8347077" y="3794337"/>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Oval 46">
            <a:extLst>
              <a:ext uri="{FF2B5EF4-FFF2-40B4-BE49-F238E27FC236}">
                <a16:creationId xmlns:a16="http://schemas.microsoft.com/office/drawing/2014/main" id="{50C6B0C0-27D6-4E18-9815-82885932D1D3}"/>
              </a:ext>
            </a:extLst>
          </p:cNvPr>
          <p:cNvSpPr/>
          <p:nvPr/>
        </p:nvSpPr>
        <p:spPr>
          <a:xfrm>
            <a:off x="3771267" y="3801957"/>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Oval 47">
            <a:extLst>
              <a:ext uri="{FF2B5EF4-FFF2-40B4-BE49-F238E27FC236}">
                <a16:creationId xmlns:a16="http://schemas.microsoft.com/office/drawing/2014/main" id="{D5BD2584-804C-4B31-AD78-61E93F437EBC}"/>
              </a:ext>
            </a:extLst>
          </p:cNvPr>
          <p:cNvSpPr/>
          <p:nvPr/>
        </p:nvSpPr>
        <p:spPr>
          <a:xfrm>
            <a:off x="3778887" y="5355647"/>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Oval 48">
            <a:extLst>
              <a:ext uri="{FF2B5EF4-FFF2-40B4-BE49-F238E27FC236}">
                <a16:creationId xmlns:a16="http://schemas.microsoft.com/office/drawing/2014/main" id="{0D551CC1-152F-4AD0-8194-5F190429FB9E}"/>
              </a:ext>
            </a:extLst>
          </p:cNvPr>
          <p:cNvSpPr/>
          <p:nvPr/>
        </p:nvSpPr>
        <p:spPr>
          <a:xfrm>
            <a:off x="8347077" y="5355646"/>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1" name="Straight Arrow Connector 50">
            <a:extLst>
              <a:ext uri="{FF2B5EF4-FFF2-40B4-BE49-F238E27FC236}">
                <a16:creationId xmlns:a16="http://schemas.microsoft.com/office/drawing/2014/main" id="{24FB15CA-AE8B-4C69-BF3B-301766046D0F}"/>
              </a:ext>
            </a:extLst>
          </p:cNvPr>
          <p:cNvCxnSpPr>
            <a:cxnSpLocks/>
          </p:cNvCxnSpPr>
          <p:nvPr/>
        </p:nvCxnSpPr>
        <p:spPr>
          <a:xfrm flipV="1">
            <a:off x="3966211" y="5569795"/>
            <a:ext cx="0" cy="528747"/>
          </a:xfrm>
          <a:prstGeom prst="straightConnector1">
            <a:avLst/>
          </a:prstGeom>
          <a:ln>
            <a:solidFill>
              <a:schemeClr val="accent2"/>
            </a:solidFill>
            <a:tailEnd type="non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9DA26726-2053-4478-BBC7-6506C1DF0EF2}"/>
              </a:ext>
            </a:extLst>
          </p:cNvPr>
          <p:cNvCxnSpPr>
            <a:cxnSpLocks/>
          </p:cNvCxnSpPr>
          <p:nvPr/>
        </p:nvCxnSpPr>
        <p:spPr>
          <a:xfrm flipV="1">
            <a:off x="8538211" y="5577415"/>
            <a:ext cx="0" cy="528747"/>
          </a:xfrm>
          <a:prstGeom prst="straightConnector1">
            <a:avLst/>
          </a:prstGeom>
          <a:ln>
            <a:solidFill>
              <a:srgbClr val="C0E6F5"/>
            </a:solidFill>
            <a:tailEnd type="none"/>
          </a:ln>
        </p:spPr>
        <p:style>
          <a:lnRef idx="2">
            <a:schemeClr val="accent1"/>
          </a:lnRef>
          <a:fillRef idx="0">
            <a:schemeClr val="accent1"/>
          </a:fillRef>
          <a:effectRef idx="1">
            <a:schemeClr val="accent1"/>
          </a:effectRef>
          <a:fontRef idx="minor">
            <a:schemeClr val="tx1"/>
          </a:fontRef>
        </p:style>
      </p:cxnSp>
      <p:sp>
        <p:nvSpPr>
          <p:cNvPr id="54" name="Rectangle 53">
            <a:extLst>
              <a:ext uri="{FF2B5EF4-FFF2-40B4-BE49-F238E27FC236}">
                <a16:creationId xmlns:a16="http://schemas.microsoft.com/office/drawing/2014/main" id="{6D4FC67B-4237-40C5-BC51-0E8FBF267914}"/>
              </a:ext>
            </a:extLst>
          </p:cNvPr>
          <p:cNvSpPr/>
          <p:nvPr/>
        </p:nvSpPr>
        <p:spPr>
          <a:xfrm>
            <a:off x="3804921" y="5772370"/>
            <a:ext cx="2135504" cy="4425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800"/>
              <a:t>Market liquidity remains strong for retail with deep pools of capital from both domestic REITs and offshore investors.</a:t>
            </a:r>
          </a:p>
        </p:txBody>
      </p:sp>
      <p:sp>
        <p:nvSpPr>
          <p:cNvPr id="56" name="Rectangle 55">
            <a:extLst>
              <a:ext uri="{FF2B5EF4-FFF2-40B4-BE49-F238E27FC236}">
                <a16:creationId xmlns:a16="http://schemas.microsoft.com/office/drawing/2014/main" id="{F69ED6D9-32C3-4C2D-9FA5-6CB6AAD44693}"/>
              </a:ext>
            </a:extLst>
          </p:cNvPr>
          <p:cNvSpPr/>
          <p:nvPr/>
        </p:nvSpPr>
        <p:spPr>
          <a:xfrm>
            <a:off x="7155180" y="5768977"/>
            <a:ext cx="1557020" cy="442547"/>
          </a:xfrm>
          <a:prstGeom prst="rect">
            <a:avLst/>
          </a:prstGeom>
          <a:solidFill>
            <a:srgbClr val="C0E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800">
                <a:solidFill>
                  <a:schemeClr val="tx1"/>
                </a:solidFill>
              </a:rPr>
              <a:t>Sydney &amp; other Australian assets continue to transact around 6.4-6.5% cap rates</a:t>
            </a:r>
          </a:p>
        </p:txBody>
      </p:sp>
      <p:sp>
        <p:nvSpPr>
          <p:cNvPr id="58" name="Rectangle 57">
            <a:extLst>
              <a:ext uri="{FF2B5EF4-FFF2-40B4-BE49-F238E27FC236}">
                <a16:creationId xmlns:a16="http://schemas.microsoft.com/office/drawing/2014/main" id="{1F9CE61C-F66A-47FB-97F1-0A87D7B4C42D}"/>
              </a:ext>
            </a:extLst>
          </p:cNvPr>
          <p:cNvSpPr/>
          <p:nvPr/>
        </p:nvSpPr>
        <p:spPr>
          <a:xfrm>
            <a:off x="180707" y="2508827"/>
            <a:ext cx="8712199" cy="206039"/>
          </a:xfrm>
          <a:prstGeom prst="rect">
            <a:avLst/>
          </a:prstGeom>
          <a:noFill/>
          <a:ln>
            <a:solidFill>
              <a:srgbClr val="297FD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Rectangle 58">
            <a:extLst>
              <a:ext uri="{FF2B5EF4-FFF2-40B4-BE49-F238E27FC236}">
                <a16:creationId xmlns:a16="http://schemas.microsoft.com/office/drawing/2014/main" id="{AAA0E11D-181B-454A-8976-1F91B2849C6C}"/>
              </a:ext>
            </a:extLst>
          </p:cNvPr>
          <p:cNvSpPr/>
          <p:nvPr/>
        </p:nvSpPr>
        <p:spPr>
          <a:xfrm>
            <a:off x="188352" y="4271634"/>
            <a:ext cx="8712199" cy="206039"/>
          </a:xfrm>
          <a:prstGeom prst="rect">
            <a:avLst/>
          </a:prstGeom>
          <a:noFill/>
          <a:ln>
            <a:solidFill>
              <a:srgbClr val="297FD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 Placeholder 3">
            <a:extLst>
              <a:ext uri="{FF2B5EF4-FFF2-40B4-BE49-F238E27FC236}">
                <a16:creationId xmlns:a16="http://schemas.microsoft.com/office/drawing/2014/main" id="{3D0F2AAD-0D2C-FF79-ED68-C737B0E18B35}"/>
              </a:ext>
            </a:extLst>
          </p:cNvPr>
          <p:cNvSpPr txBox="1">
            <a:spLocks/>
          </p:cNvSpPr>
          <p:nvPr/>
        </p:nvSpPr>
        <p:spPr>
          <a:xfrm>
            <a:off x="231139" y="6291580"/>
            <a:ext cx="8712200" cy="200052"/>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None/>
              <a:defRPr sz="700" kern="1200">
                <a:solidFill>
                  <a:schemeClr val="bg1">
                    <a:lumMod val="50000"/>
                  </a:scheme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AU"/>
              <a:t>Source: S&amp;P Capital IQ, JLL, CBRE, Knight Frank</a:t>
            </a:r>
          </a:p>
        </p:txBody>
      </p:sp>
    </p:spTree>
    <p:extLst>
      <p:ext uri="{BB962C8B-B14F-4D97-AF65-F5344CB8AC3E}">
        <p14:creationId xmlns:p14="http://schemas.microsoft.com/office/powerpoint/2010/main" val="2524589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1">
            <a:extLst>
              <a:ext uri="{FF2B5EF4-FFF2-40B4-BE49-F238E27FC236}">
                <a16:creationId xmlns:a16="http://schemas.microsoft.com/office/drawing/2014/main" id="{C89F2AE8-9172-E71C-DF8C-E8322CF1DFAC}"/>
              </a:ext>
            </a:extLst>
          </p:cNvPr>
          <p:cNvSpPr txBox="1"/>
          <p:nvPr/>
        </p:nvSpPr>
        <p:spPr>
          <a:xfrm>
            <a:off x="352357" y="1488612"/>
            <a:ext cx="3187416" cy="2143857"/>
          </a:xfrm>
          <a:prstGeom prst="rect">
            <a:avLst/>
          </a:prstGeom>
        </p:spPr>
        <p:txBody>
          <a:bodyPr vert="horz" wrap="square" lIns="0" tIns="5715" rIns="0" bIns="0" rtlCol="0">
            <a:spAutoFit/>
          </a:bodyPr>
          <a:lstStyle>
            <a:defPPr>
              <a:defRPr kern="0"/>
            </a:defPPr>
          </a:lstStyle>
          <a:p>
            <a:pPr marL="184150" marR="5080" indent="-171450">
              <a:lnSpc>
                <a:spcPct val="143000"/>
              </a:lnSpc>
              <a:spcBef>
                <a:spcPts val="45"/>
              </a:spcBef>
              <a:buFont typeface="Arial" panose="020B0604020202020204" pitchFamily="34" charset="0"/>
              <a:buChar char="•"/>
            </a:pPr>
            <a:r>
              <a:rPr lang="en-AU" sz="700">
                <a:latin typeface="Segoe UI"/>
                <a:cs typeface="Segoe UI"/>
              </a:rPr>
              <a:t>Acquisition of Bayview Village, a 20,000 sqm sub-regional centre in Blacktown LGA, at the March 2024 valuation of A$186.0m (6.45% cap rate, $9,300/sqm)</a:t>
            </a:r>
          </a:p>
          <a:p>
            <a:pPr marL="184150" marR="5080" indent="-171450">
              <a:lnSpc>
                <a:spcPct val="143000"/>
              </a:lnSpc>
              <a:spcBef>
                <a:spcPts val="45"/>
              </a:spcBef>
              <a:buFont typeface="Arial" panose="020B0604020202020204" pitchFamily="34" charset="0"/>
              <a:buChar char="•"/>
            </a:pPr>
            <a:r>
              <a:rPr lang="en-AU" sz="700">
                <a:latin typeface="Segoe UI"/>
                <a:cs typeface="Segoe UI"/>
              </a:rPr>
              <a:t>Year 1 NOI $12.0m growing 3.0% p.a.; maintenance capex 5% of NOI, leasing fees $250k p.a., management fee 0.35% of GAV</a:t>
            </a:r>
          </a:p>
          <a:p>
            <a:pPr marL="184150" marR="5080" indent="-171450">
              <a:lnSpc>
                <a:spcPct val="143000"/>
              </a:lnSpc>
              <a:spcBef>
                <a:spcPts val="45"/>
              </a:spcBef>
              <a:buFont typeface="Arial" panose="020B0604020202020204" pitchFamily="34" charset="0"/>
              <a:buChar char="•"/>
            </a:pPr>
            <a:r>
              <a:rPr lang="en-AU" sz="700">
                <a:latin typeface="Segoe UI"/>
                <a:cs typeface="Segoe UI"/>
              </a:rPr>
              <a:t>$10.0m value creation programme drawn at entry, 100% debt-funded, at a 7.5% yield on cost — $750k NOI uplift from FY28</a:t>
            </a:r>
          </a:p>
          <a:p>
            <a:pPr marL="184150" marR="5080" indent="-171450">
              <a:lnSpc>
                <a:spcPct val="143000"/>
              </a:lnSpc>
              <a:spcBef>
                <a:spcPts val="45"/>
              </a:spcBef>
              <a:buFont typeface="Arial" panose="020B0604020202020204" pitchFamily="34" charset="0"/>
              <a:buChar char="•"/>
            </a:pPr>
            <a:r>
              <a:rPr lang="en-AU" sz="700">
                <a:latin typeface="Segoe UI"/>
                <a:cs typeface="Segoe UI"/>
              </a:rPr>
              <a:t>Key financing assumptions:</a:t>
            </a:r>
          </a:p>
          <a:p>
            <a:pPr marL="361950" marR="5080" indent="-95250">
              <a:lnSpc>
                <a:spcPct val="143000"/>
              </a:lnSpc>
              <a:spcBef>
                <a:spcPts val="45"/>
              </a:spcBef>
              <a:buFont typeface="Arial" panose="020B0604020202020204" pitchFamily="34" charset="0"/>
              <a:buChar char="•"/>
            </a:pPr>
            <a:r>
              <a:rPr lang="en-AU" sz="700">
                <a:latin typeface="Segoe UI"/>
                <a:cs typeface="Segoe UI"/>
              </a:rPr>
              <a:t>Acquisition LVR 35% ($65.1m); 40.4% including the capex facility</a:t>
            </a:r>
          </a:p>
          <a:p>
            <a:pPr marL="361950" marR="5080" indent="-95250">
              <a:lnSpc>
                <a:spcPct val="143000"/>
              </a:lnSpc>
              <a:spcBef>
                <a:spcPts val="45"/>
              </a:spcBef>
              <a:buFont typeface="Arial" panose="020B0604020202020204" pitchFamily="34" charset="0"/>
              <a:buChar char="•"/>
            </a:pPr>
            <a:r>
              <a:rPr lang="en-AU" sz="700">
                <a:latin typeface="Segoe UI"/>
                <a:cs typeface="Segoe UI"/>
              </a:rPr>
              <a:t>Interest-only, principal repaid at exit; all-in rate 5.0% (3.5% swap + 1.5% margin)</a:t>
            </a:r>
          </a:p>
          <a:p>
            <a:pPr marL="361950" marR="5080" indent="-95250">
              <a:lnSpc>
                <a:spcPct val="143000"/>
              </a:lnSpc>
              <a:spcBef>
                <a:spcPts val="45"/>
              </a:spcBef>
              <a:buFont typeface="Arial" panose="020B0604020202020204" pitchFamily="34" charset="0"/>
              <a:buChar char="•"/>
            </a:pPr>
            <a:r>
              <a:rPr lang="en-AU" sz="700">
                <a:latin typeface="Segoe UI"/>
                <a:cs typeface="Segoe UI"/>
              </a:rPr>
              <a:t>Debt establishment and acquisition costs 1.0% each</a:t>
            </a:r>
          </a:p>
          <a:p>
            <a:pPr marL="184150" marR="5080" indent="-171450">
              <a:lnSpc>
                <a:spcPct val="143000"/>
              </a:lnSpc>
              <a:spcBef>
                <a:spcPts val="45"/>
              </a:spcBef>
              <a:buFont typeface="Arial" panose="020B0604020202020204" pitchFamily="34" charset="0"/>
              <a:buChar char="•"/>
            </a:pPr>
            <a:r>
              <a:rPr lang="en-AU" sz="700">
                <a:latin typeface="Segoe UI"/>
                <a:cs typeface="Segoe UI"/>
              </a:rPr>
              <a:t>5-year hold from 30/06/2026, exit at 6.25% cap rate with 1.5% selling costs</a:t>
            </a:r>
          </a:p>
          <a:p>
            <a:pPr marL="184150" marR="5080" indent="-171450">
              <a:lnSpc>
                <a:spcPct val="143000"/>
              </a:lnSpc>
              <a:spcBef>
                <a:spcPts val="45"/>
              </a:spcBef>
              <a:buFont typeface="Arial" panose="020B0604020202020204" pitchFamily="34" charset="0"/>
              <a:buChar char="•"/>
            </a:pPr>
            <a:r>
              <a:rPr lang="en-AU" sz="700">
                <a:latin typeface="Segoe UI"/>
                <a:cs typeface="Segoe UI"/>
              </a:rPr>
              <a:t>CFS invests A$25.0m for 20.2% of project equity (13.4% of asset value)</a:t>
            </a:r>
            <a:endParaRPr sz="700">
              <a:latin typeface="Segoe UI"/>
              <a:cs typeface="Segoe UI"/>
            </a:endParaRPr>
          </a:p>
        </p:txBody>
      </p:sp>
      <p:sp>
        <p:nvSpPr>
          <p:cNvPr id="2" name="Text Placeholder 1">
            <a:extLst>
              <a:ext uri="{FF2B5EF4-FFF2-40B4-BE49-F238E27FC236}">
                <a16:creationId xmlns:a16="http://schemas.microsoft.com/office/drawing/2014/main" id="{A2DEAD23-9755-7CF5-AE47-3CD078364EF5}"/>
              </a:ext>
            </a:extLst>
          </p:cNvPr>
          <p:cNvSpPr>
            <a:spLocks noGrp="1"/>
          </p:cNvSpPr>
          <p:nvPr>
            <p:ph type="body" sz="quarter" idx="10"/>
          </p:nvPr>
        </p:nvSpPr>
        <p:spPr/>
        <p:txBody>
          <a:bodyPr/>
          <a:lstStyle/>
          <a:p>
            <a:r>
              <a:rPr lang="en-AU"/>
              <a:t>Illustrative Property Returns Analysis</a:t>
            </a:r>
          </a:p>
        </p:txBody>
      </p:sp>
      <p:sp>
        <p:nvSpPr>
          <p:cNvPr id="3" name="Text Placeholder 2">
            <a:extLst>
              <a:ext uri="{FF2B5EF4-FFF2-40B4-BE49-F238E27FC236}">
                <a16:creationId xmlns:a16="http://schemas.microsoft.com/office/drawing/2014/main" id="{27FA49FD-23D6-C622-554F-4AD1772A9043}"/>
              </a:ext>
            </a:extLst>
          </p:cNvPr>
          <p:cNvSpPr>
            <a:spLocks noGrp="1"/>
          </p:cNvSpPr>
          <p:nvPr>
            <p:ph type="body" sz="quarter" idx="12"/>
          </p:nvPr>
        </p:nvSpPr>
        <p:spPr/>
        <p:txBody>
          <a:bodyPr/>
          <a:lstStyle/>
          <a:p>
            <a:r>
              <a:rPr lang="en-AU"/>
              <a:t>Our analysis indicates a levered IRR of 13.5% and 1.6x equity multiple is achievable</a:t>
            </a:r>
          </a:p>
        </p:txBody>
      </p:sp>
      <p:sp>
        <p:nvSpPr>
          <p:cNvPr id="4" name="Text Placeholder 3">
            <a:extLst>
              <a:ext uri="{FF2B5EF4-FFF2-40B4-BE49-F238E27FC236}">
                <a16:creationId xmlns:a16="http://schemas.microsoft.com/office/drawing/2014/main" id="{D12C898B-7CF7-31C6-D7FB-1835D63E4263}"/>
              </a:ext>
            </a:extLst>
          </p:cNvPr>
          <p:cNvSpPr>
            <a:spLocks noGrp="1"/>
          </p:cNvSpPr>
          <p:nvPr>
            <p:ph type="body" sz="quarter" idx="13"/>
          </p:nvPr>
        </p:nvSpPr>
        <p:spPr>
          <a:xfrm>
            <a:off x="215900" y="6243740"/>
            <a:ext cx="8712200" cy="200052"/>
          </a:xfrm>
        </p:spPr>
        <p:txBody>
          <a:bodyPr wrap="square" anchor="t" anchorCtr="0">
            <a:noAutofit/>
          </a:bodyPr>
          <a:lstStyle/>
          <a:p>
            <a:pPr marL="0" indent="0"/>
            <a:r>
              <a:rPr lang="en-AU" dirty="0"/>
              <a:t>Notes: 1. Financial years ending 31 Aug; FY26 represents the acquisition date (1/9/2026). 2. Represents project equity at entry, i.e. total uses less total debt drawn. 3. Debt is interest-only for the full term with principal repaid from sale proceeds on exit. 4. Covenants pass in all forecast years (ICR 3.2x–3.7x vs. 2.0x min.; LVR 40.4% at entry declining to 35.1% vs. 55% max.). 5. Exit value capitalises forward (FY32) NOI at the 6.25% exit cap rate.</a:t>
            </a:r>
          </a:p>
        </p:txBody>
      </p:sp>
      <p:grpSp>
        <p:nvGrpSpPr>
          <p:cNvPr id="8" name="Group 7">
            <a:extLst>
              <a:ext uri="{FF2B5EF4-FFF2-40B4-BE49-F238E27FC236}">
                <a16:creationId xmlns:a16="http://schemas.microsoft.com/office/drawing/2014/main" id="{EA772778-E3B5-C451-56FB-07D6DC501272}"/>
              </a:ext>
            </a:extLst>
          </p:cNvPr>
          <p:cNvGrpSpPr/>
          <p:nvPr/>
        </p:nvGrpSpPr>
        <p:grpSpPr>
          <a:xfrm>
            <a:off x="212301" y="1102926"/>
            <a:ext cx="3331001" cy="280968"/>
            <a:chOff x="212299" y="1417251"/>
            <a:chExt cx="4359701" cy="280968"/>
          </a:xfrm>
        </p:grpSpPr>
        <p:cxnSp>
          <p:nvCxnSpPr>
            <p:cNvPr id="5" name="Straight Connector 4">
              <a:extLst>
                <a:ext uri="{FF2B5EF4-FFF2-40B4-BE49-F238E27FC236}">
                  <a16:creationId xmlns:a16="http://schemas.microsoft.com/office/drawing/2014/main" id="{135F6732-7934-5AF7-6A98-2AB2E5314A8E}"/>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F6C3003-2872-7956-A19B-64605D683998}"/>
                </a:ext>
              </a:extLst>
            </p:cNvPr>
            <p:cNvSpPr txBox="1"/>
            <p:nvPr/>
          </p:nvSpPr>
          <p:spPr>
            <a:xfrm>
              <a:off x="215900" y="1417251"/>
              <a:ext cx="4356100" cy="253916"/>
            </a:xfrm>
            <a:prstGeom prst="rect">
              <a:avLst/>
            </a:prstGeom>
            <a:noFill/>
          </p:spPr>
          <p:txBody>
            <a:bodyPr wrap="square">
              <a:spAutoFit/>
            </a:bodyPr>
            <a:lstStyle/>
            <a:p>
              <a:pPr algn="ctr"/>
              <a:r>
                <a:rPr lang="en-US" sz="1050">
                  <a:solidFill>
                    <a:schemeClr val="accent1"/>
                  </a:solidFill>
                </a:rPr>
                <a:t>Assumptions</a:t>
              </a:r>
            </a:p>
          </p:txBody>
        </p:sp>
      </p:grpSp>
      <p:grpSp>
        <p:nvGrpSpPr>
          <p:cNvPr id="9" name="Group 8">
            <a:extLst>
              <a:ext uri="{FF2B5EF4-FFF2-40B4-BE49-F238E27FC236}">
                <a16:creationId xmlns:a16="http://schemas.microsoft.com/office/drawing/2014/main" id="{2F300BAB-A436-7242-0A85-97CA5CF2F027}"/>
              </a:ext>
            </a:extLst>
          </p:cNvPr>
          <p:cNvGrpSpPr/>
          <p:nvPr/>
        </p:nvGrpSpPr>
        <p:grpSpPr>
          <a:xfrm>
            <a:off x="3632201" y="1102926"/>
            <a:ext cx="5295900" cy="280968"/>
            <a:chOff x="212299" y="1417251"/>
            <a:chExt cx="4359701" cy="280968"/>
          </a:xfrm>
        </p:grpSpPr>
        <p:cxnSp>
          <p:nvCxnSpPr>
            <p:cNvPr id="10" name="Straight Connector 9">
              <a:extLst>
                <a:ext uri="{FF2B5EF4-FFF2-40B4-BE49-F238E27FC236}">
                  <a16:creationId xmlns:a16="http://schemas.microsoft.com/office/drawing/2014/main" id="{24895134-629B-74D4-7004-B65C602B9953}"/>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94CAD65-B0A6-3455-5F10-DA18117E0B22}"/>
                </a:ext>
              </a:extLst>
            </p:cNvPr>
            <p:cNvSpPr txBox="1"/>
            <p:nvPr/>
          </p:nvSpPr>
          <p:spPr>
            <a:xfrm>
              <a:off x="215900" y="1417251"/>
              <a:ext cx="4356100" cy="253916"/>
            </a:xfrm>
            <a:prstGeom prst="rect">
              <a:avLst/>
            </a:prstGeom>
            <a:noFill/>
          </p:spPr>
          <p:txBody>
            <a:bodyPr wrap="square">
              <a:spAutoFit/>
            </a:bodyPr>
            <a:lstStyle/>
            <a:p>
              <a:pPr algn="ctr"/>
              <a:r>
                <a:rPr lang="en-US" sz="1050">
                  <a:solidFill>
                    <a:schemeClr val="accent1"/>
                  </a:solidFill>
                </a:rPr>
                <a:t>Illustrative Cash Flow Waterfall</a:t>
              </a:r>
            </a:p>
          </p:txBody>
        </p:sp>
      </p:grpSp>
      <p:sp>
        <p:nvSpPr>
          <p:cNvPr id="12" name="Rectangle 11">
            <a:extLst>
              <a:ext uri="{FF2B5EF4-FFF2-40B4-BE49-F238E27FC236}">
                <a16:creationId xmlns:a16="http://schemas.microsoft.com/office/drawing/2014/main" id="{CB736227-AD63-FA38-08A7-346CB7DAFD9C}"/>
              </a:ext>
            </a:extLst>
          </p:cNvPr>
          <p:cNvSpPr/>
          <p:nvPr/>
        </p:nvSpPr>
        <p:spPr>
          <a:xfrm>
            <a:off x="215901" y="1451383"/>
            <a:ext cx="153284" cy="222530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grpSp>
        <p:nvGrpSpPr>
          <p:cNvPr id="13" name="object 69">
            <a:extLst>
              <a:ext uri="{FF2B5EF4-FFF2-40B4-BE49-F238E27FC236}">
                <a16:creationId xmlns:a16="http://schemas.microsoft.com/office/drawing/2014/main" id="{B22968C6-6FB7-E61C-B5F8-E009F3B96021}"/>
              </a:ext>
            </a:extLst>
          </p:cNvPr>
          <p:cNvGrpSpPr/>
          <p:nvPr/>
        </p:nvGrpSpPr>
        <p:grpSpPr>
          <a:xfrm>
            <a:off x="307878" y="1539771"/>
            <a:ext cx="109855" cy="109855"/>
            <a:chOff x="466344" y="3493008"/>
            <a:chExt cx="109855" cy="109855"/>
          </a:xfrm>
        </p:grpSpPr>
        <p:sp>
          <p:nvSpPr>
            <p:cNvPr id="14" name="object 70">
              <a:extLst>
                <a:ext uri="{FF2B5EF4-FFF2-40B4-BE49-F238E27FC236}">
                  <a16:creationId xmlns:a16="http://schemas.microsoft.com/office/drawing/2014/main" id="{504541BF-8A8B-9FDC-83F9-0EF6B64373A8}"/>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15" name="object 71">
              <a:extLst>
                <a:ext uri="{FF2B5EF4-FFF2-40B4-BE49-F238E27FC236}">
                  <a16:creationId xmlns:a16="http://schemas.microsoft.com/office/drawing/2014/main" id="{8DE71921-0E50-DFE6-17CB-BEA0C6E72B2A}"/>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17" name="object 69">
            <a:extLst>
              <a:ext uri="{FF2B5EF4-FFF2-40B4-BE49-F238E27FC236}">
                <a16:creationId xmlns:a16="http://schemas.microsoft.com/office/drawing/2014/main" id="{33612477-4F95-F0CA-1330-C0F7B376D364}"/>
              </a:ext>
            </a:extLst>
          </p:cNvPr>
          <p:cNvGrpSpPr/>
          <p:nvPr/>
        </p:nvGrpSpPr>
        <p:grpSpPr>
          <a:xfrm>
            <a:off x="319000" y="1991773"/>
            <a:ext cx="109855" cy="109855"/>
            <a:chOff x="466344" y="3493008"/>
            <a:chExt cx="109855" cy="109855"/>
          </a:xfrm>
        </p:grpSpPr>
        <p:sp>
          <p:nvSpPr>
            <p:cNvPr id="18" name="object 70">
              <a:extLst>
                <a:ext uri="{FF2B5EF4-FFF2-40B4-BE49-F238E27FC236}">
                  <a16:creationId xmlns:a16="http://schemas.microsoft.com/office/drawing/2014/main" id="{9ADE7F77-CB13-42A2-61CA-156FB10D68D3}"/>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19" name="object 71">
              <a:extLst>
                <a:ext uri="{FF2B5EF4-FFF2-40B4-BE49-F238E27FC236}">
                  <a16:creationId xmlns:a16="http://schemas.microsoft.com/office/drawing/2014/main" id="{316E4117-78F2-8566-12B8-6F5F9C75ED0D}"/>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21" name="object 69">
            <a:extLst>
              <a:ext uri="{FF2B5EF4-FFF2-40B4-BE49-F238E27FC236}">
                <a16:creationId xmlns:a16="http://schemas.microsoft.com/office/drawing/2014/main" id="{3F8EDE51-37AE-D1D2-56D6-412C37ED746A}"/>
              </a:ext>
            </a:extLst>
          </p:cNvPr>
          <p:cNvGrpSpPr/>
          <p:nvPr/>
        </p:nvGrpSpPr>
        <p:grpSpPr>
          <a:xfrm>
            <a:off x="314259" y="2278720"/>
            <a:ext cx="109855" cy="109855"/>
            <a:chOff x="466344" y="3493008"/>
            <a:chExt cx="109855" cy="109855"/>
          </a:xfrm>
        </p:grpSpPr>
        <p:sp>
          <p:nvSpPr>
            <p:cNvPr id="22" name="object 70">
              <a:extLst>
                <a:ext uri="{FF2B5EF4-FFF2-40B4-BE49-F238E27FC236}">
                  <a16:creationId xmlns:a16="http://schemas.microsoft.com/office/drawing/2014/main" id="{3D5E008C-04B9-7703-63FB-050EB97FC9AD}"/>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23" name="object 71">
              <a:extLst>
                <a:ext uri="{FF2B5EF4-FFF2-40B4-BE49-F238E27FC236}">
                  <a16:creationId xmlns:a16="http://schemas.microsoft.com/office/drawing/2014/main" id="{C345B54E-F2CD-E38A-9AA4-B5B2E8EFA40E}"/>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25" name="object 69">
            <a:extLst>
              <a:ext uri="{FF2B5EF4-FFF2-40B4-BE49-F238E27FC236}">
                <a16:creationId xmlns:a16="http://schemas.microsoft.com/office/drawing/2014/main" id="{B896A41C-9E83-9AC1-5DE2-BDA49D5610F8}"/>
              </a:ext>
            </a:extLst>
          </p:cNvPr>
          <p:cNvGrpSpPr/>
          <p:nvPr/>
        </p:nvGrpSpPr>
        <p:grpSpPr>
          <a:xfrm>
            <a:off x="314259" y="2584689"/>
            <a:ext cx="109855" cy="109855"/>
            <a:chOff x="466344" y="3493008"/>
            <a:chExt cx="109855" cy="109855"/>
          </a:xfrm>
        </p:grpSpPr>
        <p:sp>
          <p:nvSpPr>
            <p:cNvPr id="26" name="object 70">
              <a:extLst>
                <a:ext uri="{FF2B5EF4-FFF2-40B4-BE49-F238E27FC236}">
                  <a16:creationId xmlns:a16="http://schemas.microsoft.com/office/drawing/2014/main" id="{9C246D47-9B02-DBF1-0A4C-19E1B7F3CA06}"/>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27" name="object 71">
              <a:extLst>
                <a:ext uri="{FF2B5EF4-FFF2-40B4-BE49-F238E27FC236}">
                  <a16:creationId xmlns:a16="http://schemas.microsoft.com/office/drawing/2014/main" id="{7B3A9F83-1277-9CD6-18B4-5E57E87391AF}"/>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28" name="object 69">
            <a:extLst>
              <a:ext uri="{FF2B5EF4-FFF2-40B4-BE49-F238E27FC236}">
                <a16:creationId xmlns:a16="http://schemas.microsoft.com/office/drawing/2014/main" id="{CEC816BF-7E5E-1FDE-8910-C1FD55A9C929}"/>
              </a:ext>
            </a:extLst>
          </p:cNvPr>
          <p:cNvGrpSpPr/>
          <p:nvPr/>
        </p:nvGrpSpPr>
        <p:grpSpPr>
          <a:xfrm>
            <a:off x="321449" y="3357560"/>
            <a:ext cx="109855" cy="109855"/>
            <a:chOff x="466344" y="3493008"/>
            <a:chExt cx="109855" cy="109855"/>
          </a:xfrm>
        </p:grpSpPr>
        <p:sp>
          <p:nvSpPr>
            <p:cNvPr id="29" name="object 70">
              <a:extLst>
                <a:ext uri="{FF2B5EF4-FFF2-40B4-BE49-F238E27FC236}">
                  <a16:creationId xmlns:a16="http://schemas.microsoft.com/office/drawing/2014/main" id="{0B939FB1-7065-48DE-4D11-A8E2C5703368}"/>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30" name="object 71">
              <a:extLst>
                <a:ext uri="{FF2B5EF4-FFF2-40B4-BE49-F238E27FC236}">
                  <a16:creationId xmlns:a16="http://schemas.microsoft.com/office/drawing/2014/main" id="{49295317-360D-6E90-375D-0C25FC7D87D6}"/>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31" name="object 69">
            <a:extLst>
              <a:ext uri="{FF2B5EF4-FFF2-40B4-BE49-F238E27FC236}">
                <a16:creationId xmlns:a16="http://schemas.microsoft.com/office/drawing/2014/main" id="{5F1E7720-4D1C-9691-55C1-CFB7E00B8E09}"/>
              </a:ext>
            </a:extLst>
          </p:cNvPr>
          <p:cNvGrpSpPr/>
          <p:nvPr/>
        </p:nvGrpSpPr>
        <p:grpSpPr>
          <a:xfrm>
            <a:off x="321449" y="3505408"/>
            <a:ext cx="109855" cy="109855"/>
            <a:chOff x="466344" y="3493008"/>
            <a:chExt cx="109855" cy="109855"/>
          </a:xfrm>
        </p:grpSpPr>
        <p:sp>
          <p:nvSpPr>
            <p:cNvPr id="32" name="object 70">
              <a:extLst>
                <a:ext uri="{FF2B5EF4-FFF2-40B4-BE49-F238E27FC236}">
                  <a16:creationId xmlns:a16="http://schemas.microsoft.com/office/drawing/2014/main" id="{A8BB7B8F-06BF-30B1-AD81-478B5036CB8A}"/>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33" name="object 71">
              <a:extLst>
                <a:ext uri="{FF2B5EF4-FFF2-40B4-BE49-F238E27FC236}">
                  <a16:creationId xmlns:a16="http://schemas.microsoft.com/office/drawing/2014/main" id="{E721B05F-96C4-22AA-EAA1-46BAEAE173FE}"/>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34" name="Group 33">
            <a:extLst>
              <a:ext uri="{FF2B5EF4-FFF2-40B4-BE49-F238E27FC236}">
                <a16:creationId xmlns:a16="http://schemas.microsoft.com/office/drawing/2014/main" id="{0A1E4DDF-9D01-D17E-4520-04F9EF05668C}"/>
              </a:ext>
            </a:extLst>
          </p:cNvPr>
          <p:cNvGrpSpPr/>
          <p:nvPr/>
        </p:nvGrpSpPr>
        <p:grpSpPr>
          <a:xfrm>
            <a:off x="212301" y="3710268"/>
            <a:ext cx="3323873" cy="280968"/>
            <a:chOff x="212299" y="1417251"/>
            <a:chExt cx="4359701" cy="280968"/>
          </a:xfrm>
        </p:grpSpPr>
        <p:cxnSp>
          <p:nvCxnSpPr>
            <p:cNvPr id="35" name="Straight Connector 34">
              <a:extLst>
                <a:ext uri="{FF2B5EF4-FFF2-40B4-BE49-F238E27FC236}">
                  <a16:creationId xmlns:a16="http://schemas.microsoft.com/office/drawing/2014/main" id="{02DB8430-40D2-F565-4872-F1D8C67A89B0}"/>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4D952EBA-9B76-BDA5-4760-8AA61EEB24F4}"/>
                </a:ext>
              </a:extLst>
            </p:cNvPr>
            <p:cNvSpPr txBox="1"/>
            <p:nvPr/>
          </p:nvSpPr>
          <p:spPr>
            <a:xfrm>
              <a:off x="215900" y="1417251"/>
              <a:ext cx="4356100" cy="253916"/>
            </a:xfrm>
            <a:prstGeom prst="rect">
              <a:avLst/>
            </a:prstGeom>
            <a:noFill/>
          </p:spPr>
          <p:txBody>
            <a:bodyPr wrap="square">
              <a:spAutoFit/>
            </a:bodyPr>
            <a:lstStyle/>
            <a:p>
              <a:pPr algn="ctr"/>
              <a:r>
                <a:rPr lang="en-US" sz="1050">
                  <a:solidFill>
                    <a:schemeClr val="accent1"/>
                  </a:solidFill>
                </a:rPr>
                <a:t>Sources &amp; Uses</a:t>
              </a:r>
            </a:p>
          </p:txBody>
        </p:sp>
      </p:grpSp>
      <p:graphicFrame>
        <p:nvGraphicFramePr>
          <p:cNvPr id="37" name="Table 36">
            <a:extLst>
              <a:ext uri="{FF2B5EF4-FFF2-40B4-BE49-F238E27FC236}">
                <a16:creationId xmlns:a16="http://schemas.microsoft.com/office/drawing/2014/main" id="{E4956FB5-F5B0-7AD9-6BAE-48B93C1EABF7}"/>
              </a:ext>
            </a:extLst>
          </p:cNvPr>
          <p:cNvGraphicFramePr>
            <a:graphicFrameLocks noGrp="1"/>
          </p:cNvGraphicFramePr>
          <p:nvPr>
            <p:custDataLst>
              <p:tags r:id="rId1"/>
            </p:custDataLst>
          </p:nvPr>
        </p:nvGraphicFramePr>
        <p:xfrm>
          <a:off x="217235" y="4098774"/>
          <a:ext cx="3310482" cy="2049608"/>
        </p:xfrm>
        <a:graphic>
          <a:graphicData uri="http://schemas.openxmlformats.org/drawingml/2006/table">
            <a:tbl>
              <a:tblPr>
                <a:tableStyleId>{5C22544A-7EE6-4342-B048-85BDC9FD1C3A}</a:tableStyleId>
              </a:tblPr>
              <a:tblGrid>
                <a:gridCol w="1655241">
                  <a:extLst>
                    <a:ext uri="{9D8B030D-6E8A-4147-A177-3AD203B41FA5}">
                      <a16:colId xmlns:a16="http://schemas.microsoft.com/office/drawing/2014/main" val="1038642648"/>
                    </a:ext>
                  </a:extLst>
                </a:gridCol>
                <a:gridCol w="1655241">
                  <a:extLst>
                    <a:ext uri="{9D8B030D-6E8A-4147-A177-3AD203B41FA5}">
                      <a16:colId xmlns:a16="http://schemas.microsoft.com/office/drawing/2014/main" val="2081099079"/>
                    </a:ext>
                  </a:extLst>
                </a:gridCol>
              </a:tblGrid>
              <a:tr h="186328">
                <a:tc>
                  <a:txBody>
                    <a:bodyPr/>
                    <a:lstStyle/>
                    <a:p>
                      <a:r>
                        <a:rPr lang="en-AU" sz="700" b="1">
                          <a:latin typeface="+mj-lt"/>
                        </a:rPr>
                        <a:t>Sources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1">
                        <a:latin typeface="+mj-lt"/>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3872637678"/>
                  </a:ext>
                </a:extLst>
              </a:tr>
              <a:tr h="186328">
                <a:tc>
                  <a:txBody>
                    <a:bodyPr/>
                    <a:lstStyle/>
                    <a:p>
                      <a:r>
                        <a:rPr lang="en-AU" sz="700">
                          <a:latin typeface="+mj-lt"/>
                        </a:rPr>
                        <a:t>Acquisition Debt</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65,100</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862376"/>
                  </a:ext>
                </a:extLst>
              </a:tr>
              <a:tr h="186328">
                <a:tc>
                  <a:txBody>
                    <a:bodyPr/>
                    <a:lstStyle/>
                    <a:p>
                      <a:r>
                        <a:rPr lang="en-AU" sz="700">
                          <a:latin typeface="+mj-lt"/>
                        </a:rPr>
                        <a:t>Capex Facility</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10,000</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073811"/>
                  </a:ext>
                </a:extLst>
              </a:tr>
              <a:tr h="186328">
                <a:tc>
                  <a:txBody>
                    <a:bodyPr/>
                    <a:lstStyle/>
                    <a:p>
                      <a:r>
                        <a:rPr lang="en-AU" sz="700">
                          <a:latin typeface="+mj-lt"/>
                        </a:rPr>
                        <a:t>Buyer Equity</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123,511</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4823810"/>
                  </a:ext>
                </a:extLst>
              </a:tr>
              <a:tr h="186328">
                <a:tc>
                  <a:txBody>
                    <a:bodyPr/>
                    <a:lstStyle/>
                    <a:p>
                      <a:r>
                        <a:rPr lang="en-AU" sz="700" b="1">
                          <a:latin typeface="+mj-lt"/>
                        </a:rPr>
                        <a:t>Total Sources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1">
                          <a:latin typeface="+mj-lt"/>
                        </a:rPr>
                        <a:t>198,611</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445468"/>
                  </a:ext>
                </a:extLst>
              </a:tr>
              <a:tr h="186328">
                <a:tc>
                  <a:txBody>
                    <a:bodyPr/>
                    <a:lstStyle/>
                    <a:p>
                      <a:r>
                        <a:rPr lang="en-AU" sz="700" b="1">
                          <a:latin typeface="+mj-lt"/>
                        </a:rPr>
                        <a:t>Uses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1">
                        <a:latin typeface="+mj-lt"/>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1051193483"/>
                  </a:ext>
                </a:extLst>
              </a:tr>
              <a:tr h="186328">
                <a:tc>
                  <a:txBody>
                    <a:bodyPr/>
                    <a:lstStyle/>
                    <a:p>
                      <a:r>
                        <a:rPr lang="en-AU" sz="700">
                          <a:latin typeface="+mj-lt"/>
                        </a:rPr>
                        <a:t>Purchase of Bayview Village</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186,000</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6466713"/>
                  </a:ext>
                </a:extLst>
              </a:tr>
              <a:tr h="186328">
                <a:tc>
                  <a:txBody>
                    <a:bodyPr/>
                    <a:lstStyle/>
                    <a:p>
                      <a:r>
                        <a:rPr lang="en-AU" sz="700">
                          <a:latin typeface="+mj-lt"/>
                        </a:rPr>
                        <a:t>Acquisition Costs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1,860</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558624"/>
                  </a:ext>
                </a:extLst>
              </a:tr>
              <a:tr h="186328">
                <a:tc>
                  <a:txBody>
                    <a:bodyPr/>
                    <a:lstStyle/>
                    <a:p>
                      <a:r>
                        <a:rPr lang="en-AU" sz="700">
                          <a:latin typeface="+mj-lt"/>
                        </a:rPr>
                        <a:t>Value-add Capex Program</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10,000</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1868019"/>
                  </a:ext>
                </a:extLst>
              </a:tr>
              <a:tr h="186328">
                <a:tc>
                  <a:txBody>
                    <a:bodyPr/>
                    <a:lstStyle/>
                    <a:p>
                      <a:r>
                        <a:rPr lang="en-AU" sz="700">
                          <a:latin typeface="+mj-lt"/>
                        </a:rPr>
                        <a:t>Debt Establishment Fee</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751</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0595079"/>
                  </a:ext>
                </a:extLst>
              </a:tr>
              <a:tr h="186328">
                <a:tc>
                  <a:txBody>
                    <a:bodyPr/>
                    <a:lstStyle/>
                    <a:p>
                      <a:r>
                        <a:rPr lang="en-AU" sz="700" b="1">
                          <a:latin typeface="+mj-lt"/>
                        </a:rPr>
                        <a:t>Total Sources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1">
                          <a:latin typeface="+mj-lt"/>
                        </a:rPr>
                        <a:t>198,611</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123113"/>
                  </a:ext>
                </a:extLst>
              </a:tr>
            </a:tbl>
          </a:graphicData>
        </a:graphic>
      </p:graphicFrame>
      <p:graphicFrame>
        <p:nvGraphicFramePr>
          <p:cNvPr id="39" name="Table 38">
            <a:extLst>
              <a:ext uri="{FF2B5EF4-FFF2-40B4-BE49-F238E27FC236}">
                <a16:creationId xmlns:a16="http://schemas.microsoft.com/office/drawing/2014/main" id="{D8677474-5AEC-C494-792F-0C2BA037EDAF}"/>
              </a:ext>
            </a:extLst>
          </p:cNvPr>
          <p:cNvGraphicFramePr>
            <a:graphicFrameLocks noGrp="1"/>
          </p:cNvGraphicFramePr>
          <p:nvPr>
            <p:custDataLst>
              <p:tags r:id="rId2"/>
            </p:custDataLst>
          </p:nvPr>
        </p:nvGraphicFramePr>
        <p:xfrm>
          <a:off x="3641726" y="1430498"/>
          <a:ext cx="4679310" cy="1449288"/>
        </p:xfrm>
        <a:graphic>
          <a:graphicData uri="http://schemas.openxmlformats.org/drawingml/2006/table">
            <a:tbl>
              <a:tblPr>
                <a:tableStyleId>{5C22544A-7EE6-4342-B048-85BDC9FD1C3A}</a:tableStyleId>
              </a:tblPr>
              <a:tblGrid>
                <a:gridCol w="1374060">
                  <a:extLst>
                    <a:ext uri="{9D8B030D-6E8A-4147-A177-3AD203B41FA5}">
                      <a16:colId xmlns:a16="http://schemas.microsoft.com/office/drawing/2014/main" val="1038642648"/>
                    </a:ext>
                  </a:extLst>
                </a:gridCol>
                <a:gridCol w="550875">
                  <a:extLst>
                    <a:ext uri="{9D8B030D-6E8A-4147-A177-3AD203B41FA5}">
                      <a16:colId xmlns:a16="http://schemas.microsoft.com/office/drawing/2014/main" val="179920032"/>
                    </a:ext>
                  </a:extLst>
                </a:gridCol>
                <a:gridCol w="550875">
                  <a:extLst>
                    <a:ext uri="{9D8B030D-6E8A-4147-A177-3AD203B41FA5}">
                      <a16:colId xmlns:a16="http://schemas.microsoft.com/office/drawing/2014/main" val="485166490"/>
                    </a:ext>
                  </a:extLst>
                </a:gridCol>
                <a:gridCol w="550875">
                  <a:extLst>
                    <a:ext uri="{9D8B030D-6E8A-4147-A177-3AD203B41FA5}">
                      <a16:colId xmlns:a16="http://schemas.microsoft.com/office/drawing/2014/main" val="658235180"/>
                    </a:ext>
                  </a:extLst>
                </a:gridCol>
                <a:gridCol w="550875">
                  <a:extLst>
                    <a:ext uri="{9D8B030D-6E8A-4147-A177-3AD203B41FA5}">
                      <a16:colId xmlns:a16="http://schemas.microsoft.com/office/drawing/2014/main" val="3340101090"/>
                    </a:ext>
                  </a:extLst>
                </a:gridCol>
                <a:gridCol w="550875">
                  <a:extLst>
                    <a:ext uri="{9D8B030D-6E8A-4147-A177-3AD203B41FA5}">
                      <a16:colId xmlns:a16="http://schemas.microsoft.com/office/drawing/2014/main" val="3475189321"/>
                    </a:ext>
                  </a:extLst>
                </a:gridCol>
                <a:gridCol w="550875">
                  <a:extLst>
                    <a:ext uri="{9D8B030D-6E8A-4147-A177-3AD203B41FA5}">
                      <a16:colId xmlns:a16="http://schemas.microsoft.com/office/drawing/2014/main" val="2962798088"/>
                    </a:ext>
                  </a:extLst>
                </a:gridCol>
              </a:tblGrid>
              <a:tr h="161032">
                <a:tc>
                  <a:txBody>
                    <a:bodyPr/>
                    <a:lstStyle/>
                    <a:p>
                      <a:r>
                        <a:rPr lang="en-AU" sz="700">
                          <a:latin typeface="+mj-lt"/>
                        </a:rPr>
                        <a:t>($ in thousands)</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FY26</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FY27</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FY28</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FY29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FY30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FY31</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862376"/>
                  </a:ext>
                </a:extLst>
              </a:tr>
              <a:tr h="161032">
                <a:tc>
                  <a:txBody>
                    <a:bodyPr/>
                    <a:lstStyle/>
                    <a:p>
                      <a:r>
                        <a:rPr lang="en-AU" sz="700" b="1">
                          <a:latin typeface="+mj-lt"/>
                        </a:rPr>
                        <a:t>Unlevered Cashflows</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073811"/>
                  </a:ext>
                </a:extLst>
              </a:tr>
              <a:tr h="161032">
                <a:tc>
                  <a:txBody>
                    <a:bodyPr/>
                    <a:lstStyle/>
                    <a:p>
                      <a:r>
                        <a:rPr lang="en-AU" sz="700">
                          <a:latin typeface="+mj-lt"/>
                        </a:rPr>
                        <a:t>Property Acquisition Price</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(187,860)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4823810"/>
                  </a:ext>
                </a:extLst>
              </a:tr>
              <a:tr h="161032">
                <a:tc>
                  <a:txBody>
                    <a:bodyPr/>
                    <a:lstStyle/>
                    <a:p>
                      <a:r>
                        <a:rPr lang="en-AU" sz="700" b="0">
                          <a:latin typeface="+mj-lt"/>
                        </a:rPr>
                        <a:t>(+) </a:t>
                      </a:r>
                      <a:r>
                        <a:rPr lang="en-AU" sz="700" b="0" err="1">
                          <a:latin typeface="+mj-lt"/>
                        </a:rPr>
                        <a:t>CapEx</a:t>
                      </a:r>
                      <a:r>
                        <a:rPr lang="en-AU" sz="700" b="0">
                          <a:latin typeface="+mj-lt"/>
                        </a:rPr>
                        <a:t> Programme</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(10,000)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445468"/>
                  </a:ext>
                </a:extLst>
              </a:tr>
              <a:tr h="161032">
                <a:tc>
                  <a:txBody>
                    <a:bodyPr/>
                    <a:lstStyle/>
                    <a:p>
                      <a:r>
                        <a:rPr lang="en-AU" sz="700" b="0">
                          <a:latin typeface="+mj-lt"/>
                        </a:rPr>
                        <a:t>(+) NOI</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12,174</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12,567</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12,972</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13,390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13,819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193483"/>
                  </a:ext>
                </a:extLst>
              </a:tr>
              <a:tr h="161032">
                <a:tc>
                  <a:txBody>
                    <a:bodyPr/>
                    <a:lstStyle/>
                    <a:p>
                      <a:r>
                        <a:rPr lang="en-AU" sz="700" b="0">
                          <a:latin typeface="+mj-lt"/>
                        </a:rPr>
                        <a:t>(-) Maintenance </a:t>
                      </a:r>
                      <a:r>
                        <a:rPr lang="en-AU" sz="700" b="0" err="1">
                          <a:latin typeface="+mj-lt"/>
                        </a:rPr>
                        <a:t>CapEx</a:t>
                      </a: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(609)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(628)</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(649)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(669)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(691)</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6466713"/>
                  </a:ext>
                </a:extLst>
              </a:tr>
              <a:tr h="161032">
                <a:tc>
                  <a:txBody>
                    <a:bodyPr/>
                    <a:lstStyle/>
                    <a:p>
                      <a:r>
                        <a:rPr lang="en-AU" sz="700" b="0">
                          <a:latin typeface="+mj-lt"/>
                        </a:rPr>
                        <a:t>(+) Proceeds on Sale</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228,193</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558624"/>
                  </a:ext>
                </a:extLst>
              </a:tr>
              <a:tr h="161032">
                <a:tc>
                  <a:txBody>
                    <a:bodyPr/>
                    <a:lstStyle/>
                    <a:p>
                      <a:r>
                        <a:rPr lang="en-AU" sz="700" b="0">
                          <a:latin typeface="+mj-lt"/>
                        </a:rPr>
                        <a:t>(-) Selling Costs</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(3,423)</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1868019"/>
                  </a:ext>
                </a:extLst>
              </a:tr>
              <a:tr h="161032">
                <a:tc>
                  <a:txBody>
                    <a:bodyPr/>
                    <a:lstStyle/>
                    <a:p>
                      <a:r>
                        <a:rPr lang="en-AU" sz="700" b="1">
                          <a:latin typeface="+mj-lt"/>
                        </a:rPr>
                        <a:t>Unlevered Free Cash Flow</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(197,860)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11,565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11,939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12,324</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12,720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237,899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3390595079"/>
                  </a:ext>
                </a:extLst>
              </a:tr>
            </a:tbl>
          </a:graphicData>
        </a:graphic>
      </p:graphicFrame>
      <p:graphicFrame>
        <p:nvGraphicFramePr>
          <p:cNvPr id="41" name="Table 40">
            <a:extLst>
              <a:ext uri="{FF2B5EF4-FFF2-40B4-BE49-F238E27FC236}">
                <a16:creationId xmlns:a16="http://schemas.microsoft.com/office/drawing/2014/main" id="{42273671-B460-0B1C-F286-06F0E673A5B9}"/>
              </a:ext>
            </a:extLst>
          </p:cNvPr>
          <p:cNvGraphicFramePr>
            <a:graphicFrameLocks noGrp="1"/>
          </p:cNvGraphicFramePr>
          <p:nvPr>
            <p:custDataLst>
              <p:tags r:id="rId3"/>
            </p:custDataLst>
          </p:nvPr>
        </p:nvGraphicFramePr>
        <p:xfrm>
          <a:off x="8382385" y="1428778"/>
          <a:ext cx="540111" cy="1449288"/>
        </p:xfrm>
        <a:graphic>
          <a:graphicData uri="http://schemas.openxmlformats.org/drawingml/2006/table">
            <a:tbl>
              <a:tblPr>
                <a:tableStyleId>{5C22544A-7EE6-4342-B048-85BDC9FD1C3A}</a:tableStyleId>
              </a:tblPr>
              <a:tblGrid>
                <a:gridCol w="540111">
                  <a:extLst>
                    <a:ext uri="{9D8B030D-6E8A-4147-A177-3AD203B41FA5}">
                      <a16:colId xmlns:a16="http://schemas.microsoft.com/office/drawing/2014/main" val="2208358448"/>
                    </a:ext>
                  </a:extLst>
                </a:gridCol>
              </a:tblGrid>
              <a:tr h="161032">
                <a:tc>
                  <a:txBody>
                    <a:bodyPr/>
                    <a:lstStyle/>
                    <a:p>
                      <a:pPr algn="r"/>
                      <a:r>
                        <a:rPr lang="en-AU" sz="700">
                          <a:latin typeface="+mj-lt"/>
                        </a:rPr>
                        <a:t>CAGR</a:t>
                      </a: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1722696"/>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364816"/>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516265"/>
                  </a:ext>
                </a:extLst>
              </a:tr>
              <a:tr h="161032">
                <a:tc>
                  <a:txBody>
                    <a:bodyPr/>
                    <a:lstStyle/>
                    <a:p>
                      <a:pPr algn="r"/>
                      <a:endParaRPr lang="en-AU" sz="700" b="1">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7229316"/>
                  </a:ext>
                </a:extLst>
              </a:tr>
              <a:tr h="161032">
                <a:tc>
                  <a:txBody>
                    <a:bodyPr/>
                    <a:lstStyle/>
                    <a:p>
                      <a:pPr algn="r"/>
                      <a:r>
                        <a:rPr lang="en-AU" sz="700" b="0">
                          <a:latin typeface="+mj-lt"/>
                        </a:rPr>
                        <a:t>3.2%</a:t>
                      </a: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616552"/>
                  </a:ext>
                </a:extLst>
              </a:tr>
              <a:tr h="161032">
                <a:tc>
                  <a:txBody>
                    <a:bodyPr/>
                    <a:lstStyle/>
                    <a:p>
                      <a:pPr algn="r"/>
                      <a:r>
                        <a:rPr lang="en-AU" sz="700">
                          <a:latin typeface="+mj-lt"/>
                        </a:rPr>
                        <a:t>3.2%</a:t>
                      </a: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5440800"/>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2151"/>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4677752"/>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3113677574"/>
                  </a:ext>
                </a:extLst>
              </a:tr>
            </a:tbl>
          </a:graphicData>
        </a:graphic>
      </p:graphicFrame>
      <p:graphicFrame>
        <p:nvGraphicFramePr>
          <p:cNvPr id="42" name="Table 41">
            <a:extLst>
              <a:ext uri="{FF2B5EF4-FFF2-40B4-BE49-F238E27FC236}">
                <a16:creationId xmlns:a16="http://schemas.microsoft.com/office/drawing/2014/main" id="{A767A8AE-9DBE-FCDA-4C5B-A8F4C6EA92E0}"/>
              </a:ext>
            </a:extLst>
          </p:cNvPr>
          <p:cNvGraphicFramePr>
            <a:graphicFrameLocks noGrp="1"/>
          </p:cNvGraphicFramePr>
          <p:nvPr/>
        </p:nvGraphicFramePr>
        <p:xfrm>
          <a:off x="3647333" y="2960388"/>
          <a:ext cx="4679310" cy="285360"/>
        </p:xfrm>
        <a:graphic>
          <a:graphicData uri="http://schemas.openxmlformats.org/drawingml/2006/table">
            <a:tbl>
              <a:tblPr>
                <a:tableStyleId>{5C22544A-7EE6-4342-B048-85BDC9FD1C3A}</a:tableStyleId>
              </a:tblPr>
              <a:tblGrid>
                <a:gridCol w="1374060">
                  <a:extLst>
                    <a:ext uri="{9D8B030D-6E8A-4147-A177-3AD203B41FA5}">
                      <a16:colId xmlns:a16="http://schemas.microsoft.com/office/drawing/2014/main" val="3601706151"/>
                    </a:ext>
                  </a:extLst>
                </a:gridCol>
                <a:gridCol w="550875">
                  <a:extLst>
                    <a:ext uri="{9D8B030D-6E8A-4147-A177-3AD203B41FA5}">
                      <a16:colId xmlns:a16="http://schemas.microsoft.com/office/drawing/2014/main" val="792132544"/>
                    </a:ext>
                  </a:extLst>
                </a:gridCol>
                <a:gridCol w="550875">
                  <a:extLst>
                    <a:ext uri="{9D8B030D-6E8A-4147-A177-3AD203B41FA5}">
                      <a16:colId xmlns:a16="http://schemas.microsoft.com/office/drawing/2014/main" val="3887198183"/>
                    </a:ext>
                  </a:extLst>
                </a:gridCol>
                <a:gridCol w="550875">
                  <a:extLst>
                    <a:ext uri="{9D8B030D-6E8A-4147-A177-3AD203B41FA5}">
                      <a16:colId xmlns:a16="http://schemas.microsoft.com/office/drawing/2014/main" val="30932231"/>
                    </a:ext>
                  </a:extLst>
                </a:gridCol>
                <a:gridCol w="550875">
                  <a:extLst>
                    <a:ext uri="{9D8B030D-6E8A-4147-A177-3AD203B41FA5}">
                      <a16:colId xmlns:a16="http://schemas.microsoft.com/office/drawing/2014/main" val="3551460582"/>
                    </a:ext>
                  </a:extLst>
                </a:gridCol>
                <a:gridCol w="550875">
                  <a:extLst>
                    <a:ext uri="{9D8B030D-6E8A-4147-A177-3AD203B41FA5}">
                      <a16:colId xmlns:a16="http://schemas.microsoft.com/office/drawing/2014/main" val="3941733349"/>
                    </a:ext>
                  </a:extLst>
                </a:gridCol>
                <a:gridCol w="550875">
                  <a:extLst>
                    <a:ext uri="{9D8B030D-6E8A-4147-A177-3AD203B41FA5}">
                      <a16:colId xmlns:a16="http://schemas.microsoft.com/office/drawing/2014/main" val="1276531252"/>
                    </a:ext>
                  </a:extLst>
                </a:gridCol>
              </a:tblGrid>
              <a:tr h="0">
                <a:tc>
                  <a:txBody>
                    <a:bodyPr/>
                    <a:lstStyle/>
                    <a:p>
                      <a:r>
                        <a:rPr lang="en-AU" sz="700" b="0">
                          <a:latin typeface="+mj-lt"/>
                        </a:rPr>
                        <a:t>Unlevered IRR</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0">
                          <a:latin typeface="+mj-lt"/>
                        </a:rPr>
                        <a:t>11.1%</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440516223"/>
                  </a:ext>
                </a:extLst>
              </a:tr>
              <a:tr h="0">
                <a:tc>
                  <a:txBody>
                    <a:bodyPr/>
                    <a:lstStyle/>
                    <a:p>
                      <a:r>
                        <a:rPr lang="en-AU" sz="700" b="0">
                          <a:latin typeface="+mj-lt"/>
                        </a:rPr>
                        <a:t>MOIC</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0">
                          <a:latin typeface="+mj-lt"/>
                        </a:rPr>
                        <a:t>1.4x</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2483353709"/>
                  </a:ext>
                </a:extLst>
              </a:tr>
            </a:tbl>
          </a:graphicData>
        </a:graphic>
      </p:graphicFrame>
      <p:graphicFrame>
        <p:nvGraphicFramePr>
          <p:cNvPr id="43" name="Table 42">
            <a:extLst>
              <a:ext uri="{FF2B5EF4-FFF2-40B4-BE49-F238E27FC236}">
                <a16:creationId xmlns:a16="http://schemas.microsoft.com/office/drawing/2014/main" id="{0D2EEF6B-89CE-8D3C-04F3-1DC923ABCED0}"/>
              </a:ext>
            </a:extLst>
          </p:cNvPr>
          <p:cNvGraphicFramePr>
            <a:graphicFrameLocks noGrp="1"/>
          </p:cNvGraphicFramePr>
          <p:nvPr>
            <p:custDataLst>
              <p:tags r:id="rId4"/>
            </p:custDataLst>
          </p:nvPr>
        </p:nvGraphicFramePr>
        <p:xfrm>
          <a:off x="8387991" y="2961116"/>
          <a:ext cx="540111" cy="285360"/>
        </p:xfrm>
        <a:graphic>
          <a:graphicData uri="http://schemas.openxmlformats.org/drawingml/2006/table">
            <a:tbl>
              <a:tblPr>
                <a:tableStyleId>{5C22544A-7EE6-4342-B048-85BDC9FD1C3A}</a:tableStyleId>
              </a:tblPr>
              <a:tblGrid>
                <a:gridCol w="540111">
                  <a:extLst>
                    <a:ext uri="{9D8B030D-6E8A-4147-A177-3AD203B41FA5}">
                      <a16:colId xmlns:a16="http://schemas.microsoft.com/office/drawing/2014/main" val="3418231682"/>
                    </a:ext>
                  </a:extLst>
                </a:gridCol>
              </a:tblGrid>
              <a:tr h="0">
                <a:tc>
                  <a:txBody>
                    <a:bodyPr/>
                    <a:lstStyle/>
                    <a:p>
                      <a:pPr algn="r"/>
                      <a:endParaRPr lang="en-AU" sz="700" b="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1209347577"/>
                  </a:ext>
                </a:extLst>
              </a:tr>
              <a:tr h="0">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1673994132"/>
                  </a:ext>
                </a:extLst>
              </a:tr>
            </a:tbl>
          </a:graphicData>
        </a:graphic>
      </p:graphicFrame>
      <p:graphicFrame>
        <p:nvGraphicFramePr>
          <p:cNvPr id="53" name="Table 52">
            <a:extLst>
              <a:ext uri="{FF2B5EF4-FFF2-40B4-BE49-F238E27FC236}">
                <a16:creationId xmlns:a16="http://schemas.microsoft.com/office/drawing/2014/main" id="{E866B228-E88E-C291-9586-B23F21480C4B}"/>
              </a:ext>
            </a:extLst>
          </p:cNvPr>
          <p:cNvGraphicFramePr>
            <a:graphicFrameLocks noGrp="1"/>
          </p:cNvGraphicFramePr>
          <p:nvPr>
            <p:custDataLst>
              <p:tags r:id="rId5"/>
            </p:custDataLst>
          </p:nvPr>
        </p:nvGraphicFramePr>
        <p:xfrm>
          <a:off x="3647333" y="3274109"/>
          <a:ext cx="4679310" cy="805160"/>
        </p:xfrm>
        <a:graphic>
          <a:graphicData uri="http://schemas.openxmlformats.org/drawingml/2006/table">
            <a:tbl>
              <a:tblPr>
                <a:tableStyleId>{5C22544A-7EE6-4342-B048-85BDC9FD1C3A}</a:tableStyleId>
              </a:tblPr>
              <a:tblGrid>
                <a:gridCol w="1374060">
                  <a:extLst>
                    <a:ext uri="{9D8B030D-6E8A-4147-A177-3AD203B41FA5}">
                      <a16:colId xmlns:a16="http://schemas.microsoft.com/office/drawing/2014/main" val="1038642648"/>
                    </a:ext>
                  </a:extLst>
                </a:gridCol>
                <a:gridCol w="550875">
                  <a:extLst>
                    <a:ext uri="{9D8B030D-6E8A-4147-A177-3AD203B41FA5}">
                      <a16:colId xmlns:a16="http://schemas.microsoft.com/office/drawing/2014/main" val="179920032"/>
                    </a:ext>
                  </a:extLst>
                </a:gridCol>
                <a:gridCol w="550875">
                  <a:extLst>
                    <a:ext uri="{9D8B030D-6E8A-4147-A177-3AD203B41FA5}">
                      <a16:colId xmlns:a16="http://schemas.microsoft.com/office/drawing/2014/main" val="485166490"/>
                    </a:ext>
                  </a:extLst>
                </a:gridCol>
                <a:gridCol w="550875">
                  <a:extLst>
                    <a:ext uri="{9D8B030D-6E8A-4147-A177-3AD203B41FA5}">
                      <a16:colId xmlns:a16="http://schemas.microsoft.com/office/drawing/2014/main" val="658235180"/>
                    </a:ext>
                  </a:extLst>
                </a:gridCol>
                <a:gridCol w="550875">
                  <a:extLst>
                    <a:ext uri="{9D8B030D-6E8A-4147-A177-3AD203B41FA5}">
                      <a16:colId xmlns:a16="http://schemas.microsoft.com/office/drawing/2014/main" val="3340101090"/>
                    </a:ext>
                  </a:extLst>
                </a:gridCol>
                <a:gridCol w="550875">
                  <a:extLst>
                    <a:ext uri="{9D8B030D-6E8A-4147-A177-3AD203B41FA5}">
                      <a16:colId xmlns:a16="http://schemas.microsoft.com/office/drawing/2014/main" val="3475189321"/>
                    </a:ext>
                  </a:extLst>
                </a:gridCol>
                <a:gridCol w="550875">
                  <a:extLst>
                    <a:ext uri="{9D8B030D-6E8A-4147-A177-3AD203B41FA5}">
                      <a16:colId xmlns:a16="http://schemas.microsoft.com/office/drawing/2014/main" val="2962798088"/>
                    </a:ext>
                  </a:extLst>
                </a:gridCol>
              </a:tblGrid>
              <a:tr h="161032">
                <a:tc>
                  <a:txBody>
                    <a:bodyPr/>
                    <a:lstStyle/>
                    <a:p>
                      <a:r>
                        <a:rPr lang="en-AU" sz="700" b="1">
                          <a:latin typeface="+mj-lt"/>
                        </a:rPr>
                        <a:t>Levered Cashflows</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1">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073811"/>
                  </a:ext>
                </a:extLst>
              </a:tr>
              <a:tr h="161032">
                <a:tc>
                  <a:txBody>
                    <a:bodyPr/>
                    <a:lstStyle/>
                    <a:p>
                      <a:r>
                        <a:rPr lang="en-AU" sz="700">
                          <a:latin typeface="+mj-lt"/>
                        </a:rPr>
                        <a:t>Unlevered Free Cash Flow</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(123,511)</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11,565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11,939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12,324</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12,720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a:latin typeface="+mj-lt"/>
                        </a:rPr>
                        <a:t>237,899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4823810"/>
                  </a:ext>
                </a:extLst>
              </a:tr>
              <a:tr h="161032">
                <a:tc>
                  <a:txBody>
                    <a:bodyPr/>
                    <a:lstStyle/>
                    <a:p>
                      <a:r>
                        <a:rPr lang="en-AU" sz="700" b="0">
                          <a:latin typeface="+mj-lt"/>
                        </a:rPr>
                        <a:t>(-) Interest Expense</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(3,755)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(3,755)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(3,755)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(3,755)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(3,755)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445468"/>
                  </a:ext>
                </a:extLst>
              </a:tr>
              <a:tr h="161032">
                <a:tc>
                  <a:txBody>
                    <a:bodyPr/>
                    <a:lstStyle/>
                    <a:p>
                      <a:r>
                        <a:rPr lang="en-AU" sz="700" b="0">
                          <a:latin typeface="+mj-lt"/>
                        </a:rPr>
                        <a:t>(-) Debt Repayment on Exit</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AU" sz="700" b="0">
                          <a:latin typeface="+mj-lt"/>
                        </a:rPr>
                        <a:t>(75,100)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193483"/>
                  </a:ext>
                </a:extLst>
              </a:tr>
              <a:tr h="161032">
                <a:tc>
                  <a:txBody>
                    <a:bodyPr/>
                    <a:lstStyle/>
                    <a:p>
                      <a:r>
                        <a:rPr lang="en-AU" sz="700" b="1">
                          <a:latin typeface="+mj-lt"/>
                        </a:rPr>
                        <a:t>Levered Free Cash Flow</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(123,511)</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7,810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8,184</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8,569</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8,965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159,044</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3390595079"/>
                  </a:ext>
                </a:extLst>
              </a:tr>
            </a:tbl>
          </a:graphicData>
        </a:graphic>
      </p:graphicFrame>
      <p:graphicFrame>
        <p:nvGraphicFramePr>
          <p:cNvPr id="55" name="Table 54">
            <a:extLst>
              <a:ext uri="{FF2B5EF4-FFF2-40B4-BE49-F238E27FC236}">
                <a16:creationId xmlns:a16="http://schemas.microsoft.com/office/drawing/2014/main" id="{AB21079F-59F8-2C82-4D72-969D8F5A188C}"/>
              </a:ext>
            </a:extLst>
          </p:cNvPr>
          <p:cNvGraphicFramePr>
            <a:graphicFrameLocks noGrp="1"/>
          </p:cNvGraphicFramePr>
          <p:nvPr>
            <p:custDataLst>
              <p:tags r:id="rId6"/>
            </p:custDataLst>
          </p:nvPr>
        </p:nvGraphicFramePr>
        <p:xfrm>
          <a:off x="8388847" y="3274109"/>
          <a:ext cx="540111" cy="805160"/>
        </p:xfrm>
        <a:graphic>
          <a:graphicData uri="http://schemas.openxmlformats.org/drawingml/2006/table">
            <a:tbl>
              <a:tblPr>
                <a:tableStyleId>{5C22544A-7EE6-4342-B048-85BDC9FD1C3A}</a:tableStyleId>
              </a:tblPr>
              <a:tblGrid>
                <a:gridCol w="540111">
                  <a:extLst>
                    <a:ext uri="{9D8B030D-6E8A-4147-A177-3AD203B41FA5}">
                      <a16:colId xmlns:a16="http://schemas.microsoft.com/office/drawing/2014/main" val="2208358448"/>
                    </a:ext>
                  </a:extLst>
                </a:gridCol>
              </a:tblGrid>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364816"/>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516265"/>
                  </a:ext>
                </a:extLst>
              </a:tr>
              <a:tr h="161032">
                <a:tc>
                  <a:txBody>
                    <a:bodyPr/>
                    <a:lstStyle/>
                    <a:p>
                      <a:pPr algn="r"/>
                      <a:r>
                        <a:rPr lang="en-AU" sz="700" b="0">
                          <a:latin typeface="+mj-lt"/>
                        </a:rPr>
                        <a:t>0.0%</a:t>
                      </a: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7229316"/>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4677752"/>
                  </a:ext>
                </a:extLst>
              </a:tr>
              <a:tr h="161032">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3113677574"/>
                  </a:ext>
                </a:extLst>
              </a:tr>
            </a:tbl>
          </a:graphicData>
        </a:graphic>
      </p:graphicFrame>
      <p:graphicFrame>
        <p:nvGraphicFramePr>
          <p:cNvPr id="57" name="Table 56">
            <a:extLst>
              <a:ext uri="{FF2B5EF4-FFF2-40B4-BE49-F238E27FC236}">
                <a16:creationId xmlns:a16="http://schemas.microsoft.com/office/drawing/2014/main" id="{C35B052A-B342-B079-B366-42A393B137BE}"/>
              </a:ext>
            </a:extLst>
          </p:cNvPr>
          <p:cNvGraphicFramePr>
            <a:graphicFrameLocks noGrp="1"/>
          </p:cNvGraphicFramePr>
          <p:nvPr>
            <p:custDataLst>
              <p:tags r:id="rId7"/>
            </p:custDataLst>
          </p:nvPr>
        </p:nvGraphicFramePr>
        <p:xfrm>
          <a:off x="3641726" y="4143572"/>
          <a:ext cx="4679310" cy="428040"/>
        </p:xfrm>
        <a:graphic>
          <a:graphicData uri="http://schemas.openxmlformats.org/drawingml/2006/table">
            <a:tbl>
              <a:tblPr>
                <a:tableStyleId>{5C22544A-7EE6-4342-B048-85BDC9FD1C3A}</a:tableStyleId>
              </a:tblPr>
              <a:tblGrid>
                <a:gridCol w="1374060">
                  <a:extLst>
                    <a:ext uri="{9D8B030D-6E8A-4147-A177-3AD203B41FA5}">
                      <a16:colId xmlns:a16="http://schemas.microsoft.com/office/drawing/2014/main" val="3601706151"/>
                    </a:ext>
                  </a:extLst>
                </a:gridCol>
                <a:gridCol w="550875">
                  <a:extLst>
                    <a:ext uri="{9D8B030D-6E8A-4147-A177-3AD203B41FA5}">
                      <a16:colId xmlns:a16="http://schemas.microsoft.com/office/drawing/2014/main" val="792132544"/>
                    </a:ext>
                  </a:extLst>
                </a:gridCol>
                <a:gridCol w="550875">
                  <a:extLst>
                    <a:ext uri="{9D8B030D-6E8A-4147-A177-3AD203B41FA5}">
                      <a16:colId xmlns:a16="http://schemas.microsoft.com/office/drawing/2014/main" val="3887198183"/>
                    </a:ext>
                  </a:extLst>
                </a:gridCol>
                <a:gridCol w="550875">
                  <a:extLst>
                    <a:ext uri="{9D8B030D-6E8A-4147-A177-3AD203B41FA5}">
                      <a16:colId xmlns:a16="http://schemas.microsoft.com/office/drawing/2014/main" val="30932231"/>
                    </a:ext>
                  </a:extLst>
                </a:gridCol>
                <a:gridCol w="550875">
                  <a:extLst>
                    <a:ext uri="{9D8B030D-6E8A-4147-A177-3AD203B41FA5}">
                      <a16:colId xmlns:a16="http://schemas.microsoft.com/office/drawing/2014/main" val="3551460582"/>
                    </a:ext>
                  </a:extLst>
                </a:gridCol>
                <a:gridCol w="550875">
                  <a:extLst>
                    <a:ext uri="{9D8B030D-6E8A-4147-A177-3AD203B41FA5}">
                      <a16:colId xmlns:a16="http://schemas.microsoft.com/office/drawing/2014/main" val="3941733349"/>
                    </a:ext>
                  </a:extLst>
                </a:gridCol>
                <a:gridCol w="550875">
                  <a:extLst>
                    <a:ext uri="{9D8B030D-6E8A-4147-A177-3AD203B41FA5}">
                      <a16:colId xmlns:a16="http://schemas.microsoft.com/office/drawing/2014/main" val="1276531252"/>
                    </a:ext>
                  </a:extLst>
                </a:gridCol>
              </a:tblGrid>
              <a:tr h="0">
                <a:tc>
                  <a:txBody>
                    <a:bodyPr/>
                    <a:lstStyle/>
                    <a:p>
                      <a:r>
                        <a:rPr lang="en-AU" sz="700" b="0">
                          <a:latin typeface="+mj-lt"/>
                        </a:rPr>
                        <a:t>Levered IRR</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1">
                          <a:latin typeface="+mj-lt"/>
                        </a:rPr>
                        <a:t>13.5%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440516223"/>
                  </a:ext>
                </a:extLst>
              </a:tr>
              <a:tr h="0">
                <a:tc>
                  <a:txBody>
                    <a:bodyPr/>
                    <a:lstStyle/>
                    <a:p>
                      <a:r>
                        <a:rPr lang="en-AU" sz="700" b="0">
                          <a:latin typeface="+mj-lt"/>
                        </a:rPr>
                        <a:t>MOIC</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0">
                          <a:latin typeface="+mj-lt"/>
                        </a:rPr>
                        <a:t>1.6x</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2235178784"/>
                  </a:ext>
                </a:extLst>
              </a:tr>
              <a:tr h="0">
                <a:tc>
                  <a:txBody>
                    <a:bodyPr/>
                    <a:lstStyle/>
                    <a:p>
                      <a:r>
                        <a:rPr lang="en-AU" sz="700" b="0">
                          <a:latin typeface="+mj-lt"/>
                        </a:rPr>
                        <a:t>Avg Distribution Yield</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r>
                        <a:rPr lang="en-AU" sz="700" b="0">
                          <a:latin typeface="+mj-lt"/>
                        </a:rPr>
                        <a:t>6.8%</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tc>
                  <a:txBody>
                    <a:bodyPr/>
                    <a:lstStyle/>
                    <a:p>
                      <a:pPr algn="r"/>
                      <a:endParaRPr lang="en-AU" sz="700" b="0">
                        <a:latin typeface="+mj-lt"/>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2483353709"/>
                  </a:ext>
                </a:extLst>
              </a:tr>
            </a:tbl>
          </a:graphicData>
        </a:graphic>
      </p:graphicFrame>
      <p:graphicFrame>
        <p:nvGraphicFramePr>
          <p:cNvPr id="59" name="Table 58">
            <a:extLst>
              <a:ext uri="{FF2B5EF4-FFF2-40B4-BE49-F238E27FC236}">
                <a16:creationId xmlns:a16="http://schemas.microsoft.com/office/drawing/2014/main" id="{97D34480-5B79-2C69-3728-E4A7ABC87006}"/>
              </a:ext>
            </a:extLst>
          </p:cNvPr>
          <p:cNvGraphicFramePr>
            <a:graphicFrameLocks noGrp="1"/>
          </p:cNvGraphicFramePr>
          <p:nvPr>
            <p:custDataLst>
              <p:tags r:id="rId8"/>
            </p:custDataLst>
          </p:nvPr>
        </p:nvGraphicFramePr>
        <p:xfrm>
          <a:off x="8382385" y="4151638"/>
          <a:ext cx="540111" cy="428040"/>
        </p:xfrm>
        <a:graphic>
          <a:graphicData uri="http://schemas.openxmlformats.org/drawingml/2006/table">
            <a:tbl>
              <a:tblPr>
                <a:tableStyleId>{5C22544A-7EE6-4342-B048-85BDC9FD1C3A}</a:tableStyleId>
              </a:tblPr>
              <a:tblGrid>
                <a:gridCol w="540111">
                  <a:extLst>
                    <a:ext uri="{9D8B030D-6E8A-4147-A177-3AD203B41FA5}">
                      <a16:colId xmlns:a16="http://schemas.microsoft.com/office/drawing/2014/main" val="3418231682"/>
                    </a:ext>
                  </a:extLst>
                </a:gridCol>
              </a:tblGrid>
              <a:tr h="0">
                <a:tc>
                  <a:txBody>
                    <a:bodyPr/>
                    <a:lstStyle/>
                    <a:p>
                      <a:pPr algn="r"/>
                      <a:endParaRPr lang="en-AU" sz="700" b="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1209347577"/>
                  </a:ext>
                </a:extLst>
              </a:tr>
              <a:tr h="0">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570302557"/>
                  </a:ext>
                </a:extLst>
              </a:tr>
              <a:tr h="0">
                <a:tc>
                  <a:txBody>
                    <a:bodyPr/>
                    <a:lstStyle/>
                    <a:p>
                      <a:pPr algn="r"/>
                      <a:endParaRPr lang="en-AU" sz="70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4E6F7"/>
                    </a:solidFill>
                  </a:tcPr>
                </a:tc>
                <a:extLst>
                  <a:ext uri="{0D108BD9-81ED-4DB2-BD59-A6C34878D82A}">
                    <a16:rowId xmlns:a16="http://schemas.microsoft.com/office/drawing/2014/main" val="1673994132"/>
                  </a:ext>
                </a:extLst>
              </a:tr>
            </a:tbl>
          </a:graphicData>
        </a:graphic>
      </p:graphicFrame>
      <p:graphicFrame>
        <p:nvGraphicFramePr>
          <p:cNvPr id="60" name="Table 59">
            <a:extLst>
              <a:ext uri="{FF2B5EF4-FFF2-40B4-BE49-F238E27FC236}">
                <a16:creationId xmlns:a16="http://schemas.microsoft.com/office/drawing/2014/main" id="{E98335E6-6066-CFA3-49D7-DA9EDB9DB7F6}"/>
              </a:ext>
            </a:extLst>
          </p:cNvPr>
          <p:cNvGraphicFramePr>
            <a:graphicFrameLocks noGrp="1"/>
          </p:cNvGraphicFramePr>
          <p:nvPr>
            <p:custDataLst>
              <p:tags r:id="rId9"/>
            </p:custDataLst>
          </p:nvPr>
        </p:nvGraphicFramePr>
        <p:xfrm>
          <a:off x="3641726" y="4641580"/>
          <a:ext cx="4679310" cy="142680"/>
        </p:xfrm>
        <a:graphic>
          <a:graphicData uri="http://schemas.openxmlformats.org/drawingml/2006/table">
            <a:tbl>
              <a:tblPr>
                <a:tableStyleId>{5C22544A-7EE6-4342-B048-85BDC9FD1C3A}</a:tableStyleId>
              </a:tblPr>
              <a:tblGrid>
                <a:gridCol w="1374060">
                  <a:extLst>
                    <a:ext uri="{9D8B030D-6E8A-4147-A177-3AD203B41FA5}">
                      <a16:colId xmlns:a16="http://schemas.microsoft.com/office/drawing/2014/main" val="3608889715"/>
                    </a:ext>
                  </a:extLst>
                </a:gridCol>
                <a:gridCol w="550875">
                  <a:extLst>
                    <a:ext uri="{9D8B030D-6E8A-4147-A177-3AD203B41FA5}">
                      <a16:colId xmlns:a16="http://schemas.microsoft.com/office/drawing/2014/main" val="331929967"/>
                    </a:ext>
                  </a:extLst>
                </a:gridCol>
                <a:gridCol w="550875">
                  <a:extLst>
                    <a:ext uri="{9D8B030D-6E8A-4147-A177-3AD203B41FA5}">
                      <a16:colId xmlns:a16="http://schemas.microsoft.com/office/drawing/2014/main" val="4244568700"/>
                    </a:ext>
                  </a:extLst>
                </a:gridCol>
                <a:gridCol w="550875">
                  <a:extLst>
                    <a:ext uri="{9D8B030D-6E8A-4147-A177-3AD203B41FA5}">
                      <a16:colId xmlns:a16="http://schemas.microsoft.com/office/drawing/2014/main" val="2638348456"/>
                    </a:ext>
                  </a:extLst>
                </a:gridCol>
                <a:gridCol w="550875">
                  <a:extLst>
                    <a:ext uri="{9D8B030D-6E8A-4147-A177-3AD203B41FA5}">
                      <a16:colId xmlns:a16="http://schemas.microsoft.com/office/drawing/2014/main" val="2444233529"/>
                    </a:ext>
                  </a:extLst>
                </a:gridCol>
                <a:gridCol w="550875">
                  <a:extLst>
                    <a:ext uri="{9D8B030D-6E8A-4147-A177-3AD203B41FA5}">
                      <a16:colId xmlns:a16="http://schemas.microsoft.com/office/drawing/2014/main" val="187200777"/>
                    </a:ext>
                  </a:extLst>
                </a:gridCol>
                <a:gridCol w="550875">
                  <a:extLst>
                    <a:ext uri="{9D8B030D-6E8A-4147-A177-3AD203B41FA5}">
                      <a16:colId xmlns:a16="http://schemas.microsoft.com/office/drawing/2014/main" val="134007897"/>
                    </a:ext>
                  </a:extLst>
                </a:gridCol>
              </a:tblGrid>
              <a:tr h="0">
                <a:tc>
                  <a:txBody>
                    <a:bodyPr/>
                    <a:lstStyle/>
                    <a:p>
                      <a:r>
                        <a:rPr lang="en-AU" sz="700" b="0">
                          <a:solidFill>
                            <a:schemeClr val="bg1"/>
                          </a:solidFill>
                          <a:latin typeface="+mj-lt"/>
                        </a:rPr>
                        <a:t>CFS Co-Investment CFs</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AU" sz="700" b="0">
                          <a:solidFill>
                            <a:schemeClr val="bg1"/>
                          </a:solidFill>
                          <a:latin typeface="+mj-lt"/>
                        </a:rPr>
                        <a:t>(25,000)</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AU" sz="700" b="0">
                          <a:solidFill>
                            <a:schemeClr val="bg1"/>
                          </a:solidFill>
                          <a:latin typeface="+mj-lt"/>
                        </a:rPr>
                        <a:t>1,581</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AU" sz="700" b="0">
                          <a:solidFill>
                            <a:schemeClr val="bg1"/>
                          </a:solidFill>
                          <a:latin typeface="+mj-lt"/>
                        </a:rPr>
                        <a:t>1,657</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AU" sz="700" b="0">
                          <a:solidFill>
                            <a:schemeClr val="bg1"/>
                          </a:solidFill>
                          <a:latin typeface="+mj-lt"/>
                        </a:rPr>
                        <a:t>1,734</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AU" sz="700" b="0">
                          <a:solidFill>
                            <a:schemeClr val="bg1"/>
                          </a:solidFill>
                          <a:latin typeface="+mj-lt"/>
                        </a:rPr>
                        <a:t>1,815</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AU" sz="700" b="0">
                          <a:solidFill>
                            <a:schemeClr val="bg1"/>
                          </a:solidFill>
                          <a:latin typeface="+mj-lt"/>
                        </a:rPr>
                        <a:t>32,192</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785686370"/>
                  </a:ext>
                </a:extLst>
              </a:tr>
            </a:tbl>
          </a:graphicData>
        </a:graphic>
      </p:graphicFrame>
      <p:graphicFrame>
        <p:nvGraphicFramePr>
          <p:cNvPr id="63" name="Table 62">
            <a:extLst>
              <a:ext uri="{FF2B5EF4-FFF2-40B4-BE49-F238E27FC236}">
                <a16:creationId xmlns:a16="http://schemas.microsoft.com/office/drawing/2014/main" id="{B2DD2EED-E589-60B5-AF35-4AE062515DE4}"/>
              </a:ext>
            </a:extLst>
          </p:cNvPr>
          <p:cNvGraphicFramePr>
            <a:graphicFrameLocks noGrp="1"/>
          </p:cNvGraphicFramePr>
          <p:nvPr>
            <p:custDataLst>
              <p:tags r:id="rId10"/>
            </p:custDataLst>
          </p:nvPr>
        </p:nvGraphicFramePr>
        <p:xfrm>
          <a:off x="8382384" y="4641580"/>
          <a:ext cx="540111" cy="142680"/>
        </p:xfrm>
        <a:graphic>
          <a:graphicData uri="http://schemas.openxmlformats.org/drawingml/2006/table">
            <a:tbl>
              <a:tblPr>
                <a:tableStyleId>{5C22544A-7EE6-4342-B048-85BDC9FD1C3A}</a:tableStyleId>
              </a:tblPr>
              <a:tblGrid>
                <a:gridCol w="540111">
                  <a:extLst>
                    <a:ext uri="{9D8B030D-6E8A-4147-A177-3AD203B41FA5}">
                      <a16:colId xmlns:a16="http://schemas.microsoft.com/office/drawing/2014/main" val="3418231682"/>
                    </a:ext>
                  </a:extLst>
                </a:gridCol>
              </a:tblGrid>
              <a:tr h="0">
                <a:tc>
                  <a:txBody>
                    <a:bodyPr/>
                    <a:lstStyle/>
                    <a:p>
                      <a:pPr algn="r"/>
                      <a:endParaRPr lang="en-AU" sz="700" b="0">
                        <a:latin typeface="+mj-lt"/>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209347577"/>
                  </a:ext>
                </a:extLst>
              </a:tr>
            </a:tbl>
          </a:graphicData>
        </a:graphic>
      </p:graphicFrame>
      <p:grpSp>
        <p:nvGrpSpPr>
          <p:cNvPr id="64" name="Group 63">
            <a:extLst>
              <a:ext uri="{FF2B5EF4-FFF2-40B4-BE49-F238E27FC236}">
                <a16:creationId xmlns:a16="http://schemas.microsoft.com/office/drawing/2014/main" id="{9C2A6F7E-1C59-B033-EB21-6203C71E8CEE}"/>
              </a:ext>
            </a:extLst>
          </p:cNvPr>
          <p:cNvGrpSpPr/>
          <p:nvPr/>
        </p:nvGrpSpPr>
        <p:grpSpPr>
          <a:xfrm>
            <a:off x="3641726" y="4836609"/>
            <a:ext cx="5287230" cy="280968"/>
            <a:chOff x="212299" y="1417251"/>
            <a:chExt cx="4359701" cy="280968"/>
          </a:xfrm>
        </p:grpSpPr>
        <p:cxnSp>
          <p:nvCxnSpPr>
            <p:cNvPr id="65" name="Straight Connector 64">
              <a:extLst>
                <a:ext uri="{FF2B5EF4-FFF2-40B4-BE49-F238E27FC236}">
                  <a16:creationId xmlns:a16="http://schemas.microsoft.com/office/drawing/2014/main" id="{3778A4F9-51BF-C2B0-85C0-4DB6FEA216CA}"/>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D51CBDAE-92C3-11CB-4AD5-EB5530011978}"/>
                </a:ext>
              </a:extLst>
            </p:cNvPr>
            <p:cNvSpPr txBox="1"/>
            <p:nvPr/>
          </p:nvSpPr>
          <p:spPr>
            <a:xfrm>
              <a:off x="215900" y="1417251"/>
              <a:ext cx="4356100" cy="253916"/>
            </a:xfrm>
            <a:prstGeom prst="rect">
              <a:avLst/>
            </a:prstGeom>
            <a:noFill/>
          </p:spPr>
          <p:txBody>
            <a:bodyPr wrap="square">
              <a:spAutoFit/>
            </a:bodyPr>
            <a:lstStyle/>
            <a:p>
              <a:pPr algn="ctr"/>
              <a:r>
                <a:rPr lang="en-US" sz="1050">
                  <a:solidFill>
                    <a:schemeClr val="accent1"/>
                  </a:solidFill>
                </a:rPr>
                <a:t>Analysis at various offer premiums</a:t>
              </a:r>
            </a:p>
          </p:txBody>
        </p:sp>
      </p:grpSp>
      <p:graphicFrame>
        <p:nvGraphicFramePr>
          <p:cNvPr id="67" name="Table 66">
            <a:extLst>
              <a:ext uri="{FF2B5EF4-FFF2-40B4-BE49-F238E27FC236}">
                <a16:creationId xmlns:a16="http://schemas.microsoft.com/office/drawing/2014/main" id="{6F112FCE-B477-F572-D80D-F366C5E25343}"/>
              </a:ext>
            </a:extLst>
          </p:cNvPr>
          <p:cNvGraphicFramePr>
            <a:graphicFrameLocks noGrp="1"/>
          </p:cNvGraphicFramePr>
          <p:nvPr/>
        </p:nvGraphicFramePr>
        <p:xfrm>
          <a:off x="3797300" y="5352813"/>
          <a:ext cx="2360922" cy="808932"/>
        </p:xfrm>
        <a:graphic>
          <a:graphicData uri="http://schemas.openxmlformats.org/drawingml/2006/table">
            <a:tbl>
              <a:tblPr/>
              <a:tblGrid>
                <a:gridCol w="393487">
                  <a:extLst>
                    <a:ext uri="{9D8B030D-6E8A-4147-A177-3AD203B41FA5}">
                      <a16:colId xmlns:a16="http://schemas.microsoft.com/office/drawing/2014/main" val="221434239"/>
                    </a:ext>
                  </a:extLst>
                </a:gridCol>
                <a:gridCol w="393487">
                  <a:extLst>
                    <a:ext uri="{9D8B030D-6E8A-4147-A177-3AD203B41FA5}">
                      <a16:colId xmlns:a16="http://schemas.microsoft.com/office/drawing/2014/main" val="1374533792"/>
                    </a:ext>
                  </a:extLst>
                </a:gridCol>
                <a:gridCol w="393487">
                  <a:extLst>
                    <a:ext uri="{9D8B030D-6E8A-4147-A177-3AD203B41FA5}">
                      <a16:colId xmlns:a16="http://schemas.microsoft.com/office/drawing/2014/main" val="3397374934"/>
                    </a:ext>
                  </a:extLst>
                </a:gridCol>
                <a:gridCol w="393487">
                  <a:extLst>
                    <a:ext uri="{9D8B030D-6E8A-4147-A177-3AD203B41FA5}">
                      <a16:colId xmlns:a16="http://schemas.microsoft.com/office/drawing/2014/main" val="2988475389"/>
                    </a:ext>
                  </a:extLst>
                </a:gridCol>
                <a:gridCol w="393487">
                  <a:extLst>
                    <a:ext uri="{9D8B030D-6E8A-4147-A177-3AD203B41FA5}">
                      <a16:colId xmlns:a16="http://schemas.microsoft.com/office/drawing/2014/main" val="3985196531"/>
                    </a:ext>
                  </a:extLst>
                </a:gridCol>
                <a:gridCol w="393487">
                  <a:extLst>
                    <a:ext uri="{9D8B030D-6E8A-4147-A177-3AD203B41FA5}">
                      <a16:colId xmlns:a16="http://schemas.microsoft.com/office/drawing/2014/main" val="4138472376"/>
                    </a:ext>
                  </a:extLst>
                </a:gridCol>
              </a:tblGrid>
              <a:tr h="134822">
                <a:tc>
                  <a:txBody>
                    <a:bodyPr/>
                    <a:lstStyle/>
                    <a:p>
                      <a:pPr algn="ctr" fontAlgn="b">
                        <a:buNone/>
                      </a:pPr>
                      <a:r>
                        <a:rPr lang="en-AU" sz="600" b="0" i="0" u="none" strike="noStrike">
                          <a:solidFill>
                            <a:srgbClr val="FFFFFF"/>
                          </a:solidFill>
                          <a:effectLst/>
                          <a:latin typeface="Arial" panose="020B0604020202020204" pitchFamily="34" charset="0"/>
                        </a:rPr>
                        <a:t>13.5%</a:t>
                      </a:r>
                    </a:p>
                  </a:txBody>
                  <a:tcPr marL="9525" marR="9525" marT="9525" marB="0" anchor="b">
                    <a:lnL>
                      <a:noFill/>
                    </a:lnL>
                    <a:lnR>
                      <a:noFill/>
                    </a:lnR>
                    <a:lnT>
                      <a:noFill/>
                    </a:lnT>
                    <a:lnB>
                      <a:noFill/>
                    </a:lnB>
                    <a:noFill/>
                  </a:tcPr>
                </a:tc>
                <a:tc>
                  <a:txBody>
                    <a:bodyPr/>
                    <a:lstStyle/>
                    <a:p>
                      <a:pPr algn="ctr" fontAlgn="b">
                        <a:buNone/>
                      </a:pPr>
                      <a:r>
                        <a:rPr lang="en-AU" sz="600" b="1" i="0" u="none" strike="noStrike">
                          <a:solidFill>
                            <a:schemeClr val="tx2"/>
                          </a:solidFill>
                          <a:effectLst/>
                          <a:latin typeface="Arial" panose="020B0604020202020204" pitchFamily="34" charset="0"/>
                        </a:rPr>
                        <a:t>5.95%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6.20%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6.45%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6.70%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6.95%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183484"/>
                  </a:ext>
                </a:extLst>
              </a:tr>
              <a:tr h="134822">
                <a:tc>
                  <a:txBody>
                    <a:bodyPr/>
                    <a:lstStyle/>
                    <a:p>
                      <a:pPr algn="r" fontAlgn="b">
                        <a:buNone/>
                      </a:pPr>
                      <a:r>
                        <a:rPr lang="en-AU" sz="600" b="1" i="0" u="none" strike="noStrike">
                          <a:solidFill>
                            <a:schemeClr val="tx2"/>
                          </a:solidFill>
                          <a:effectLst/>
                          <a:latin typeface="Arial" panose="020B0604020202020204" pitchFamily="34" charset="0"/>
                        </a:rPr>
                        <a:t>5.75%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12.8%</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14.7%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16.5%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18.3%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20.1%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680222146"/>
                  </a:ext>
                </a:extLst>
              </a:tr>
              <a:tr h="134822">
                <a:tc>
                  <a:txBody>
                    <a:bodyPr/>
                    <a:lstStyle/>
                    <a:p>
                      <a:pPr algn="r" fontAlgn="b">
                        <a:buNone/>
                      </a:pPr>
                      <a:r>
                        <a:rPr lang="en-AU" sz="600" b="1" i="0" u="none" strike="noStrike">
                          <a:solidFill>
                            <a:schemeClr val="tx2"/>
                          </a:solidFill>
                          <a:effectLst/>
                          <a:latin typeface="Arial" panose="020B0604020202020204" pitchFamily="34" charset="0"/>
                        </a:rPr>
                        <a:t>6.00%</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11.2%</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13.1%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15.0%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16.8%</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18.5%</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554851481"/>
                  </a:ext>
                </a:extLst>
              </a:tr>
              <a:tr h="134822">
                <a:tc>
                  <a:txBody>
                    <a:bodyPr/>
                    <a:lstStyle/>
                    <a:p>
                      <a:pPr algn="r" fontAlgn="b">
                        <a:buNone/>
                      </a:pPr>
                      <a:r>
                        <a:rPr lang="en-AU" sz="600" b="1" i="0" u="none" strike="noStrike">
                          <a:solidFill>
                            <a:schemeClr val="tx2"/>
                          </a:solidFill>
                          <a:effectLst/>
                          <a:latin typeface="Arial" panose="020B0604020202020204" pitchFamily="34" charset="0"/>
                        </a:rPr>
                        <a:t>6.25%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9.7%</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11.7%</a:t>
                      </a:r>
                    </a:p>
                  </a:txBody>
                  <a:tcPr marL="9525" marR="9525" marT="9525" marB="0" anchor="ctr">
                    <a:lnL>
                      <a:noFill/>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13.5%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15.3%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17.1%</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393303729"/>
                  </a:ext>
                </a:extLst>
              </a:tr>
              <a:tr h="134822">
                <a:tc>
                  <a:txBody>
                    <a:bodyPr/>
                    <a:lstStyle/>
                    <a:p>
                      <a:pPr algn="r" fontAlgn="b">
                        <a:buNone/>
                      </a:pPr>
                      <a:r>
                        <a:rPr lang="en-AU" sz="600" b="1" i="0" u="none" strike="noStrike">
                          <a:solidFill>
                            <a:schemeClr val="tx2"/>
                          </a:solidFill>
                          <a:effectLst/>
                          <a:latin typeface="Arial" panose="020B0604020202020204" pitchFamily="34" charset="0"/>
                        </a:rPr>
                        <a:t>6.50%</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8.3%</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10.2%</a:t>
                      </a:r>
                    </a:p>
                  </a:txBody>
                  <a:tcPr marL="9525" marR="9525" marT="9525" marB="0" anchor="ctr">
                    <a:lnL>
                      <a:noFill/>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12.1%</a:t>
                      </a:r>
                    </a:p>
                  </a:txBody>
                  <a:tcPr marL="9525" marR="9525" marT="9525" marB="0" anchor="ctr">
                    <a:lnL>
                      <a:noFill/>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13.9%</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15.6%</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282483446"/>
                  </a:ext>
                </a:extLst>
              </a:tr>
              <a:tr h="134822">
                <a:tc>
                  <a:txBody>
                    <a:bodyPr/>
                    <a:lstStyle/>
                    <a:p>
                      <a:pPr algn="r" fontAlgn="b">
                        <a:buNone/>
                      </a:pPr>
                      <a:r>
                        <a:rPr lang="en-AU" sz="600" b="1" i="0" u="none" strike="noStrike">
                          <a:solidFill>
                            <a:schemeClr val="tx2"/>
                          </a:solidFill>
                          <a:effectLst/>
                          <a:latin typeface="Arial" panose="020B0604020202020204" pitchFamily="34" charset="0"/>
                        </a:rPr>
                        <a:t>6.75%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6.9%</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8.8%</a:t>
                      </a:r>
                    </a:p>
                  </a:txBody>
                  <a:tcPr marL="9525" marR="9525" marT="9525" marB="0" anchor="ctr">
                    <a:lnL>
                      <a:noFill/>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10.7%</a:t>
                      </a:r>
                    </a:p>
                  </a:txBody>
                  <a:tcPr marL="9525" marR="9525" marT="9525" marB="0" anchor="ctr">
                    <a:lnL>
                      <a:noFill/>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12.5%</a:t>
                      </a:r>
                    </a:p>
                  </a:txBody>
                  <a:tcPr marL="9525" marR="9525" marT="9525" marB="0" anchor="ctr">
                    <a:lnL>
                      <a:noFill/>
                    </a:lnL>
                    <a:lnR>
                      <a:noFill/>
                    </a:lnR>
                    <a:lnT>
                      <a:noFill/>
                    </a:lnT>
                    <a:lnB>
                      <a:noFill/>
                    </a:lnB>
                    <a:solidFill>
                      <a:schemeClr val="bg1"/>
                    </a:solidFill>
                  </a:tcPr>
                </a:tc>
                <a:tc>
                  <a:txBody>
                    <a:bodyPr/>
                    <a:lstStyle/>
                    <a:p>
                      <a:pPr algn="ctr" fontAlgn="b">
                        <a:buNone/>
                      </a:pPr>
                      <a:r>
                        <a:rPr lang="en-AU" sz="600" b="0" i="0" u="none" strike="noStrike">
                          <a:solidFill>
                            <a:srgbClr val="000000"/>
                          </a:solidFill>
                          <a:effectLst/>
                          <a:latin typeface="Arial" panose="020B0604020202020204" pitchFamily="34" charset="0"/>
                        </a:rPr>
                        <a:t>14.3%</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888870766"/>
                  </a:ext>
                </a:extLst>
              </a:tr>
            </a:tbl>
          </a:graphicData>
        </a:graphic>
      </p:graphicFrame>
      <p:grpSp>
        <p:nvGrpSpPr>
          <p:cNvPr id="73" name="Group 72">
            <a:extLst>
              <a:ext uri="{FF2B5EF4-FFF2-40B4-BE49-F238E27FC236}">
                <a16:creationId xmlns:a16="http://schemas.microsoft.com/office/drawing/2014/main" id="{D2E7E129-86D9-3642-4D51-6901C247A600}"/>
              </a:ext>
            </a:extLst>
          </p:cNvPr>
          <p:cNvGrpSpPr/>
          <p:nvPr/>
        </p:nvGrpSpPr>
        <p:grpSpPr>
          <a:xfrm>
            <a:off x="3917953" y="5168644"/>
            <a:ext cx="2233301" cy="200055"/>
            <a:chOff x="3917951" y="5168642"/>
            <a:chExt cx="2233301" cy="200055"/>
          </a:xfrm>
        </p:grpSpPr>
        <p:sp>
          <p:nvSpPr>
            <p:cNvPr id="70" name="Rectangle 69">
              <a:extLst>
                <a:ext uri="{FF2B5EF4-FFF2-40B4-BE49-F238E27FC236}">
                  <a16:creationId xmlns:a16="http://schemas.microsoft.com/office/drawing/2014/main" id="{5F91EDCA-C7DE-4CC9-85E6-3EFEA10C4DB8}"/>
                </a:ext>
              </a:extLst>
            </p:cNvPr>
            <p:cNvSpPr/>
            <p:nvPr/>
          </p:nvSpPr>
          <p:spPr>
            <a:xfrm>
              <a:off x="3917951" y="5193360"/>
              <a:ext cx="2233301" cy="150174"/>
            </a:xfrm>
            <a:prstGeom prst="rect">
              <a:avLst/>
            </a:prstGeom>
            <a:solidFill>
              <a:srgbClr val="C0E6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TextBox 68">
              <a:extLst>
                <a:ext uri="{FF2B5EF4-FFF2-40B4-BE49-F238E27FC236}">
                  <a16:creationId xmlns:a16="http://schemas.microsoft.com/office/drawing/2014/main" id="{15AA4958-9E9C-0A48-B1A7-5DF0A855E404}"/>
                </a:ext>
              </a:extLst>
            </p:cNvPr>
            <p:cNvSpPr txBox="1"/>
            <p:nvPr/>
          </p:nvSpPr>
          <p:spPr>
            <a:xfrm>
              <a:off x="4368800" y="5168642"/>
              <a:ext cx="1339850" cy="200055"/>
            </a:xfrm>
            <a:prstGeom prst="rect">
              <a:avLst/>
            </a:prstGeom>
            <a:noFill/>
          </p:spPr>
          <p:txBody>
            <a:bodyPr wrap="square">
              <a:spAutoFit/>
            </a:bodyPr>
            <a:lstStyle/>
            <a:p>
              <a:pPr algn="ctr"/>
              <a:r>
                <a:rPr lang="en-US" sz="700" b="1">
                  <a:solidFill>
                    <a:schemeClr val="tx2"/>
                  </a:solidFill>
                </a:rPr>
                <a:t>Entry Cap Rate</a:t>
              </a:r>
            </a:p>
          </p:txBody>
        </p:sp>
      </p:grpSp>
      <p:grpSp>
        <p:nvGrpSpPr>
          <p:cNvPr id="74" name="Group 73">
            <a:extLst>
              <a:ext uri="{FF2B5EF4-FFF2-40B4-BE49-F238E27FC236}">
                <a16:creationId xmlns:a16="http://schemas.microsoft.com/office/drawing/2014/main" id="{2CC9EA6E-611A-63DA-6620-91F3084AC7A6}"/>
              </a:ext>
            </a:extLst>
          </p:cNvPr>
          <p:cNvGrpSpPr/>
          <p:nvPr/>
        </p:nvGrpSpPr>
        <p:grpSpPr>
          <a:xfrm rot="16200000">
            <a:off x="3387509" y="5681999"/>
            <a:ext cx="745229" cy="200055"/>
            <a:chOff x="4381572" y="5146855"/>
            <a:chExt cx="1327079" cy="221112"/>
          </a:xfrm>
        </p:grpSpPr>
        <p:sp>
          <p:nvSpPr>
            <p:cNvPr id="75" name="Rectangle 74">
              <a:extLst>
                <a:ext uri="{FF2B5EF4-FFF2-40B4-BE49-F238E27FC236}">
                  <a16:creationId xmlns:a16="http://schemas.microsoft.com/office/drawing/2014/main" id="{89E070B3-D035-8EA6-39B3-90CF94402C87}"/>
                </a:ext>
              </a:extLst>
            </p:cNvPr>
            <p:cNvSpPr/>
            <p:nvPr/>
          </p:nvSpPr>
          <p:spPr>
            <a:xfrm>
              <a:off x="4381572" y="5193360"/>
              <a:ext cx="1327076" cy="146639"/>
            </a:xfrm>
            <a:prstGeom prst="rect">
              <a:avLst/>
            </a:prstGeom>
            <a:solidFill>
              <a:srgbClr val="C0E6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TextBox 75">
              <a:extLst>
                <a:ext uri="{FF2B5EF4-FFF2-40B4-BE49-F238E27FC236}">
                  <a16:creationId xmlns:a16="http://schemas.microsoft.com/office/drawing/2014/main" id="{BDFCBA78-AE42-54BB-D2C3-9E73DE2F4C36}"/>
                </a:ext>
              </a:extLst>
            </p:cNvPr>
            <p:cNvSpPr txBox="1"/>
            <p:nvPr/>
          </p:nvSpPr>
          <p:spPr>
            <a:xfrm>
              <a:off x="4381576" y="5146855"/>
              <a:ext cx="1327075" cy="221112"/>
            </a:xfrm>
            <a:prstGeom prst="rect">
              <a:avLst/>
            </a:prstGeom>
            <a:noFill/>
          </p:spPr>
          <p:txBody>
            <a:bodyPr wrap="square">
              <a:spAutoFit/>
            </a:bodyPr>
            <a:lstStyle/>
            <a:p>
              <a:pPr algn="ctr"/>
              <a:r>
                <a:rPr lang="en-US" sz="700" b="1">
                  <a:solidFill>
                    <a:schemeClr val="tx2"/>
                  </a:solidFill>
                </a:rPr>
                <a:t>Exit Cap Rate</a:t>
              </a:r>
            </a:p>
          </p:txBody>
        </p:sp>
      </p:grpSp>
      <p:sp>
        <p:nvSpPr>
          <p:cNvPr id="78" name="Oval 77">
            <a:extLst>
              <a:ext uri="{FF2B5EF4-FFF2-40B4-BE49-F238E27FC236}">
                <a16:creationId xmlns:a16="http://schemas.microsoft.com/office/drawing/2014/main" id="{8D0B42B2-4926-0094-6280-A2747414D9AE}"/>
              </a:ext>
            </a:extLst>
          </p:cNvPr>
          <p:cNvSpPr/>
          <p:nvPr/>
        </p:nvSpPr>
        <p:spPr>
          <a:xfrm>
            <a:off x="5784399" y="4111609"/>
            <a:ext cx="341300" cy="1923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Oval 79">
            <a:extLst>
              <a:ext uri="{FF2B5EF4-FFF2-40B4-BE49-F238E27FC236}">
                <a16:creationId xmlns:a16="http://schemas.microsoft.com/office/drawing/2014/main" id="{06BE8F17-3C39-122C-9A15-8FEBECFB747C}"/>
              </a:ext>
            </a:extLst>
          </p:cNvPr>
          <p:cNvSpPr/>
          <p:nvPr/>
        </p:nvSpPr>
        <p:spPr>
          <a:xfrm>
            <a:off x="5014915" y="5743859"/>
            <a:ext cx="291931" cy="1645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82" name="Group 81">
            <a:extLst>
              <a:ext uri="{FF2B5EF4-FFF2-40B4-BE49-F238E27FC236}">
                <a16:creationId xmlns:a16="http://schemas.microsoft.com/office/drawing/2014/main" id="{AF8BCF6D-9D18-0129-DC8A-52FFB56EEDA5}"/>
              </a:ext>
            </a:extLst>
          </p:cNvPr>
          <p:cNvGrpSpPr/>
          <p:nvPr/>
        </p:nvGrpSpPr>
        <p:grpSpPr>
          <a:xfrm>
            <a:off x="6548458" y="5168644"/>
            <a:ext cx="2233301" cy="200055"/>
            <a:chOff x="3917951" y="5168642"/>
            <a:chExt cx="2233301" cy="200055"/>
          </a:xfrm>
        </p:grpSpPr>
        <p:sp>
          <p:nvSpPr>
            <p:cNvPr id="83" name="Rectangle 82">
              <a:extLst>
                <a:ext uri="{FF2B5EF4-FFF2-40B4-BE49-F238E27FC236}">
                  <a16:creationId xmlns:a16="http://schemas.microsoft.com/office/drawing/2014/main" id="{1E1BF682-BBCB-5220-A381-922F1681C612}"/>
                </a:ext>
              </a:extLst>
            </p:cNvPr>
            <p:cNvSpPr/>
            <p:nvPr/>
          </p:nvSpPr>
          <p:spPr>
            <a:xfrm>
              <a:off x="3917951" y="5193360"/>
              <a:ext cx="2233301" cy="150174"/>
            </a:xfrm>
            <a:prstGeom prst="rect">
              <a:avLst/>
            </a:prstGeom>
            <a:solidFill>
              <a:srgbClr val="C0E6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TextBox 83">
              <a:extLst>
                <a:ext uri="{FF2B5EF4-FFF2-40B4-BE49-F238E27FC236}">
                  <a16:creationId xmlns:a16="http://schemas.microsoft.com/office/drawing/2014/main" id="{63FAFA98-25BD-9B92-8F59-D5514A8025D6}"/>
                </a:ext>
              </a:extLst>
            </p:cNvPr>
            <p:cNvSpPr txBox="1"/>
            <p:nvPr/>
          </p:nvSpPr>
          <p:spPr>
            <a:xfrm>
              <a:off x="4368800" y="5168642"/>
              <a:ext cx="1339850" cy="200055"/>
            </a:xfrm>
            <a:prstGeom prst="rect">
              <a:avLst/>
            </a:prstGeom>
            <a:noFill/>
          </p:spPr>
          <p:txBody>
            <a:bodyPr wrap="square">
              <a:spAutoFit/>
            </a:bodyPr>
            <a:lstStyle/>
            <a:p>
              <a:pPr algn="ctr"/>
              <a:r>
                <a:rPr lang="en-US" sz="700" b="1">
                  <a:solidFill>
                    <a:schemeClr val="tx2"/>
                  </a:solidFill>
                </a:rPr>
                <a:t>LTV</a:t>
              </a:r>
            </a:p>
          </p:txBody>
        </p:sp>
      </p:grpSp>
      <p:grpSp>
        <p:nvGrpSpPr>
          <p:cNvPr id="85" name="Group 84">
            <a:extLst>
              <a:ext uri="{FF2B5EF4-FFF2-40B4-BE49-F238E27FC236}">
                <a16:creationId xmlns:a16="http://schemas.microsoft.com/office/drawing/2014/main" id="{F6D332A3-E96D-2949-F9C7-7F6733D97F82}"/>
              </a:ext>
            </a:extLst>
          </p:cNvPr>
          <p:cNvGrpSpPr/>
          <p:nvPr/>
        </p:nvGrpSpPr>
        <p:grpSpPr>
          <a:xfrm rot="16200000">
            <a:off x="6018014" y="5681999"/>
            <a:ext cx="745229" cy="200055"/>
            <a:chOff x="4381572" y="5146855"/>
            <a:chExt cx="1327079" cy="221112"/>
          </a:xfrm>
        </p:grpSpPr>
        <p:sp>
          <p:nvSpPr>
            <p:cNvPr id="86" name="Rectangle 85">
              <a:extLst>
                <a:ext uri="{FF2B5EF4-FFF2-40B4-BE49-F238E27FC236}">
                  <a16:creationId xmlns:a16="http://schemas.microsoft.com/office/drawing/2014/main" id="{2C1AB4A1-8A7E-22B1-E04D-CB6A194A5B6B}"/>
                </a:ext>
              </a:extLst>
            </p:cNvPr>
            <p:cNvSpPr/>
            <p:nvPr/>
          </p:nvSpPr>
          <p:spPr>
            <a:xfrm>
              <a:off x="4381572" y="5193360"/>
              <a:ext cx="1327076" cy="146639"/>
            </a:xfrm>
            <a:prstGeom prst="rect">
              <a:avLst/>
            </a:prstGeom>
            <a:solidFill>
              <a:srgbClr val="C0E6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TextBox 86">
              <a:extLst>
                <a:ext uri="{FF2B5EF4-FFF2-40B4-BE49-F238E27FC236}">
                  <a16:creationId xmlns:a16="http://schemas.microsoft.com/office/drawing/2014/main" id="{8A776858-E93A-1E80-5A21-32F6A57BA3DB}"/>
                </a:ext>
              </a:extLst>
            </p:cNvPr>
            <p:cNvSpPr txBox="1"/>
            <p:nvPr/>
          </p:nvSpPr>
          <p:spPr>
            <a:xfrm>
              <a:off x="4381576" y="5146855"/>
              <a:ext cx="1327075" cy="221112"/>
            </a:xfrm>
            <a:prstGeom prst="rect">
              <a:avLst/>
            </a:prstGeom>
            <a:noFill/>
          </p:spPr>
          <p:txBody>
            <a:bodyPr wrap="square">
              <a:spAutoFit/>
            </a:bodyPr>
            <a:lstStyle/>
            <a:p>
              <a:pPr algn="ctr"/>
              <a:r>
                <a:rPr lang="en-US" sz="700" b="1">
                  <a:solidFill>
                    <a:schemeClr val="tx2"/>
                  </a:solidFill>
                </a:rPr>
                <a:t>Exit Cap Rate</a:t>
              </a:r>
            </a:p>
          </p:txBody>
        </p:sp>
      </p:grpSp>
      <p:graphicFrame>
        <p:nvGraphicFramePr>
          <p:cNvPr id="88" name="Table 87">
            <a:extLst>
              <a:ext uri="{FF2B5EF4-FFF2-40B4-BE49-F238E27FC236}">
                <a16:creationId xmlns:a16="http://schemas.microsoft.com/office/drawing/2014/main" id="{9A603C39-1D1A-63C1-6287-6E076EB6F653}"/>
              </a:ext>
            </a:extLst>
          </p:cNvPr>
          <p:cNvGraphicFramePr>
            <a:graphicFrameLocks noGrp="1"/>
          </p:cNvGraphicFramePr>
          <p:nvPr/>
        </p:nvGraphicFramePr>
        <p:xfrm>
          <a:off x="6548455" y="5419317"/>
          <a:ext cx="2233302" cy="739044"/>
        </p:xfrm>
        <a:graphic>
          <a:graphicData uri="http://schemas.openxmlformats.org/drawingml/2006/table">
            <a:tbl>
              <a:tblPr/>
              <a:tblGrid>
                <a:gridCol w="372217">
                  <a:extLst>
                    <a:ext uri="{9D8B030D-6E8A-4147-A177-3AD203B41FA5}">
                      <a16:colId xmlns:a16="http://schemas.microsoft.com/office/drawing/2014/main" val="151383857"/>
                    </a:ext>
                  </a:extLst>
                </a:gridCol>
                <a:gridCol w="372217">
                  <a:extLst>
                    <a:ext uri="{9D8B030D-6E8A-4147-A177-3AD203B41FA5}">
                      <a16:colId xmlns:a16="http://schemas.microsoft.com/office/drawing/2014/main" val="779660473"/>
                    </a:ext>
                  </a:extLst>
                </a:gridCol>
                <a:gridCol w="372217">
                  <a:extLst>
                    <a:ext uri="{9D8B030D-6E8A-4147-A177-3AD203B41FA5}">
                      <a16:colId xmlns:a16="http://schemas.microsoft.com/office/drawing/2014/main" val="3290712955"/>
                    </a:ext>
                  </a:extLst>
                </a:gridCol>
                <a:gridCol w="372217">
                  <a:extLst>
                    <a:ext uri="{9D8B030D-6E8A-4147-A177-3AD203B41FA5}">
                      <a16:colId xmlns:a16="http://schemas.microsoft.com/office/drawing/2014/main" val="4019725856"/>
                    </a:ext>
                  </a:extLst>
                </a:gridCol>
                <a:gridCol w="372217">
                  <a:extLst>
                    <a:ext uri="{9D8B030D-6E8A-4147-A177-3AD203B41FA5}">
                      <a16:colId xmlns:a16="http://schemas.microsoft.com/office/drawing/2014/main" val="2281011003"/>
                    </a:ext>
                  </a:extLst>
                </a:gridCol>
                <a:gridCol w="372217">
                  <a:extLst>
                    <a:ext uri="{9D8B030D-6E8A-4147-A177-3AD203B41FA5}">
                      <a16:colId xmlns:a16="http://schemas.microsoft.com/office/drawing/2014/main" val="1353814912"/>
                    </a:ext>
                  </a:extLst>
                </a:gridCol>
              </a:tblGrid>
              <a:tr h="123174">
                <a:tc>
                  <a:txBody>
                    <a:bodyPr/>
                    <a:lstStyle/>
                    <a:p>
                      <a:pPr algn="ctr" fontAlgn="b">
                        <a:buNone/>
                      </a:pPr>
                      <a:r>
                        <a:rPr lang="en-AU" sz="600" b="0" i="0" u="none" strike="noStrike">
                          <a:solidFill>
                            <a:srgbClr val="FFFFFF"/>
                          </a:solidFill>
                          <a:effectLst/>
                          <a:latin typeface="Arial" panose="020B0604020202020204" pitchFamily="34" charset="0"/>
                        </a:rPr>
                        <a:t>13.5%</a:t>
                      </a:r>
                    </a:p>
                  </a:txBody>
                  <a:tcPr marL="9525" marR="9525" marT="9525" marB="0" anchor="b">
                    <a:lnL>
                      <a:noFill/>
                    </a:lnL>
                    <a:lnR>
                      <a:noFill/>
                    </a:lnR>
                    <a:lnT>
                      <a:noFill/>
                    </a:lnT>
                    <a:lnB>
                      <a:noFill/>
                    </a:lnB>
                    <a:noFill/>
                  </a:tcPr>
                </a:tc>
                <a:tc>
                  <a:txBody>
                    <a:bodyPr/>
                    <a:lstStyle/>
                    <a:p>
                      <a:pPr algn="ctr" fontAlgn="b">
                        <a:buNone/>
                      </a:pPr>
                      <a:r>
                        <a:rPr lang="en-AU" sz="600" b="1" i="0" u="none" strike="noStrike">
                          <a:solidFill>
                            <a:schemeClr val="tx2"/>
                          </a:solidFill>
                          <a:effectLst/>
                          <a:latin typeface="Arial" panose="020B0604020202020204" pitchFamily="34" charset="0"/>
                        </a:rPr>
                        <a:t>25.0%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30.0%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35.0%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40.0%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600" b="1" i="0" u="none" strike="noStrike">
                          <a:solidFill>
                            <a:schemeClr val="tx2"/>
                          </a:solidFill>
                          <a:effectLst/>
                          <a:latin typeface="Arial" panose="020B0604020202020204" pitchFamily="34" charset="0"/>
                        </a:rPr>
                        <a:t>45.0%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6363172"/>
                  </a:ext>
                </a:extLst>
              </a:tr>
              <a:tr h="123174">
                <a:tc>
                  <a:txBody>
                    <a:bodyPr/>
                    <a:lstStyle/>
                    <a:p>
                      <a:pPr algn="r" fontAlgn="b">
                        <a:buNone/>
                      </a:pPr>
                      <a:r>
                        <a:rPr lang="en-AU" sz="600" b="1" i="0" u="none" strike="noStrike">
                          <a:solidFill>
                            <a:schemeClr val="tx2"/>
                          </a:solidFill>
                          <a:effectLst/>
                          <a:latin typeface="Arial" panose="020B0604020202020204" pitchFamily="34" charset="0"/>
                        </a:rPr>
                        <a:t>5.75%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15.3%</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15.9%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16.5%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17.3%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18.1%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3113944863"/>
                  </a:ext>
                </a:extLst>
              </a:tr>
              <a:tr h="123174">
                <a:tc>
                  <a:txBody>
                    <a:bodyPr/>
                    <a:lstStyle/>
                    <a:p>
                      <a:pPr algn="r" fontAlgn="b">
                        <a:buNone/>
                      </a:pPr>
                      <a:r>
                        <a:rPr lang="en-AU" sz="600" b="1" i="0" u="none" strike="noStrike">
                          <a:solidFill>
                            <a:schemeClr val="tx2"/>
                          </a:solidFill>
                          <a:effectLst/>
                          <a:latin typeface="Arial" panose="020B0604020202020204" pitchFamily="34" charset="0"/>
                        </a:rPr>
                        <a:t>6.00%</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14.0%</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14.4%</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15.0%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15.6%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16.4%</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622745994"/>
                  </a:ext>
                </a:extLst>
              </a:tr>
              <a:tr h="123174">
                <a:tc>
                  <a:txBody>
                    <a:bodyPr/>
                    <a:lstStyle/>
                    <a:p>
                      <a:pPr algn="r" fontAlgn="b">
                        <a:buNone/>
                      </a:pPr>
                      <a:r>
                        <a:rPr lang="en-AU" sz="600" b="1" i="0" u="none" strike="noStrike">
                          <a:solidFill>
                            <a:schemeClr val="tx2"/>
                          </a:solidFill>
                          <a:effectLst/>
                          <a:latin typeface="Arial" panose="020B0604020202020204" pitchFamily="34" charset="0"/>
                        </a:rPr>
                        <a:t>6.25%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12.6%</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13.0%</a:t>
                      </a:r>
                    </a:p>
                  </a:txBody>
                  <a:tcPr marL="9525" marR="9525" marT="9525" marB="0" anchor="ctr">
                    <a:lnL>
                      <a:noFill/>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13.5%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14.1%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14.7%</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567618731"/>
                  </a:ext>
                </a:extLst>
              </a:tr>
              <a:tr h="123174">
                <a:tc>
                  <a:txBody>
                    <a:bodyPr/>
                    <a:lstStyle/>
                    <a:p>
                      <a:pPr algn="r" fontAlgn="b">
                        <a:buNone/>
                      </a:pPr>
                      <a:r>
                        <a:rPr lang="en-AU" sz="600" b="1" i="0" u="none" strike="noStrike">
                          <a:solidFill>
                            <a:schemeClr val="tx2"/>
                          </a:solidFill>
                          <a:effectLst/>
                          <a:latin typeface="Arial" panose="020B0604020202020204" pitchFamily="34" charset="0"/>
                        </a:rPr>
                        <a:t>6.50%</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11.4%</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11.7%</a:t>
                      </a:r>
                    </a:p>
                  </a:txBody>
                  <a:tcPr marL="9525" marR="9525" marT="9525" marB="0" anchor="ctr">
                    <a:lnL>
                      <a:noFill/>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12.1%</a:t>
                      </a:r>
                    </a:p>
                  </a:txBody>
                  <a:tcPr marL="9525" marR="9525" marT="9525" marB="0" anchor="ctr">
                    <a:lnL>
                      <a:noFill/>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12.5%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buNone/>
                      </a:pPr>
                      <a:r>
                        <a:rPr lang="en-AU" sz="600" b="0" i="0" u="none" strike="noStrike">
                          <a:solidFill>
                            <a:srgbClr val="000000"/>
                          </a:solidFill>
                          <a:effectLst/>
                          <a:latin typeface="Arial" panose="020B0604020202020204" pitchFamily="34" charset="0"/>
                        </a:rPr>
                        <a:t>13.0%</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784946786"/>
                  </a:ext>
                </a:extLst>
              </a:tr>
              <a:tr h="123174">
                <a:tc>
                  <a:txBody>
                    <a:bodyPr/>
                    <a:lstStyle/>
                    <a:p>
                      <a:pPr algn="r" fontAlgn="b">
                        <a:buNone/>
                      </a:pPr>
                      <a:r>
                        <a:rPr lang="en-AU" sz="600" b="1" i="0" u="none" strike="noStrike">
                          <a:solidFill>
                            <a:schemeClr val="tx2"/>
                          </a:solidFill>
                          <a:effectLst/>
                          <a:latin typeface="Arial" panose="020B0604020202020204" pitchFamily="34" charset="0"/>
                        </a:rPr>
                        <a:t>6.75%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10.2%</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10.4%</a:t>
                      </a:r>
                    </a:p>
                  </a:txBody>
                  <a:tcPr marL="9525" marR="9525" marT="9525" marB="0" anchor="ctr">
                    <a:lnL>
                      <a:noFill/>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10.7%</a:t>
                      </a:r>
                    </a:p>
                  </a:txBody>
                  <a:tcPr marL="9525" marR="9525" marT="9525" marB="0" anchor="ctr">
                    <a:lnL>
                      <a:noFill/>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11.1%</a:t>
                      </a:r>
                    </a:p>
                  </a:txBody>
                  <a:tcPr marL="9525" marR="9525" marT="9525" marB="0" anchor="ctr">
                    <a:lnL>
                      <a:noFill/>
                    </a:lnL>
                    <a:lnR>
                      <a:noFill/>
                    </a:lnR>
                    <a:lnT>
                      <a:noFill/>
                    </a:lnT>
                    <a:lnB>
                      <a:noFill/>
                    </a:lnB>
                    <a:noFill/>
                  </a:tcPr>
                </a:tc>
                <a:tc>
                  <a:txBody>
                    <a:bodyPr/>
                    <a:lstStyle/>
                    <a:p>
                      <a:pPr algn="ctr" fontAlgn="b">
                        <a:buNone/>
                      </a:pPr>
                      <a:r>
                        <a:rPr lang="en-AU" sz="600" b="0" i="0" u="none" strike="noStrike">
                          <a:solidFill>
                            <a:srgbClr val="000000"/>
                          </a:solidFill>
                          <a:effectLst/>
                          <a:latin typeface="Arial" panose="020B0604020202020204" pitchFamily="34" charset="0"/>
                        </a:rPr>
                        <a:t>11.5%</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244362932"/>
                  </a:ext>
                </a:extLst>
              </a:tr>
            </a:tbl>
          </a:graphicData>
        </a:graphic>
      </p:graphicFrame>
      <p:sp>
        <p:nvSpPr>
          <p:cNvPr id="90" name="Oval 89">
            <a:extLst>
              <a:ext uri="{FF2B5EF4-FFF2-40B4-BE49-F238E27FC236}">
                <a16:creationId xmlns:a16="http://schemas.microsoft.com/office/drawing/2014/main" id="{93E67E34-BF53-00DB-776F-21CF93C850F4}"/>
              </a:ext>
            </a:extLst>
          </p:cNvPr>
          <p:cNvSpPr/>
          <p:nvPr/>
        </p:nvSpPr>
        <p:spPr>
          <a:xfrm>
            <a:off x="7715253" y="5768975"/>
            <a:ext cx="291931" cy="1645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65810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562AC297-C6F7-10E3-A48E-E812511C0982}"/>
              </a:ext>
            </a:extLst>
          </p:cNvPr>
          <p:cNvGrpSpPr/>
          <p:nvPr/>
        </p:nvGrpSpPr>
        <p:grpSpPr>
          <a:xfrm>
            <a:off x="215903" y="4338560"/>
            <a:ext cx="3149199" cy="1840607"/>
            <a:chOff x="215901" y="4306808"/>
            <a:chExt cx="2317749" cy="1840607"/>
          </a:xfrm>
        </p:grpSpPr>
        <p:cxnSp>
          <p:nvCxnSpPr>
            <p:cNvPr id="40" name="Straight Connector 39">
              <a:extLst>
                <a:ext uri="{FF2B5EF4-FFF2-40B4-BE49-F238E27FC236}">
                  <a16:creationId xmlns:a16="http://schemas.microsoft.com/office/drawing/2014/main" id="{55D45558-F07A-4590-9732-F9EE67404449}"/>
                </a:ext>
              </a:extLst>
            </p:cNvPr>
            <p:cNvCxnSpPr>
              <a:cxnSpLocks/>
            </p:cNvCxnSpPr>
            <p:nvPr/>
          </p:nvCxnSpPr>
          <p:spPr>
            <a:xfrm>
              <a:off x="692150" y="5416550"/>
              <a:ext cx="1543050" cy="0"/>
            </a:xfrm>
            <a:prstGeom prst="line">
              <a:avLst/>
            </a:prstGeom>
            <a:ln w="12700">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353AF025-7CD8-5A1E-3F74-FFDCDF978492}"/>
                </a:ext>
              </a:extLst>
            </p:cNvPr>
            <p:cNvCxnSpPr>
              <a:cxnSpLocks/>
            </p:cNvCxnSpPr>
            <p:nvPr/>
          </p:nvCxnSpPr>
          <p:spPr>
            <a:xfrm>
              <a:off x="692150" y="4641850"/>
              <a:ext cx="1543050" cy="0"/>
            </a:xfrm>
            <a:prstGeom prst="line">
              <a:avLst/>
            </a:prstGeom>
            <a:ln w="12700">
              <a:solidFill>
                <a:schemeClr val="tx2"/>
              </a:solidFill>
              <a:prstDash val="sysDash"/>
            </a:ln>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FEB12F01-4741-9D46-18A7-4CB028F6E678}"/>
                </a:ext>
              </a:extLst>
            </p:cNvPr>
            <p:cNvSpPr/>
            <p:nvPr/>
          </p:nvSpPr>
          <p:spPr>
            <a:xfrm>
              <a:off x="692150" y="4641849"/>
              <a:ext cx="1543050" cy="770915"/>
            </a:xfrm>
            <a:prstGeom prst="rect">
              <a:avLst/>
            </a:prstGeom>
            <a:solidFill>
              <a:schemeClr val="accent2">
                <a:lumMod val="20000"/>
                <a:lumOff val="80000"/>
                <a:alpha val="5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38" name="LVR_ICR_Covenants">
              <a:extLst>
                <a:ext uri="{FF2B5EF4-FFF2-40B4-BE49-F238E27FC236}">
                  <a16:creationId xmlns:a16="http://schemas.microsoft.com/office/drawing/2014/main" id="{07CF603A-71F7-AD56-0CBE-5645DFAB7146}"/>
                </a:ext>
              </a:extLst>
            </p:cNvPr>
            <p:cNvGraphicFramePr>
              <a:graphicFrameLocks/>
            </p:cNvGraphicFramePr>
            <p:nvPr/>
          </p:nvGraphicFramePr>
          <p:xfrm>
            <a:off x="215901" y="4306808"/>
            <a:ext cx="2317749" cy="1840607"/>
          </p:xfrm>
          <a:graphic>
            <a:graphicData uri="http://schemas.openxmlformats.org/drawingml/2006/chart">
              <c:chart xmlns:c="http://schemas.openxmlformats.org/drawingml/2006/chart" xmlns:r="http://schemas.openxmlformats.org/officeDocument/2006/relationships" r:id="rId3"/>
            </a:graphicData>
          </a:graphic>
        </p:graphicFrame>
        <p:sp>
          <p:nvSpPr>
            <p:cNvPr id="50" name="TextBox 49">
              <a:extLst>
                <a:ext uri="{FF2B5EF4-FFF2-40B4-BE49-F238E27FC236}">
                  <a16:creationId xmlns:a16="http://schemas.microsoft.com/office/drawing/2014/main" id="{27D24D9C-DFCE-F34D-F4AF-4FB0FE7C2F26}"/>
                </a:ext>
              </a:extLst>
            </p:cNvPr>
            <p:cNvSpPr txBox="1"/>
            <p:nvPr/>
          </p:nvSpPr>
          <p:spPr>
            <a:xfrm>
              <a:off x="692150" y="4457182"/>
              <a:ext cx="863600" cy="184666"/>
            </a:xfrm>
            <a:prstGeom prst="rect">
              <a:avLst/>
            </a:prstGeom>
            <a:noFill/>
          </p:spPr>
          <p:txBody>
            <a:bodyPr wrap="square">
              <a:spAutoFit/>
            </a:bodyPr>
            <a:lstStyle/>
            <a:p>
              <a:r>
                <a:rPr lang="en-US" sz="600" b="1">
                  <a:solidFill>
                    <a:srgbClr val="002060"/>
                  </a:solidFill>
                </a:rPr>
                <a:t>Max LTV covenant</a:t>
              </a:r>
            </a:p>
          </p:txBody>
        </p:sp>
        <p:sp>
          <p:nvSpPr>
            <p:cNvPr id="52" name="TextBox 51">
              <a:extLst>
                <a:ext uri="{FF2B5EF4-FFF2-40B4-BE49-F238E27FC236}">
                  <a16:creationId xmlns:a16="http://schemas.microsoft.com/office/drawing/2014/main" id="{CB8B7D4A-DBC5-CFDF-4AE8-5FDE81F9AD11}"/>
                </a:ext>
              </a:extLst>
            </p:cNvPr>
            <p:cNvSpPr txBox="1"/>
            <p:nvPr/>
          </p:nvSpPr>
          <p:spPr>
            <a:xfrm>
              <a:off x="1535736" y="5412764"/>
              <a:ext cx="699464" cy="184666"/>
            </a:xfrm>
            <a:prstGeom prst="rect">
              <a:avLst/>
            </a:prstGeom>
            <a:noFill/>
          </p:spPr>
          <p:txBody>
            <a:bodyPr wrap="square">
              <a:spAutoFit/>
            </a:bodyPr>
            <a:lstStyle/>
            <a:p>
              <a:pPr algn="r"/>
              <a:r>
                <a:rPr lang="en-US" sz="600" b="1">
                  <a:solidFill>
                    <a:schemeClr val="accent3"/>
                  </a:solidFill>
                </a:rPr>
                <a:t>Min ICR</a:t>
              </a:r>
            </a:p>
          </p:txBody>
        </p:sp>
      </p:grpSp>
      <p:sp>
        <p:nvSpPr>
          <p:cNvPr id="9" name="Rectangle 8">
            <a:extLst>
              <a:ext uri="{FF2B5EF4-FFF2-40B4-BE49-F238E27FC236}">
                <a16:creationId xmlns:a16="http://schemas.microsoft.com/office/drawing/2014/main" id="{1BCC036C-61D4-B5AE-4D3D-1984F8491CA4}"/>
              </a:ext>
            </a:extLst>
          </p:cNvPr>
          <p:cNvSpPr/>
          <p:nvPr/>
        </p:nvSpPr>
        <p:spPr>
          <a:xfrm>
            <a:off x="212299" y="1682102"/>
            <a:ext cx="153284" cy="2096387"/>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2" name="Text Placeholder 1">
            <a:extLst>
              <a:ext uri="{FF2B5EF4-FFF2-40B4-BE49-F238E27FC236}">
                <a16:creationId xmlns:a16="http://schemas.microsoft.com/office/drawing/2014/main" id="{A2DEAD23-9755-7CF5-AE47-3CD078364EF5}"/>
              </a:ext>
            </a:extLst>
          </p:cNvPr>
          <p:cNvSpPr>
            <a:spLocks noGrp="1"/>
          </p:cNvSpPr>
          <p:nvPr>
            <p:ph type="body" sz="quarter" idx="10"/>
          </p:nvPr>
        </p:nvSpPr>
        <p:spPr/>
        <p:txBody>
          <a:bodyPr/>
          <a:lstStyle/>
          <a:p>
            <a:r>
              <a:rPr lang="en-AU"/>
              <a:t>Financing &amp; Capital Structure Recommendation</a:t>
            </a:r>
          </a:p>
        </p:txBody>
      </p:sp>
      <p:sp>
        <p:nvSpPr>
          <p:cNvPr id="3" name="Text Placeholder 2">
            <a:extLst>
              <a:ext uri="{FF2B5EF4-FFF2-40B4-BE49-F238E27FC236}">
                <a16:creationId xmlns:a16="http://schemas.microsoft.com/office/drawing/2014/main" id="{27FA49FD-23D6-C622-554F-4AD1772A9043}"/>
              </a:ext>
            </a:extLst>
          </p:cNvPr>
          <p:cNvSpPr>
            <a:spLocks noGrp="1"/>
          </p:cNvSpPr>
          <p:nvPr>
            <p:ph type="body" sz="quarter" idx="12"/>
          </p:nvPr>
        </p:nvSpPr>
        <p:spPr/>
        <p:txBody>
          <a:bodyPr/>
          <a:lstStyle/>
          <a:p>
            <a:r>
              <a:rPr lang="en-AU" sz="1200"/>
              <a:t>$75.1m of interest-only senior debt funds 37.8% of uses, with covenant headroom maintained across 2.0x ICR and 55% LVR tests</a:t>
            </a:r>
          </a:p>
        </p:txBody>
      </p:sp>
      <p:sp>
        <p:nvSpPr>
          <p:cNvPr id="4" name="Text Placeholder 3">
            <a:extLst>
              <a:ext uri="{FF2B5EF4-FFF2-40B4-BE49-F238E27FC236}">
                <a16:creationId xmlns:a16="http://schemas.microsoft.com/office/drawing/2014/main" id="{D12C898B-7CF7-31C6-D7FB-1835D63E4263}"/>
              </a:ext>
            </a:extLst>
          </p:cNvPr>
          <p:cNvSpPr>
            <a:spLocks noGrp="1"/>
          </p:cNvSpPr>
          <p:nvPr>
            <p:ph type="body" sz="quarter" idx="13"/>
          </p:nvPr>
        </p:nvSpPr>
        <p:spPr/>
        <p:txBody>
          <a:bodyPr/>
          <a:lstStyle/>
          <a:p>
            <a:r>
              <a:rPr lang="en-AU"/>
              <a:t>Source: Terralith Information Memorandum, S&amp;P Capital IQ</a:t>
            </a:r>
          </a:p>
        </p:txBody>
      </p:sp>
      <p:grpSp>
        <p:nvGrpSpPr>
          <p:cNvPr id="5" name="Group 4">
            <a:extLst>
              <a:ext uri="{FF2B5EF4-FFF2-40B4-BE49-F238E27FC236}">
                <a16:creationId xmlns:a16="http://schemas.microsoft.com/office/drawing/2014/main" id="{22B6FF4C-5F8D-DA33-19F5-D15C5E5CED9F}"/>
              </a:ext>
            </a:extLst>
          </p:cNvPr>
          <p:cNvGrpSpPr/>
          <p:nvPr/>
        </p:nvGrpSpPr>
        <p:grpSpPr>
          <a:xfrm>
            <a:off x="212301" y="1147582"/>
            <a:ext cx="4268261" cy="253916"/>
            <a:chOff x="212299" y="1461907"/>
            <a:chExt cx="4360813" cy="253916"/>
          </a:xfrm>
        </p:grpSpPr>
        <p:cxnSp>
          <p:nvCxnSpPr>
            <p:cNvPr id="6" name="Straight Connector 5">
              <a:extLst>
                <a:ext uri="{FF2B5EF4-FFF2-40B4-BE49-F238E27FC236}">
                  <a16:creationId xmlns:a16="http://schemas.microsoft.com/office/drawing/2014/main" id="{B20E3E98-CD3F-0D90-7792-495A640C3061}"/>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F61B3C5-1304-072E-40A1-49ACBCCD31AA}"/>
                </a:ext>
              </a:extLst>
            </p:cNvPr>
            <p:cNvSpPr txBox="1"/>
            <p:nvPr/>
          </p:nvSpPr>
          <p:spPr>
            <a:xfrm>
              <a:off x="217012" y="1461907"/>
              <a:ext cx="4356100" cy="253916"/>
            </a:xfrm>
            <a:prstGeom prst="rect">
              <a:avLst/>
            </a:prstGeom>
            <a:noFill/>
          </p:spPr>
          <p:txBody>
            <a:bodyPr wrap="square">
              <a:spAutoFit/>
            </a:bodyPr>
            <a:lstStyle/>
            <a:p>
              <a:pPr algn="ctr"/>
              <a:r>
                <a:rPr lang="en-US" sz="1050">
                  <a:solidFill>
                    <a:schemeClr val="accent1"/>
                  </a:solidFill>
                </a:rPr>
                <a:t>Financing Assumptions</a:t>
              </a:r>
            </a:p>
          </p:txBody>
        </p:sp>
      </p:grpSp>
      <p:sp>
        <p:nvSpPr>
          <p:cNvPr id="8" name="object 21">
            <a:extLst>
              <a:ext uri="{FF2B5EF4-FFF2-40B4-BE49-F238E27FC236}">
                <a16:creationId xmlns:a16="http://schemas.microsoft.com/office/drawing/2014/main" id="{BB94EE77-CE9E-B937-0621-48D2D80A5AD9}"/>
              </a:ext>
            </a:extLst>
          </p:cNvPr>
          <p:cNvSpPr txBox="1"/>
          <p:nvPr/>
        </p:nvSpPr>
        <p:spPr>
          <a:xfrm>
            <a:off x="365585" y="1714389"/>
            <a:ext cx="4109371" cy="1989840"/>
          </a:xfrm>
          <a:prstGeom prst="rect">
            <a:avLst/>
          </a:prstGeom>
        </p:spPr>
        <p:txBody>
          <a:bodyPr vert="horz" wrap="square" lIns="0" tIns="5715" rIns="0" bIns="0" rtlCol="0">
            <a:spAutoFit/>
          </a:bodyPr>
          <a:lstStyle>
            <a:defPPr>
              <a:defRPr kern="0"/>
            </a:defPPr>
          </a:lstStyle>
          <a:p>
            <a:pPr marL="184150" marR="5080" indent="-171450">
              <a:lnSpc>
                <a:spcPct val="143000"/>
              </a:lnSpc>
              <a:spcBef>
                <a:spcPts val="45"/>
              </a:spcBef>
              <a:buFont typeface="Arial" panose="020B0604020202020204" pitchFamily="34" charset="0"/>
              <a:buChar char="•"/>
            </a:pPr>
            <a:r>
              <a:rPr lang="en-AU" sz="700">
                <a:latin typeface="Segoe UI"/>
                <a:cs typeface="Segoe UI"/>
              </a:rPr>
              <a:t>$75.1m total debt funds 37.8% of $198.6m uses: a $65.1m acquisition facility at 35% LVR plus a $10.0m capex facility drawn at entry</a:t>
            </a:r>
          </a:p>
          <a:p>
            <a:pPr marL="184150" marR="5080" indent="-171450">
              <a:lnSpc>
                <a:spcPct val="143000"/>
              </a:lnSpc>
              <a:spcBef>
                <a:spcPts val="45"/>
              </a:spcBef>
              <a:buFont typeface="Arial" panose="020B0604020202020204" pitchFamily="34" charset="0"/>
              <a:buChar char="•"/>
            </a:pPr>
            <a:r>
              <a:rPr lang="en-AU" sz="700">
                <a:latin typeface="Segoe UI"/>
                <a:cs typeface="Segoe UI"/>
              </a:rPr>
              <a:t>Entry LVR of 40.4% including the capex facility, above the 15-35% CFSPF look-through range on a standalone basis</a:t>
            </a:r>
          </a:p>
          <a:p>
            <a:pPr marL="184150" marR="5080" indent="-171450">
              <a:lnSpc>
                <a:spcPct val="143000"/>
              </a:lnSpc>
              <a:spcBef>
                <a:spcPts val="45"/>
              </a:spcBef>
              <a:buFont typeface="Arial" panose="020B0604020202020204" pitchFamily="34" charset="0"/>
              <a:buChar char="•"/>
            </a:pPr>
            <a:r>
              <a:rPr lang="en-AU" sz="700">
                <a:latin typeface="Segoe UI"/>
                <a:cs typeface="Segoe UI"/>
              </a:rPr>
              <a:t>$123.5m project equity, with CFS contributing $25.0m for a 20.2% interest, or 13.4% of asset value, inside the &lt;15% single-asset limit</a:t>
            </a:r>
          </a:p>
          <a:p>
            <a:pPr marL="184150" marR="5080" indent="-171450">
              <a:lnSpc>
                <a:spcPct val="143000"/>
              </a:lnSpc>
              <a:spcBef>
                <a:spcPts val="45"/>
              </a:spcBef>
              <a:buFont typeface="Arial" panose="020B0604020202020204" pitchFamily="34" charset="0"/>
              <a:buChar char="•"/>
            </a:pPr>
            <a:r>
              <a:rPr lang="en-AU" sz="700">
                <a:latin typeface="Segoe UI"/>
                <a:cs typeface="Segoe UI"/>
              </a:rPr>
              <a:t>5.0% all-in cost of debt (3.5% swap + 1.5% margin), fixed and fully hedged for the term — no refinancing or rate reset risk</a:t>
            </a:r>
          </a:p>
          <a:p>
            <a:pPr marL="184150" marR="5080" indent="-171450">
              <a:lnSpc>
                <a:spcPct val="143000"/>
              </a:lnSpc>
              <a:spcBef>
                <a:spcPts val="45"/>
              </a:spcBef>
              <a:buFont typeface="Arial" panose="020B0604020202020204" pitchFamily="34" charset="0"/>
              <a:buChar char="•"/>
            </a:pPr>
            <a:r>
              <a:rPr lang="en-AU" sz="700">
                <a:latin typeface="Segoe UI"/>
                <a:cs typeface="Segoe UI"/>
              </a:rPr>
              <a:t>Interest-only with principal repaid at exit, holding interest flat at $3.8m and supporting a 6.8% average distribution yield</a:t>
            </a:r>
          </a:p>
          <a:p>
            <a:pPr marL="184150" marR="5080" indent="-171450">
              <a:lnSpc>
                <a:spcPct val="143000"/>
              </a:lnSpc>
              <a:spcBef>
                <a:spcPts val="45"/>
              </a:spcBef>
              <a:buFont typeface="Arial" panose="020B0604020202020204" pitchFamily="34" charset="0"/>
              <a:buChar char="•"/>
            </a:pPr>
            <a:r>
              <a:rPr lang="en-AU" sz="700">
                <a:latin typeface="Segoe UI"/>
                <a:cs typeface="Segoe UI"/>
              </a:rPr>
              <a:t>Capex facility at a 7.5% yield on cost, accretive against the 5.0% cost of debt</a:t>
            </a:r>
          </a:p>
          <a:p>
            <a:pPr marL="184150" marR="5080" indent="-171450">
              <a:lnSpc>
                <a:spcPct val="143000"/>
              </a:lnSpc>
              <a:spcBef>
                <a:spcPts val="45"/>
              </a:spcBef>
              <a:buFont typeface="Arial" panose="020B0604020202020204" pitchFamily="34" charset="0"/>
              <a:buChar char="•"/>
            </a:pPr>
            <a:r>
              <a:rPr lang="en-AU" sz="700">
                <a:latin typeface="Segoe UI"/>
                <a:cs typeface="Segoe UI"/>
              </a:rPr>
              <a:t>35% LVR retained over the 45% tested: extra leverage adds c.130bps IRR but compresses ICR headroom as 35.3% of income rolls annually</a:t>
            </a:r>
            <a:endParaRPr sz="700">
              <a:latin typeface="Segoe UI"/>
              <a:cs typeface="Segoe UI"/>
            </a:endParaRPr>
          </a:p>
        </p:txBody>
      </p:sp>
      <p:grpSp>
        <p:nvGrpSpPr>
          <p:cNvPr id="10" name="object 69">
            <a:extLst>
              <a:ext uri="{FF2B5EF4-FFF2-40B4-BE49-F238E27FC236}">
                <a16:creationId xmlns:a16="http://schemas.microsoft.com/office/drawing/2014/main" id="{CF2FBD11-0F15-BCF8-C9D6-6E6775997DCD}"/>
              </a:ext>
            </a:extLst>
          </p:cNvPr>
          <p:cNvGrpSpPr/>
          <p:nvPr/>
        </p:nvGrpSpPr>
        <p:grpSpPr>
          <a:xfrm>
            <a:off x="307877" y="1755146"/>
            <a:ext cx="109855" cy="109855"/>
            <a:chOff x="466344" y="3493008"/>
            <a:chExt cx="109855" cy="109855"/>
          </a:xfrm>
        </p:grpSpPr>
        <p:sp>
          <p:nvSpPr>
            <p:cNvPr id="11" name="object 70">
              <a:extLst>
                <a:ext uri="{FF2B5EF4-FFF2-40B4-BE49-F238E27FC236}">
                  <a16:creationId xmlns:a16="http://schemas.microsoft.com/office/drawing/2014/main" id="{57D2EA65-A968-C99F-F27B-26E9BA63FE4B}"/>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12" name="object 71">
              <a:extLst>
                <a:ext uri="{FF2B5EF4-FFF2-40B4-BE49-F238E27FC236}">
                  <a16:creationId xmlns:a16="http://schemas.microsoft.com/office/drawing/2014/main" id="{B671A0E9-499A-E294-10E8-0F7AFC889475}"/>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13" name="object 69">
            <a:extLst>
              <a:ext uri="{FF2B5EF4-FFF2-40B4-BE49-F238E27FC236}">
                <a16:creationId xmlns:a16="http://schemas.microsoft.com/office/drawing/2014/main" id="{8867E4EB-1563-B31A-C0E6-544AC9D11B87}"/>
              </a:ext>
            </a:extLst>
          </p:cNvPr>
          <p:cNvGrpSpPr/>
          <p:nvPr/>
        </p:nvGrpSpPr>
        <p:grpSpPr>
          <a:xfrm>
            <a:off x="310348" y="2055768"/>
            <a:ext cx="109855" cy="109855"/>
            <a:chOff x="466344" y="3493008"/>
            <a:chExt cx="109855" cy="109855"/>
          </a:xfrm>
        </p:grpSpPr>
        <p:sp>
          <p:nvSpPr>
            <p:cNvPr id="14" name="object 70">
              <a:extLst>
                <a:ext uri="{FF2B5EF4-FFF2-40B4-BE49-F238E27FC236}">
                  <a16:creationId xmlns:a16="http://schemas.microsoft.com/office/drawing/2014/main" id="{E032FF3E-4FAA-7728-2BDB-E4331A802EA0}"/>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15" name="object 71">
              <a:extLst>
                <a:ext uri="{FF2B5EF4-FFF2-40B4-BE49-F238E27FC236}">
                  <a16:creationId xmlns:a16="http://schemas.microsoft.com/office/drawing/2014/main" id="{2887205D-A975-5632-C04A-F10A82441423}"/>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16" name="object 69">
            <a:extLst>
              <a:ext uri="{FF2B5EF4-FFF2-40B4-BE49-F238E27FC236}">
                <a16:creationId xmlns:a16="http://schemas.microsoft.com/office/drawing/2014/main" id="{702148D9-1ABA-6B26-7CAF-8CC83A3AE344}"/>
              </a:ext>
            </a:extLst>
          </p:cNvPr>
          <p:cNvGrpSpPr/>
          <p:nvPr/>
        </p:nvGrpSpPr>
        <p:grpSpPr>
          <a:xfrm>
            <a:off x="314259" y="2372854"/>
            <a:ext cx="109855" cy="109855"/>
            <a:chOff x="466344" y="3493008"/>
            <a:chExt cx="109855" cy="109855"/>
          </a:xfrm>
        </p:grpSpPr>
        <p:sp>
          <p:nvSpPr>
            <p:cNvPr id="17" name="object 70">
              <a:extLst>
                <a:ext uri="{FF2B5EF4-FFF2-40B4-BE49-F238E27FC236}">
                  <a16:creationId xmlns:a16="http://schemas.microsoft.com/office/drawing/2014/main" id="{78965DC0-1280-43B8-328F-7B85C2DB22C2}"/>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18" name="object 71">
              <a:extLst>
                <a:ext uri="{FF2B5EF4-FFF2-40B4-BE49-F238E27FC236}">
                  <a16:creationId xmlns:a16="http://schemas.microsoft.com/office/drawing/2014/main" id="{A0BB65D7-C95A-10CA-1589-C97ECD9AF039}"/>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19" name="object 69">
            <a:extLst>
              <a:ext uri="{FF2B5EF4-FFF2-40B4-BE49-F238E27FC236}">
                <a16:creationId xmlns:a16="http://schemas.microsoft.com/office/drawing/2014/main" id="{8D3026BA-15CF-0606-0287-35BB5C3716DD}"/>
              </a:ext>
            </a:extLst>
          </p:cNvPr>
          <p:cNvGrpSpPr/>
          <p:nvPr/>
        </p:nvGrpSpPr>
        <p:grpSpPr>
          <a:xfrm>
            <a:off x="314258" y="2666528"/>
            <a:ext cx="109855" cy="109855"/>
            <a:chOff x="466344" y="3493008"/>
            <a:chExt cx="109855" cy="109855"/>
          </a:xfrm>
        </p:grpSpPr>
        <p:sp>
          <p:nvSpPr>
            <p:cNvPr id="20" name="object 70">
              <a:extLst>
                <a:ext uri="{FF2B5EF4-FFF2-40B4-BE49-F238E27FC236}">
                  <a16:creationId xmlns:a16="http://schemas.microsoft.com/office/drawing/2014/main" id="{4C76C692-69CC-55C7-E8A1-60D3C2F1A60C}"/>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21" name="object 71">
              <a:extLst>
                <a:ext uri="{FF2B5EF4-FFF2-40B4-BE49-F238E27FC236}">
                  <a16:creationId xmlns:a16="http://schemas.microsoft.com/office/drawing/2014/main" id="{7ED8FEE9-8762-0D58-D375-88D8976D6E18}"/>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22" name="object 69">
            <a:extLst>
              <a:ext uri="{FF2B5EF4-FFF2-40B4-BE49-F238E27FC236}">
                <a16:creationId xmlns:a16="http://schemas.microsoft.com/office/drawing/2014/main" id="{E7EAB363-3D47-D2D9-CEBA-458A53E8D1F6}"/>
              </a:ext>
            </a:extLst>
          </p:cNvPr>
          <p:cNvGrpSpPr/>
          <p:nvPr/>
        </p:nvGrpSpPr>
        <p:grpSpPr>
          <a:xfrm>
            <a:off x="321449" y="2969661"/>
            <a:ext cx="109855" cy="109855"/>
            <a:chOff x="466344" y="3493008"/>
            <a:chExt cx="109855" cy="109855"/>
          </a:xfrm>
        </p:grpSpPr>
        <p:sp>
          <p:nvSpPr>
            <p:cNvPr id="23" name="object 70">
              <a:extLst>
                <a:ext uri="{FF2B5EF4-FFF2-40B4-BE49-F238E27FC236}">
                  <a16:creationId xmlns:a16="http://schemas.microsoft.com/office/drawing/2014/main" id="{95AF607B-02F0-A368-540F-50B241D42F16}"/>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24" name="object 71">
              <a:extLst>
                <a:ext uri="{FF2B5EF4-FFF2-40B4-BE49-F238E27FC236}">
                  <a16:creationId xmlns:a16="http://schemas.microsoft.com/office/drawing/2014/main" id="{ECA06C11-9431-A02C-679E-FD0EBE2C1B40}"/>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25" name="object 69">
            <a:extLst>
              <a:ext uri="{FF2B5EF4-FFF2-40B4-BE49-F238E27FC236}">
                <a16:creationId xmlns:a16="http://schemas.microsoft.com/office/drawing/2014/main" id="{A1C6F1FE-F320-46EE-6304-B437108F3C56}"/>
              </a:ext>
            </a:extLst>
          </p:cNvPr>
          <p:cNvGrpSpPr/>
          <p:nvPr/>
        </p:nvGrpSpPr>
        <p:grpSpPr>
          <a:xfrm>
            <a:off x="321449" y="3276002"/>
            <a:ext cx="109855" cy="109855"/>
            <a:chOff x="466344" y="3493008"/>
            <a:chExt cx="109855" cy="109855"/>
          </a:xfrm>
        </p:grpSpPr>
        <p:sp>
          <p:nvSpPr>
            <p:cNvPr id="26" name="object 70">
              <a:extLst>
                <a:ext uri="{FF2B5EF4-FFF2-40B4-BE49-F238E27FC236}">
                  <a16:creationId xmlns:a16="http://schemas.microsoft.com/office/drawing/2014/main" id="{BB9B4213-5BDB-E88D-F16B-E9C1150350F3}"/>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27" name="object 71">
              <a:extLst>
                <a:ext uri="{FF2B5EF4-FFF2-40B4-BE49-F238E27FC236}">
                  <a16:creationId xmlns:a16="http://schemas.microsoft.com/office/drawing/2014/main" id="{8B53AB94-8032-9462-E202-18D425A7120E}"/>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sp>
        <p:nvSpPr>
          <p:cNvPr id="29" name="object 21">
            <a:extLst>
              <a:ext uri="{FF2B5EF4-FFF2-40B4-BE49-F238E27FC236}">
                <a16:creationId xmlns:a16="http://schemas.microsoft.com/office/drawing/2014/main" id="{28FA1AE7-91CB-FF7F-3DF7-7E517B30E11E}"/>
              </a:ext>
            </a:extLst>
          </p:cNvPr>
          <p:cNvSpPr txBox="1"/>
          <p:nvPr/>
        </p:nvSpPr>
        <p:spPr>
          <a:xfrm>
            <a:off x="212299" y="1445228"/>
            <a:ext cx="3327474" cy="141642"/>
          </a:xfrm>
          <a:prstGeom prst="rect">
            <a:avLst/>
          </a:prstGeom>
        </p:spPr>
        <p:txBody>
          <a:bodyPr vert="horz" wrap="square" lIns="0" tIns="5715" rIns="0" bIns="0" rtlCol="0">
            <a:spAutoFit/>
          </a:bodyPr>
          <a:lstStyle>
            <a:defPPr>
              <a:defRPr kern="0"/>
            </a:defPPr>
          </a:lstStyle>
          <a:p>
            <a:pPr marL="12700" marR="5080">
              <a:lnSpc>
                <a:spcPct val="143000"/>
              </a:lnSpc>
              <a:spcBef>
                <a:spcPts val="45"/>
              </a:spcBef>
            </a:pPr>
            <a:r>
              <a:rPr lang="en-AU" sz="700">
                <a:latin typeface="Segoe UI"/>
                <a:cs typeface="Segoe UI"/>
              </a:rPr>
              <a:t>Property is valued at </a:t>
            </a:r>
            <a:r>
              <a:rPr lang="en-AU" sz="700" b="1">
                <a:latin typeface="Segoe UI"/>
                <a:cs typeface="Segoe UI"/>
              </a:rPr>
              <a:t>$186.0m</a:t>
            </a:r>
            <a:r>
              <a:rPr lang="en-AU" sz="700">
                <a:latin typeface="Segoe UI"/>
                <a:cs typeface="Segoe UI"/>
              </a:rPr>
              <a:t>:</a:t>
            </a:r>
            <a:endParaRPr sz="700">
              <a:latin typeface="Segoe UI"/>
              <a:cs typeface="Segoe UI"/>
            </a:endParaRPr>
          </a:p>
        </p:txBody>
      </p:sp>
      <p:grpSp>
        <p:nvGrpSpPr>
          <p:cNvPr id="30" name="object 69">
            <a:extLst>
              <a:ext uri="{FF2B5EF4-FFF2-40B4-BE49-F238E27FC236}">
                <a16:creationId xmlns:a16="http://schemas.microsoft.com/office/drawing/2014/main" id="{5A3D2CAC-6C5D-04CF-11F6-93939B77C4E8}"/>
              </a:ext>
            </a:extLst>
          </p:cNvPr>
          <p:cNvGrpSpPr/>
          <p:nvPr/>
        </p:nvGrpSpPr>
        <p:grpSpPr>
          <a:xfrm>
            <a:off x="321449" y="3435188"/>
            <a:ext cx="109855" cy="109855"/>
            <a:chOff x="466344" y="3493008"/>
            <a:chExt cx="109855" cy="109855"/>
          </a:xfrm>
        </p:grpSpPr>
        <p:sp>
          <p:nvSpPr>
            <p:cNvPr id="31" name="object 70">
              <a:extLst>
                <a:ext uri="{FF2B5EF4-FFF2-40B4-BE49-F238E27FC236}">
                  <a16:creationId xmlns:a16="http://schemas.microsoft.com/office/drawing/2014/main" id="{A4BD56C3-38A7-C18E-BBB4-C861A9EB4995}"/>
                </a:ext>
              </a:extLst>
            </p:cNvPr>
            <p:cNvSpPr/>
            <p:nvPr/>
          </p:nvSpPr>
          <p:spPr>
            <a:xfrm>
              <a:off x="466344" y="349300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rgbClr val="2C3BB4"/>
            </a:solidFill>
          </p:spPr>
          <p:txBody>
            <a:bodyPr wrap="square" lIns="0" tIns="0" rIns="0" bIns="0" rtlCol="0"/>
            <a:lstStyle>
              <a:defPPr>
                <a:defRPr kern="0"/>
              </a:defPPr>
            </a:lstStyle>
            <a:p>
              <a:endParaRPr/>
            </a:p>
          </p:txBody>
        </p:sp>
        <p:sp>
          <p:nvSpPr>
            <p:cNvPr id="32" name="object 71">
              <a:extLst>
                <a:ext uri="{FF2B5EF4-FFF2-40B4-BE49-F238E27FC236}">
                  <a16:creationId xmlns:a16="http://schemas.microsoft.com/office/drawing/2014/main" id="{A1696C4C-03E3-BF6B-71A5-80DD0DDE9282}"/>
                </a:ext>
              </a:extLst>
            </p:cNvPr>
            <p:cNvSpPr/>
            <p:nvPr/>
          </p:nvSpPr>
          <p:spPr>
            <a:xfrm>
              <a:off x="466344" y="3493008"/>
              <a:ext cx="109855" cy="109855"/>
            </a:xfrm>
            <a:custGeom>
              <a:avLst/>
              <a:gdLst/>
              <a:ahLst/>
              <a:cxnLst/>
              <a:rect l="l" t="t" r="r" b="b"/>
              <a:pathLst>
                <a:path w="109854" h="109854">
                  <a:moveTo>
                    <a:pt x="0" y="109727"/>
                  </a:moveTo>
                  <a:lnTo>
                    <a:pt x="109728" y="109727"/>
                  </a:lnTo>
                  <a:lnTo>
                    <a:pt x="109728" y="0"/>
                  </a:lnTo>
                  <a:lnTo>
                    <a:pt x="0" y="0"/>
                  </a:lnTo>
                  <a:lnTo>
                    <a:pt x="0" y="109727"/>
                  </a:lnTo>
                  <a:close/>
                </a:path>
              </a:pathLst>
            </a:custGeom>
            <a:ln w="19050">
              <a:solidFill>
                <a:srgbClr val="FFFFFF"/>
              </a:solidFill>
            </a:ln>
          </p:spPr>
          <p:txBody>
            <a:bodyPr wrap="square" lIns="0" tIns="0" rIns="0" bIns="0" rtlCol="0"/>
            <a:lstStyle>
              <a:defPPr>
                <a:defRPr kern="0"/>
              </a:defPPr>
            </a:lstStyle>
            <a:p>
              <a:endParaRPr/>
            </a:p>
          </p:txBody>
        </p:sp>
      </p:grpSp>
      <p:grpSp>
        <p:nvGrpSpPr>
          <p:cNvPr id="35" name="Group 34">
            <a:extLst>
              <a:ext uri="{FF2B5EF4-FFF2-40B4-BE49-F238E27FC236}">
                <a16:creationId xmlns:a16="http://schemas.microsoft.com/office/drawing/2014/main" id="{1A91FA7F-A853-CD49-0F0F-4AD083F81B1C}"/>
              </a:ext>
            </a:extLst>
          </p:cNvPr>
          <p:cNvGrpSpPr/>
          <p:nvPr/>
        </p:nvGrpSpPr>
        <p:grpSpPr>
          <a:xfrm>
            <a:off x="231776" y="3827080"/>
            <a:ext cx="4243178" cy="253916"/>
            <a:chOff x="212299" y="1461907"/>
            <a:chExt cx="4360813" cy="253916"/>
          </a:xfrm>
        </p:grpSpPr>
        <p:cxnSp>
          <p:nvCxnSpPr>
            <p:cNvPr id="36" name="Straight Connector 35">
              <a:extLst>
                <a:ext uri="{FF2B5EF4-FFF2-40B4-BE49-F238E27FC236}">
                  <a16:creationId xmlns:a16="http://schemas.microsoft.com/office/drawing/2014/main" id="{434CBDB1-A42F-FFD5-A7C4-C98F4619E550}"/>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D9C3058F-611E-49E3-68AF-43C888D6FAC3}"/>
                </a:ext>
              </a:extLst>
            </p:cNvPr>
            <p:cNvSpPr txBox="1"/>
            <p:nvPr/>
          </p:nvSpPr>
          <p:spPr>
            <a:xfrm>
              <a:off x="217012" y="1461907"/>
              <a:ext cx="4356100" cy="253916"/>
            </a:xfrm>
            <a:prstGeom prst="rect">
              <a:avLst/>
            </a:prstGeom>
            <a:noFill/>
          </p:spPr>
          <p:txBody>
            <a:bodyPr wrap="square">
              <a:spAutoFit/>
            </a:bodyPr>
            <a:lstStyle/>
            <a:p>
              <a:pPr algn="ctr"/>
              <a:r>
                <a:rPr lang="en-US" sz="1050">
                  <a:solidFill>
                    <a:schemeClr val="accent1"/>
                  </a:solidFill>
                </a:rPr>
                <a:t>Debt Covenants</a:t>
              </a:r>
            </a:p>
          </p:txBody>
        </p:sp>
      </p:grpSp>
      <p:grpSp>
        <p:nvGrpSpPr>
          <p:cNvPr id="59" name="Group 58">
            <a:extLst>
              <a:ext uri="{FF2B5EF4-FFF2-40B4-BE49-F238E27FC236}">
                <a16:creationId xmlns:a16="http://schemas.microsoft.com/office/drawing/2014/main" id="{2A242A33-CCE8-AFB5-B6FE-4F934A23EB0E}"/>
              </a:ext>
            </a:extLst>
          </p:cNvPr>
          <p:cNvGrpSpPr/>
          <p:nvPr/>
        </p:nvGrpSpPr>
        <p:grpSpPr>
          <a:xfrm>
            <a:off x="161926" y="4114989"/>
            <a:ext cx="863600" cy="276999"/>
            <a:chOff x="3209926" y="4750307"/>
            <a:chExt cx="863600" cy="276999"/>
          </a:xfrm>
        </p:grpSpPr>
        <p:sp>
          <p:nvSpPr>
            <p:cNvPr id="56" name="TextBox 55">
              <a:extLst>
                <a:ext uri="{FF2B5EF4-FFF2-40B4-BE49-F238E27FC236}">
                  <a16:creationId xmlns:a16="http://schemas.microsoft.com/office/drawing/2014/main" id="{E0902528-3744-476A-A966-EC3BCFF085E7}"/>
                </a:ext>
              </a:extLst>
            </p:cNvPr>
            <p:cNvSpPr txBox="1"/>
            <p:nvPr/>
          </p:nvSpPr>
          <p:spPr>
            <a:xfrm>
              <a:off x="3209926" y="4750307"/>
              <a:ext cx="863600" cy="276999"/>
            </a:xfrm>
            <a:prstGeom prst="rect">
              <a:avLst/>
            </a:prstGeom>
            <a:noFill/>
          </p:spPr>
          <p:txBody>
            <a:bodyPr wrap="square">
              <a:spAutoFit/>
            </a:bodyPr>
            <a:lstStyle/>
            <a:p>
              <a:r>
                <a:rPr lang="en-US" sz="600" b="1">
                  <a:solidFill>
                    <a:srgbClr val="002060"/>
                  </a:solidFill>
                </a:rPr>
                <a:t>LTV Ratio</a:t>
              </a:r>
            </a:p>
            <a:p>
              <a:r>
                <a:rPr lang="en-US" sz="600" i="1">
                  <a:solidFill>
                    <a:schemeClr val="bg1">
                      <a:lumMod val="50000"/>
                    </a:schemeClr>
                  </a:solidFill>
                </a:rPr>
                <a:t>Loan/Value (%)</a:t>
              </a:r>
            </a:p>
          </p:txBody>
        </p:sp>
        <p:cxnSp>
          <p:nvCxnSpPr>
            <p:cNvPr id="58" name="Straight Connector 57">
              <a:extLst>
                <a:ext uri="{FF2B5EF4-FFF2-40B4-BE49-F238E27FC236}">
                  <a16:creationId xmlns:a16="http://schemas.microsoft.com/office/drawing/2014/main" id="{B4A71215-E8A9-57ED-62E1-FD03F2CECD48}"/>
                </a:ext>
              </a:extLst>
            </p:cNvPr>
            <p:cNvCxnSpPr/>
            <p:nvPr/>
          </p:nvCxnSpPr>
          <p:spPr>
            <a:xfrm>
              <a:off x="3695700" y="4838700"/>
              <a:ext cx="82550"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grpSp>
      <p:grpSp>
        <p:nvGrpSpPr>
          <p:cNvPr id="78" name="Group 77">
            <a:extLst>
              <a:ext uri="{FF2B5EF4-FFF2-40B4-BE49-F238E27FC236}">
                <a16:creationId xmlns:a16="http://schemas.microsoft.com/office/drawing/2014/main" id="{DB8AA5DD-AC77-0BBB-DAF9-C70030761B38}"/>
              </a:ext>
            </a:extLst>
          </p:cNvPr>
          <p:cNvGrpSpPr/>
          <p:nvPr/>
        </p:nvGrpSpPr>
        <p:grpSpPr>
          <a:xfrm>
            <a:off x="2529127" y="4122479"/>
            <a:ext cx="863600" cy="276999"/>
            <a:chOff x="1670050" y="4114987"/>
            <a:chExt cx="863600" cy="276999"/>
          </a:xfrm>
        </p:grpSpPr>
        <p:sp>
          <p:nvSpPr>
            <p:cNvPr id="62" name="TextBox 61">
              <a:extLst>
                <a:ext uri="{FF2B5EF4-FFF2-40B4-BE49-F238E27FC236}">
                  <a16:creationId xmlns:a16="http://schemas.microsoft.com/office/drawing/2014/main" id="{C5516D76-C825-EE47-33D3-5CB1E03FCC9D}"/>
                </a:ext>
              </a:extLst>
            </p:cNvPr>
            <p:cNvSpPr txBox="1"/>
            <p:nvPr/>
          </p:nvSpPr>
          <p:spPr>
            <a:xfrm>
              <a:off x="1670050" y="4114987"/>
              <a:ext cx="863600" cy="276999"/>
            </a:xfrm>
            <a:prstGeom prst="rect">
              <a:avLst/>
            </a:prstGeom>
            <a:noFill/>
          </p:spPr>
          <p:txBody>
            <a:bodyPr wrap="square">
              <a:spAutoFit/>
            </a:bodyPr>
            <a:lstStyle/>
            <a:p>
              <a:pPr algn="r"/>
              <a:r>
                <a:rPr lang="en-US" sz="600" b="1">
                  <a:solidFill>
                    <a:schemeClr val="accent3"/>
                  </a:solidFill>
                </a:rPr>
                <a:t>ICR</a:t>
              </a:r>
            </a:p>
            <a:p>
              <a:pPr algn="r"/>
              <a:r>
                <a:rPr lang="en-US" sz="600" i="1">
                  <a:solidFill>
                    <a:schemeClr val="bg1">
                      <a:lumMod val="50000"/>
                    </a:schemeClr>
                  </a:solidFill>
                </a:rPr>
                <a:t>NOI/Interest (x)</a:t>
              </a:r>
            </a:p>
          </p:txBody>
        </p:sp>
        <p:sp>
          <p:nvSpPr>
            <p:cNvPr id="65" name="Oval 64">
              <a:extLst>
                <a:ext uri="{FF2B5EF4-FFF2-40B4-BE49-F238E27FC236}">
                  <a16:creationId xmlns:a16="http://schemas.microsoft.com/office/drawing/2014/main" id="{B1E8C3FD-5B57-BD9A-FCD7-21D1E084B3AF}"/>
                </a:ext>
              </a:extLst>
            </p:cNvPr>
            <p:cNvSpPr/>
            <p:nvPr/>
          </p:nvSpPr>
          <p:spPr>
            <a:xfrm>
              <a:off x="2205450" y="4176202"/>
              <a:ext cx="59500" cy="595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66" name="Straight Arrow Connector 65">
            <a:extLst>
              <a:ext uri="{FF2B5EF4-FFF2-40B4-BE49-F238E27FC236}">
                <a16:creationId xmlns:a16="http://schemas.microsoft.com/office/drawing/2014/main" id="{9CD3A2BD-6658-958D-2C3E-AEA4A8B6C121}"/>
              </a:ext>
            </a:extLst>
          </p:cNvPr>
          <p:cNvCxnSpPr>
            <a:cxnSpLocks/>
          </p:cNvCxnSpPr>
          <p:nvPr/>
        </p:nvCxnSpPr>
        <p:spPr>
          <a:xfrm flipH="1">
            <a:off x="3365102" y="4662003"/>
            <a:ext cx="383227" cy="0"/>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67" name="Rectangle 66">
            <a:extLst>
              <a:ext uri="{FF2B5EF4-FFF2-40B4-BE49-F238E27FC236}">
                <a16:creationId xmlns:a16="http://schemas.microsoft.com/office/drawing/2014/main" id="{DFD879A5-9209-21E1-3113-B0A973280613}"/>
              </a:ext>
            </a:extLst>
          </p:cNvPr>
          <p:cNvSpPr/>
          <p:nvPr/>
        </p:nvSpPr>
        <p:spPr>
          <a:xfrm>
            <a:off x="3691177" y="4380391"/>
            <a:ext cx="773828" cy="58641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700">
                <a:solidFill>
                  <a:srgbClr val="002060"/>
                </a:solidFill>
              </a:rPr>
              <a:t>Entry LVR peaks at 40.4% due to the capex facility drawdown</a:t>
            </a:r>
          </a:p>
        </p:txBody>
      </p:sp>
      <p:cxnSp>
        <p:nvCxnSpPr>
          <p:cNvPr id="70" name="Straight Arrow Connector 69">
            <a:extLst>
              <a:ext uri="{FF2B5EF4-FFF2-40B4-BE49-F238E27FC236}">
                <a16:creationId xmlns:a16="http://schemas.microsoft.com/office/drawing/2014/main" id="{AE0725D7-E3CE-43BF-1D19-030B7DBD1EB8}"/>
              </a:ext>
            </a:extLst>
          </p:cNvPr>
          <p:cNvCxnSpPr>
            <a:cxnSpLocks/>
          </p:cNvCxnSpPr>
          <p:nvPr/>
        </p:nvCxnSpPr>
        <p:spPr>
          <a:xfrm flipH="1">
            <a:off x="3392729" y="5421324"/>
            <a:ext cx="383227" cy="0"/>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71" name="Rectangle 70">
            <a:extLst>
              <a:ext uri="{FF2B5EF4-FFF2-40B4-BE49-F238E27FC236}">
                <a16:creationId xmlns:a16="http://schemas.microsoft.com/office/drawing/2014/main" id="{4CEA3C2E-8533-31CD-1C27-F1D4814F7DFE}"/>
              </a:ext>
            </a:extLst>
          </p:cNvPr>
          <p:cNvSpPr/>
          <p:nvPr/>
        </p:nvSpPr>
        <p:spPr>
          <a:xfrm>
            <a:off x="3691177" y="5139712"/>
            <a:ext cx="778204" cy="58641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700">
                <a:solidFill>
                  <a:srgbClr val="002060"/>
                </a:solidFill>
              </a:rPr>
              <a:t>NOI growth throughout hold period sees covenants ease</a:t>
            </a:r>
          </a:p>
        </p:txBody>
      </p:sp>
      <p:grpSp>
        <p:nvGrpSpPr>
          <p:cNvPr id="75" name="Group 74">
            <a:extLst>
              <a:ext uri="{FF2B5EF4-FFF2-40B4-BE49-F238E27FC236}">
                <a16:creationId xmlns:a16="http://schemas.microsoft.com/office/drawing/2014/main" id="{9AD868D5-BE2A-0B78-CCEC-969C694050F0}"/>
              </a:ext>
            </a:extLst>
          </p:cNvPr>
          <p:cNvGrpSpPr/>
          <p:nvPr/>
        </p:nvGrpSpPr>
        <p:grpSpPr>
          <a:xfrm>
            <a:off x="4663444" y="1154023"/>
            <a:ext cx="4268261" cy="253916"/>
            <a:chOff x="212299" y="1461907"/>
            <a:chExt cx="4360813" cy="253916"/>
          </a:xfrm>
        </p:grpSpPr>
        <p:cxnSp>
          <p:nvCxnSpPr>
            <p:cNvPr id="76" name="Straight Connector 75">
              <a:extLst>
                <a:ext uri="{FF2B5EF4-FFF2-40B4-BE49-F238E27FC236}">
                  <a16:creationId xmlns:a16="http://schemas.microsoft.com/office/drawing/2014/main" id="{FD64B44E-682F-AE71-4B9B-8D723F526FCA}"/>
                </a:ext>
              </a:extLst>
            </p:cNvPr>
            <p:cNvCxnSpPr>
              <a:cxnSpLocks/>
            </p:cNvCxnSpPr>
            <p:nvPr/>
          </p:nvCxnSpPr>
          <p:spPr>
            <a:xfrm>
              <a:off x="212299" y="1687719"/>
              <a:ext cx="4355085" cy="105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6741FDA0-F40B-478E-1760-431D1670B0E0}"/>
                </a:ext>
              </a:extLst>
            </p:cNvPr>
            <p:cNvSpPr txBox="1"/>
            <p:nvPr/>
          </p:nvSpPr>
          <p:spPr>
            <a:xfrm>
              <a:off x="217012" y="1461907"/>
              <a:ext cx="4356100" cy="253916"/>
            </a:xfrm>
            <a:prstGeom prst="rect">
              <a:avLst/>
            </a:prstGeom>
            <a:noFill/>
          </p:spPr>
          <p:txBody>
            <a:bodyPr wrap="square">
              <a:spAutoFit/>
            </a:bodyPr>
            <a:lstStyle/>
            <a:p>
              <a:pPr algn="ctr"/>
              <a:r>
                <a:rPr lang="en-US" sz="1050">
                  <a:solidFill>
                    <a:schemeClr val="accent1"/>
                  </a:solidFill>
                </a:rPr>
                <a:t>Recommended Debt Structure</a:t>
              </a:r>
            </a:p>
          </p:txBody>
        </p:sp>
      </p:grpSp>
      <p:cxnSp>
        <p:nvCxnSpPr>
          <p:cNvPr id="82" name="Straight Connector 81">
            <a:extLst>
              <a:ext uri="{FF2B5EF4-FFF2-40B4-BE49-F238E27FC236}">
                <a16:creationId xmlns:a16="http://schemas.microsoft.com/office/drawing/2014/main" id="{2BEE1E44-9077-F065-15F8-E68A03F83319}"/>
              </a:ext>
            </a:extLst>
          </p:cNvPr>
          <p:cNvCxnSpPr>
            <a:cxnSpLocks/>
          </p:cNvCxnSpPr>
          <p:nvPr/>
        </p:nvCxnSpPr>
        <p:spPr>
          <a:xfrm>
            <a:off x="4663442" y="1653996"/>
            <a:ext cx="4262654" cy="10500"/>
          </a:xfrm>
          <a:prstGeom prst="line">
            <a:avLst/>
          </a:prstGeom>
          <a:ln w="12700">
            <a:solidFill>
              <a:srgbClr val="002060"/>
            </a:solidFill>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BF7579AF-C5CB-A206-7079-DF9B36B0B956}"/>
              </a:ext>
            </a:extLst>
          </p:cNvPr>
          <p:cNvSpPr txBox="1"/>
          <p:nvPr/>
        </p:nvSpPr>
        <p:spPr>
          <a:xfrm>
            <a:off x="4896328" y="1423179"/>
            <a:ext cx="1062512" cy="215444"/>
          </a:xfrm>
          <a:prstGeom prst="rect">
            <a:avLst/>
          </a:prstGeom>
          <a:noFill/>
        </p:spPr>
        <p:txBody>
          <a:bodyPr wrap="square">
            <a:spAutoFit/>
          </a:bodyPr>
          <a:lstStyle/>
          <a:p>
            <a:pPr algn="ctr"/>
            <a:r>
              <a:rPr lang="en-US" sz="800">
                <a:solidFill>
                  <a:srgbClr val="002060"/>
                </a:solidFill>
              </a:rPr>
              <a:t>Facility</a:t>
            </a:r>
          </a:p>
        </p:txBody>
      </p:sp>
      <p:sp>
        <p:nvSpPr>
          <p:cNvPr id="85" name="TextBox 84">
            <a:extLst>
              <a:ext uri="{FF2B5EF4-FFF2-40B4-BE49-F238E27FC236}">
                <a16:creationId xmlns:a16="http://schemas.microsoft.com/office/drawing/2014/main" id="{08AFF59B-C6EF-0390-7A92-A5222DF925F0}"/>
              </a:ext>
            </a:extLst>
          </p:cNvPr>
          <p:cNvSpPr txBox="1"/>
          <p:nvPr/>
        </p:nvSpPr>
        <p:spPr>
          <a:xfrm>
            <a:off x="6026410" y="1430791"/>
            <a:ext cx="1362967" cy="215444"/>
          </a:xfrm>
          <a:prstGeom prst="rect">
            <a:avLst/>
          </a:prstGeom>
          <a:noFill/>
        </p:spPr>
        <p:txBody>
          <a:bodyPr wrap="square">
            <a:spAutoFit/>
          </a:bodyPr>
          <a:lstStyle/>
          <a:p>
            <a:pPr algn="ctr"/>
            <a:r>
              <a:rPr lang="en-US" sz="800">
                <a:solidFill>
                  <a:srgbClr val="002060"/>
                </a:solidFill>
              </a:rPr>
              <a:t>Terms &amp; Covenants</a:t>
            </a:r>
          </a:p>
        </p:txBody>
      </p:sp>
      <p:sp>
        <p:nvSpPr>
          <p:cNvPr id="87" name="TextBox 86">
            <a:extLst>
              <a:ext uri="{FF2B5EF4-FFF2-40B4-BE49-F238E27FC236}">
                <a16:creationId xmlns:a16="http://schemas.microsoft.com/office/drawing/2014/main" id="{7464A90C-D528-8989-C30F-E5EA2D701842}"/>
              </a:ext>
            </a:extLst>
          </p:cNvPr>
          <p:cNvSpPr txBox="1"/>
          <p:nvPr/>
        </p:nvSpPr>
        <p:spPr>
          <a:xfrm>
            <a:off x="7389374" y="1426985"/>
            <a:ext cx="1536722" cy="215444"/>
          </a:xfrm>
          <a:prstGeom prst="rect">
            <a:avLst/>
          </a:prstGeom>
          <a:noFill/>
        </p:spPr>
        <p:txBody>
          <a:bodyPr wrap="square">
            <a:spAutoFit/>
          </a:bodyPr>
          <a:lstStyle/>
          <a:p>
            <a:pPr algn="ctr"/>
            <a:r>
              <a:rPr lang="en-US" sz="800">
                <a:solidFill>
                  <a:srgbClr val="002060"/>
                </a:solidFill>
              </a:rPr>
              <a:t>Rationale</a:t>
            </a:r>
          </a:p>
        </p:txBody>
      </p:sp>
      <p:graphicFrame>
        <p:nvGraphicFramePr>
          <p:cNvPr id="88" name="Table 87">
            <a:extLst>
              <a:ext uri="{FF2B5EF4-FFF2-40B4-BE49-F238E27FC236}">
                <a16:creationId xmlns:a16="http://schemas.microsoft.com/office/drawing/2014/main" id="{57CA2BB5-CAED-0B0F-D118-D70F321904DF}"/>
              </a:ext>
            </a:extLst>
          </p:cNvPr>
          <p:cNvGraphicFramePr>
            <a:graphicFrameLocks noGrp="1"/>
          </p:cNvGraphicFramePr>
          <p:nvPr>
            <p:custDataLst>
              <p:tags r:id="rId1"/>
            </p:custDataLst>
            <p:extLst>
              <p:ext uri="{D42A27DB-BD31-4B8C-83A1-F6EECF244321}">
                <p14:modId xmlns:p14="http://schemas.microsoft.com/office/powerpoint/2010/main" val="1637477004"/>
              </p:ext>
            </p:extLst>
          </p:nvPr>
        </p:nvGraphicFramePr>
        <p:xfrm>
          <a:off x="4896328" y="1733833"/>
          <a:ext cx="4031772" cy="4514667"/>
        </p:xfrm>
        <a:graphic>
          <a:graphicData uri="http://schemas.openxmlformats.org/drawingml/2006/table">
            <a:tbl>
              <a:tblPr>
                <a:tableStyleId>{5C22544A-7EE6-4342-B048-85BDC9FD1C3A}</a:tableStyleId>
              </a:tblPr>
              <a:tblGrid>
                <a:gridCol w="1092992">
                  <a:extLst>
                    <a:ext uri="{9D8B030D-6E8A-4147-A177-3AD203B41FA5}">
                      <a16:colId xmlns:a16="http://schemas.microsoft.com/office/drawing/2014/main" val="2804789529"/>
                    </a:ext>
                  </a:extLst>
                </a:gridCol>
                <a:gridCol w="1440180">
                  <a:extLst>
                    <a:ext uri="{9D8B030D-6E8A-4147-A177-3AD203B41FA5}">
                      <a16:colId xmlns:a16="http://schemas.microsoft.com/office/drawing/2014/main" val="2406446011"/>
                    </a:ext>
                  </a:extLst>
                </a:gridCol>
                <a:gridCol w="1498600">
                  <a:extLst>
                    <a:ext uri="{9D8B030D-6E8A-4147-A177-3AD203B41FA5}">
                      <a16:colId xmlns:a16="http://schemas.microsoft.com/office/drawing/2014/main" val="1490603169"/>
                    </a:ext>
                  </a:extLst>
                </a:gridCol>
              </a:tblGrid>
              <a:tr h="1413541">
                <a:tc>
                  <a:txBody>
                    <a:bodyPr/>
                    <a:lstStyle/>
                    <a:p>
                      <a:pPr algn="l"/>
                      <a:r>
                        <a:rPr lang="en-GB" sz="800">
                          <a:solidFill>
                            <a:schemeClr val="tx2"/>
                          </a:solidFill>
                        </a:rPr>
                        <a:t>Acquisition Facility</a:t>
                      </a:r>
                      <a:endParaRPr lang="en-AU" sz="800">
                        <a:solidFill>
                          <a:schemeClr val="tx2"/>
                        </a:solidFill>
                      </a:endParaRPr>
                    </a:p>
                  </a:txBody>
                  <a:tcPr anchor="ctr">
                    <a:lnR w="9525" cap="flat" cmpd="sng" algn="ctr">
                      <a:solidFill>
                        <a:schemeClr val="tx2"/>
                      </a:solidFill>
                      <a:prstDash val="solid"/>
                      <a:round/>
                      <a:headEnd type="none" w="med" len="med"/>
                      <a:tailEnd type="none" w="med" len="med"/>
                    </a:lnR>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a:buFont typeface="Arial" panose="020B0604020202020204" pitchFamily="34" charset="0"/>
                        <a:buChar char="•"/>
                      </a:pPr>
                      <a:r>
                        <a:rPr lang="en-AU" sz="800" b="1">
                          <a:solidFill>
                            <a:schemeClr val="tx2"/>
                          </a:solidFill>
                        </a:rPr>
                        <a:t>A$65.1m</a:t>
                      </a:r>
                      <a:r>
                        <a:rPr lang="en-AU" sz="800">
                          <a:solidFill>
                            <a:schemeClr val="tx2"/>
                          </a:solidFill>
                        </a:rPr>
                        <a:t> commitment at 35% LTV</a:t>
                      </a:r>
                    </a:p>
                    <a:p>
                      <a:pPr marL="171450" indent="-171450" algn="l">
                        <a:buFont typeface="Arial" panose="020B0604020202020204" pitchFamily="34" charset="0"/>
                        <a:buChar char="•"/>
                      </a:pPr>
                      <a:r>
                        <a:rPr lang="en-AU" sz="800" b="1">
                          <a:solidFill>
                            <a:schemeClr val="tx2"/>
                          </a:solidFill>
                        </a:rPr>
                        <a:t>55% LVR</a:t>
                      </a:r>
                      <a:r>
                        <a:rPr lang="en-AU" sz="800">
                          <a:solidFill>
                            <a:schemeClr val="tx2"/>
                          </a:solidFill>
                        </a:rPr>
                        <a:t> / 2.0x ICR maintenance</a:t>
                      </a:r>
                    </a:p>
                    <a:p>
                      <a:pPr marL="171450" indent="-171450" algn="l">
                        <a:buFont typeface="Arial" panose="020B0604020202020204" pitchFamily="34" charset="0"/>
                        <a:buChar char="•"/>
                      </a:pPr>
                      <a:r>
                        <a:rPr lang="en-AU" sz="800" b="1">
                          <a:solidFill>
                            <a:schemeClr val="tx2"/>
                          </a:solidFill>
                        </a:rPr>
                        <a:t>5.0Y bullet</a:t>
                      </a:r>
                      <a:r>
                        <a:rPr lang="en-AU" sz="800">
                          <a:solidFill>
                            <a:schemeClr val="tx2"/>
                          </a:solidFill>
                        </a:rPr>
                        <a:t> with no amortisation</a:t>
                      </a:r>
                    </a:p>
                    <a:p>
                      <a:pPr marL="171450" indent="-171450" algn="l">
                        <a:buFont typeface="Arial" panose="020B0604020202020204" pitchFamily="34" charset="0"/>
                        <a:buChar char="•"/>
                      </a:pPr>
                      <a:r>
                        <a:rPr lang="en-AU" sz="800">
                          <a:solidFill>
                            <a:schemeClr val="tx2"/>
                          </a:solidFill>
                        </a:rPr>
                        <a:t>Pricing: </a:t>
                      </a:r>
                      <a:r>
                        <a:rPr lang="en-AU" sz="800" b="1">
                          <a:solidFill>
                            <a:schemeClr val="tx2"/>
                          </a:solidFill>
                        </a:rPr>
                        <a:t>BBSW + 150bps</a:t>
                      </a:r>
                    </a:p>
                    <a:p>
                      <a:pPr marL="171450" indent="-171450" algn="l">
                        <a:buFont typeface="Arial" panose="020B0604020202020204" pitchFamily="34" charset="0"/>
                        <a:buChar char="•"/>
                      </a:pPr>
                      <a:r>
                        <a:rPr lang="en-AU" sz="800">
                          <a:solidFill>
                            <a:schemeClr val="tx2"/>
                          </a:solidFill>
                        </a:rPr>
                        <a:t>1.0% upfront OID</a:t>
                      </a:r>
                    </a:p>
                  </a:txBody>
                  <a:tcPr anchor="ctr">
                    <a:lnL w="9525" cap="flat" cmpd="sng" algn="ctr">
                      <a:solidFill>
                        <a:schemeClr val="tx2"/>
                      </a:solidFill>
                      <a:prstDash val="solid"/>
                      <a:round/>
                      <a:headEnd type="none" w="med" len="med"/>
                      <a:tailEnd type="none" w="med" len="med"/>
                    </a:lnL>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a:buFont typeface="Arial" panose="020B0604020202020204" pitchFamily="34" charset="0"/>
                        <a:buChar char="•"/>
                      </a:pPr>
                      <a:r>
                        <a:rPr lang="en-AU" sz="800" b="1">
                          <a:solidFill>
                            <a:schemeClr val="tx2"/>
                          </a:solidFill>
                        </a:rPr>
                        <a:t>Investment-grade-style pricing</a:t>
                      </a:r>
                      <a:r>
                        <a:rPr lang="en-AU" sz="800">
                          <a:solidFill>
                            <a:schemeClr val="tx2"/>
                          </a:solidFill>
                        </a:rPr>
                        <a:t> reflects daily-needs anchor covenant and </a:t>
                      </a:r>
                      <a:r>
                        <a:rPr lang="en-AU" sz="800" b="1">
                          <a:solidFill>
                            <a:schemeClr val="tx2"/>
                          </a:solidFill>
                        </a:rPr>
                        <a:t>sub-4.0x leverage</a:t>
                      </a:r>
                      <a:r>
                        <a:rPr lang="en-AU" sz="800">
                          <a:solidFill>
                            <a:schemeClr val="tx2"/>
                          </a:solidFill>
                        </a:rPr>
                        <a:t> at close</a:t>
                      </a:r>
                    </a:p>
                    <a:p>
                      <a:pPr marL="171450" indent="-171450" algn="l">
                        <a:buFont typeface="Arial" panose="020B0604020202020204" pitchFamily="34" charset="0"/>
                        <a:buChar char="•"/>
                      </a:pPr>
                      <a:r>
                        <a:rPr lang="en-AU" sz="800">
                          <a:solidFill>
                            <a:schemeClr val="tx2"/>
                          </a:solidFill>
                        </a:rPr>
                        <a:t>Bullet structure </a:t>
                      </a:r>
                      <a:r>
                        <a:rPr lang="en-AU" sz="800" b="1">
                          <a:solidFill>
                            <a:schemeClr val="tx2"/>
                          </a:solidFill>
                        </a:rPr>
                        <a:t>defers refinancing risk</a:t>
                      </a:r>
                      <a:r>
                        <a:rPr lang="en-AU" sz="800">
                          <a:solidFill>
                            <a:schemeClr val="tx2"/>
                          </a:solidFill>
                        </a:rPr>
                        <a:t> to a single exit-aligned maturity</a:t>
                      </a:r>
                    </a:p>
                  </a:txBody>
                  <a:tcPr anchor="ctr">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83793979"/>
                  </a:ext>
                </a:extLst>
              </a:tr>
              <a:tr h="1550563">
                <a:tc>
                  <a:txBody>
                    <a:bodyPr/>
                    <a:lstStyle/>
                    <a:p>
                      <a:pPr algn="l"/>
                      <a:r>
                        <a:rPr lang="en-GB" sz="800">
                          <a:solidFill>
                            <a:schemeClr val="tx2"/>
                          </a:solidFill>
                        </a:rPr>
                        <a:t>CapEx Facility</a:t>
                      </a:r>
                      <a:endParaRPr lang="en-AU" sz="800">
                        <a:solidFill>
                          <a:schemeClr val="tx2"/>
                        </a:solidFill>
                      </a:endParaRPr>
                    </a:p>
                  </a:txBody>
                  <a:tcPr anchor="ctr">
                    <a:lnR w="9525" cap="flat" cmpd="sng" algn="ctr">
                      <a:solidFill>
                        <a:schemeClr val="tx2"/>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a:buFont typeface="Arial" panose="020B0604020202020204" pitchFamily="34" charset="0"/>
                        <a:buChar char="•"/>
                      </a:pPr>
                      <a:r>
                        <a:rPr lang="en-AU" sz="800" b="1">
                          <a:solidFill>
                            <a:schemeClr val="tx2"/>
                          </a:solidFill>
                        </a:rPr>
                        <a:t>A$10.0m</a:t>
                      </a:r>
                      <a:r>
                        <a:rPr lang="en-AU" sz="800">
                          <a:solidFill>
                            <a:schemeClr val="tx2"/>
                          </a:solidFill>
                        </a:rPr>
                        <a:t> committed accordion</a:t>
                      </a:r>
                    </a:p>
                    <a:p>
                      <a:pPr marL="171450" indent="-171450" algn="l">
                        <a:buFont typeface="Arial" panose="020B0604020202020204" pitchFamily="34" charset="0"/>
                        <a:buChar char="•"/>
                      </a:pPr>
                      <a:r>
                        <a:rPr lang="en-AU" sz="800" b="1">
                          <a:solidFill>
                            <a:schemeClr val="tx2"/>
                          </a:solidFill>
                        </a:rPr>
                        <a:t>7.5% underwritten yield on cost</a:t>
                      </a:r>
                    </a:p>
                    <a:p>
                      <a:pPr marL="171450" indent="-171450" algn="l">
                        <a:buFont typeface="Arial" panose="020B0604020202020204" pitchFamily="34" charset="0"/>
                        <a:buChar char="•"/>
                      </a:pPr>
                      <a:r>
                        <a:rPr lang="en-AU" sz="800">
                          <a:solidFill>
                            <a:schemeClr val="tx2"/>
                          </a:solidFill>
                        </a:rPr>
                        <a:t>Ranks pari passu with acquisition debt</a:t>
                      </a:r>
                    </a:p>
                    <a:p>
                      <a:pPr marL="171450" indent="-171450" algn="l">
                        <a:buFont typeface="Arial" panose="020B0604020202020204" pitchFamily="34" charset="0"/>
                        <a:buChar char="•"/>
                      </a:pPr>
                      <a:r>
                        <a:rPr lang="en-AU" sz="800">
                          <a:solidFill>
                            <a:schemeClr val="tx2"/>
                          </a:solidFill>
                        </a:rPr>
                        <a:t>Pricing: </a:t>
                      </a:r>
                      <a:r>
                        <a:rPr lang="en-AU" sz="800" b="1">
                          <a:solidFill>
                            <a:schemeClr val="tx2"/>
                          </a:solidFill>
                        </a:rPr>
                        <a:t>BBSW + 150bps</a:t>
                      </a:r>
                    </a:p>
                    <a:p>
                      <a:pPr marL="171450" indent="-171450" algn="l">
                        <a:buFont typeface="Arial" panose="020B0604020202020204" pitchFamily="34" charset="0"/>
                        <a:buChar char="•"/>
                      </a:pPr>
                      <a:r>
                        <a:rPr lang="en-AU" sz="800">
                          <a:solidFill>
                            <a:schemeClr val="tx2"/>
                          </a:solidFill>
                        </a:rPr>
                        <a:t>Fully drawn at close</a:t>
                      </a:r>
                    </a:p>
                  </a:txBody>
                  <a:tcPr anchor="ctr">
                    <a:lnL w="9525" cap="flat" cmpd="sng" algn="ctr">
                      <a:solidFill>
                        <a:schemeClr val="tx2"/>
                      </a:solidFill>
                      <a:prstDash val="solid"/>
                      <a:round/>
                      <a:headEnd type="none" w="med" len="med"/>
                      <a:tailEnd type="none" w="med" len="med"/>
                    </a:lnL>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a:buFont typeface="Arial" panose="020B0604020202020204" pitchFamily="34" charset="0"/>
                        <a:buChar char="•"/>
                      </a:pPr>
                      <a:r>
                        <a:rPr lang="en-AU" sz="800" b="1">
                          <a:solidFill>
                            <a:schemeClr val="tx2"/>
                          </a:solidFill>
                        </a:rPr>
                        <a:t>Ring-fenced capital</a:t>
                      </a:r>
                      <a:r>
                        <a:rPr lang="en-AU" sz="800">
                          <a:solidFill>
                            <a:schemeClr val="tx2"/>
                          </a:solidFill>
                        </a:rPr>
                        <a:t> for the five-workstream repositioning; funded debt at </a:t>
                      </a:r>
                      <a:r>
                        <a:rPr lang="en-AU" sz="800" b="1">
                          <a:solidFill>
                            <a:schemeClr val="tx2"/>
                          </a:solidFill>
                        </a:rPr>
                        <a:t>5.0%</a:t>
                      </a:r>
                      <a:r>
                        <a:rPr lang="en-AU" sz="800">
                          <a:solidFill>
                            <a:schemeClr val="tx2"/>
                          </a:solidFill>
                        </a:rPr>
                        <a:t> against a 7.5% incremental return is spread-accretive</a:t>
                      </a:r>
                    </a:p>
                    <a:p>
                      <a:pPr marL="171450" indent="-171450" algn="l">
                        <a:buFont typeface="Arial" panose="020B0604020202020204" pitchFamily="34" charset="0"/>
                        <a:buChar char="•"/>
                      </a:pPr>
                      <a:r>
                        <a:rPr lang="en-AU" sz="800" b="1">
                          <a:solidFill>
                            <a:schemeClr val="tx2"/>
                          </a:solidFill>
                        </a:rPr>
                        <a:t>Pari passu ranking</a:t>
                      </a:r>
                      <a:r>
                        <a:rPr lang="en-AU" sz="800">
                          <a:solidFill>
                            <a:schemeClr val="tx2"/>
                          </a:solidFill>
                        </a:rPr>
                        <a:t> avoids structural subordination and second-lien pricing</a:t>
                      </a:r>
                    </a:p>
                  </a:txBody>
                  <a:tcPr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39403508"/>
                  </a:ext>
                </a:extLst>
              </a:tr>
              <a:tr h="1550563">
                <a:tc>
                  <a:txBody>
                    <a:bodyPr/>
                    <a:lstStyle/>
                    <a:p>
                      <a:pPr algn="l"/>
                      <a:r>
                        <a:rPr lang="en-AU" sz="800">
                          <a:solidFill>
                            <a:schemeClr val="tx2"/>
                          </a:solidFill>
                        </a:rPr>
                        <a:t>5-Year Swap</a:t>
                      </a:r>
                    </a:p>
                  </a:txBody>
                  <a:tcPr anchor="ctr">
                    <a:lnR w="9525" cap="flat" cmpd="sng" algn="ctr">
                      <a:solidFill>
                        <a:schemeClr val="tx2"/>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solidFill>
                      <a:schemeClr val="bg1"/>
                    </a:solidFill>
                  </a:tcPr>
                </a:tc>
                <a:tc>
                  <a:txBody>
                    <a:bodyPr/>
                    <a:lstStyle/>
                    <a:p>
                      <a:pPr marL="171450" indent="-171450" algn="l">
                        <a:buFont typeface="Arial" panose="020B0604020202020204" pitchFamily="34" charset="0"/>
                        <a:buChar char="•"/>
                      </a:pPr>
                      <a:r>
                        <a:rPr lang="en-AU" sz="800" b="1">
                          <a:solidFill>
                            <a:schemeClr val="tx2"/>
                          </a:solidFill>
                        </a:rPr>
                        <a:t>3.5% fixed base rate</a:t>
                      </a:r>
                    </a:p>
                    <a:p>
                      <a:pPr marL="171450" indent="-171450" algn="l">
                        <a:buFont typeface="Arial" panose="020B0604020202020204" pitchFamily="34" charset="0"/>
                        <a:buChar char="•"/>
                      </a:pPr>
                      <a:r>
                        <a:rPr lang="en-AU" sz="800">
                          <a:solidFill>
                            <a:schemeClr val="tx2"/>
                          </a:solidFill>
                        </a:rPr>
                        <a:t>1.5% all-in credit spread</a:t>
                      </a:r>
                    </a:p>
                    <a:p>
                      <a:pPr marL="171450" indent="-171450" algn="l">
                        <a:buFont typeface="Arial" panose="020B0604020202020204" pitchFamily="34" charset="0"/>
                        <a:buChar char="•"/>
                      </a:pPr>
                      <a:r>
                        <a:rPr lang="en-AU" sz="800" b="1">
                          <a:solidFill>
                            <a:schemeClr val="tx2"/>
                          </a:solidFill>
                        </a:rPr>
                        <a:t>5.0% blended cost of funds</a:t>
                      </a:r>
                    </a:p>
                    <a:p>
                      <a:pPr marL="171450" indent="-171450" algn="l">
                        <a:buFont typeface="Arial" panose="020B0604020202020204" pitchFamily="34" charset="0"/>
                        <a:buChar char="•"/>
                      </a:pPr>
                      <a:r>
                        <a:rPr lang="en-AU" sz="800">
                          <a:solidFill>
                            <a:schemeClr val="tx2"/>
                          </a:solidFill>
                        </a:rPr>
                        <a:t>A$3.8m cash interest p.a.</a:t>
                      </a:r>
                    </a:p>
                    <a:p>
                      <a:pPr marL="171450" indent="-171450" algn="l">
                        <a:buFont typeface="Arial" panose="020B0604020202020204" pitchFamily="34" charset="0"/>
                        <a:buChar char="•"/>
                      </a:pPr>
                      <a:r>
                        <a:rPr lang="en-AU" sz="800">
                          <a:solidFill>
                            <a:schemeClr val="tx2"/>
                          </a:solidFill>
                        </a:rPr>
                        <a:t>100% notional hedged</a:t>
                      </a:r>
                    </a:p>
                  </a:txBody>
                  <a:tcPr anchor="ctr">
                    <a:lnL w="9525" cap="flat" cmpd="sng" algn="ctr">
                      <a:solidFill>
                        <a:schemeClr val="tx2"/>
                      </a:solidFill>
                      <a:prstDash val="solid"/>
                      <a:round/>
                      <a:headEnd type="none" w="med" len="med"/>
                      <a:tailEnd type="none" w="med" len="med"/>
                    </a:lnL>
                    <a:lnT w="9525" cap="flat" cmpd="sng" algn="ctr">
                      <a:solidFill>
                        <a:schemeClr val="bg1">
                          <a:lumMod val="75000"/>
                        </a:schemeClr>
                      </a:solidFill>
                      <a:prstDash val="solid"/>
                      <a:round/>
                      <a:headEnd type="none" w="med" len="med"/>
                      <a:tailEnd type="none" w="med" len="med"/>
                    </a:lnT>
                    <a:solidFill>
                      <a:schemeClr val="bg1"/>
                    </a:solidFill>
                  </a:tcPr>
                </a:tc>
                <a:tc>
                  <a:txBody>
                    <a:bodyPr/>
                    <a:lstStyle/>
                    <a:p>
                      <a:pPr marL="171450" indent="-171450" algn="l">
                        <a:buFont typeface="Arial" panose="020B0604020202020204" pitchFamily="34" charset="0"/>
                        <a:buChar char="•"/>
                      </a:pPr>
                      <a:r>
                        <a:rPr lang="en-AU" sz="800" b="1">
                          <a:solidFill>
                            <a:schemeClr val="tx2"/>
                          </a:solidFill>
                        </a:rPr>
                        <a:t>Full-term hedge</a:t>
                      </a:r>
                      <a:r>
                        <a:rPr lang="en-AU" sz="800">
                          <a:solidFill>
                            <a:schemeClr val="tx2"/>
                          </a:solidFill>
                        </a:rPr>
                        <a:t> fixes debt service and </a:t>
                      </a:r>
                      <a:r>
                        <a:rPr lang="en-AU" sz="800" b="1">
                          <a:solidFill>
                            <a:schemeClr val="tx2"/>
                          </a:solidFill>
                        </a:rPr>
                        <a:t>eliminates basis and reset risk</a:t>
                      </a:r>
                      <a:r>
                        <a:rPr lang="en-AU" sz="800">
                          <a:solidFill>
                            <a:schemeClr val="tx2"/>
                          </a:solidFill>
                        </a:rPr>
                        <a:t> on an interest-only structure</a:t>
                      </a:r>
                    </a:p>
                    <a:p>
                      <a:pPr marL="171450" indent="-171450" algn="l">
                        <a:buFont typeface="Arial" panose="020B0604020202020204" pitchFamily="34" charset="0"/>
                        <a:buChar char="•"/>
                      </a:pPr>
                      <a:r>
                        <a:rPr lang="en-AU" sz="800">
                          <a:solidFill>
                            <a:schemeClr val="tx2"/>
                          </a:solidFill>
                        </a:rPr>
                        <a:t>Locks the </a:t>
                      </a:r>
                      <a:r>
                        <a:rPr lang="en-AU" sz="800" b="1">
                          <a:solidFill>
                            <a:schemeClr val="tx2"/>
                          </a:solidFill>
                        </a:rPr>
                        <a:t>positive carry</a:t>
                      </a:r>
                      <a:r>
                        <a:rPr lang="en-AU" sz="800">
                          <a:solidFill>
                            <a:schemeClr val="tx2"/>
                          </a:solidFill>
                        </a:rPr>
                        <a:t> between the 6.45% entry yield and cost of funds, underwriting the </a:t>
                      </a:r>
                      <a:r>
                        <a:rPr lang="en-AU" sz="800" b="1">
                          <a:solidFill>
                            <a:schemeClr val="tx2"/>
                          </a:solidFill>
                        </a:rPr>
                        <a:t>6.8% cash-on-cash</a:t>
                      </a:r>
                    </a:p>
                  </a:txBody>
                  <a:tcPr anchor="ctr">
                    <a:lnT w="9525" cap="flat" cmpd="sng" algn="ctr">
                      <a:solidFill>
                        <a:schemeClr val="bg1">
                          <a:lumMod val="75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1002499782"/>
                  </a:ext>
                </a:extLst>
              </a:tr>
            </a:tbl>
          </a:graphicData>
        </a:graphic>
      </p:graphicFrame>
      <p:sp>
        <p:nvSpPr>
          <p:cNvPr id="90" name="Rectangle 89">
            <a:extLst>
              <a:ext uri="{FF2B5EF4-FFF2-40B4-BE49-F238E27FC236}">
                <a16:creationId xmlns:a16="http://schemas.microsoft.com/office/drawing/2014/main" id="{C8A950C7-01E1-76C3-4E24-645D07E7FA08}"/>
              </a:ext>
            </a:extLst>
          </p:cNvPr>
          <p:cNvSpPr/>
          <p:nvPr/>
        </p:nvSpPr>
        <p:spPr>
          <a:xfrm rot="16200000">
            <a:off x="3297948" y="3100526"/>
            <a:ext cx="2939769" cy="2063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t>Senior Secured</a:t>
            </a:r>
          </a:p>
        </p:txBody>
      </p:sp>
      <p:sp>
        <p:nvSpPr>
          <p:cNvPr id="92" name="Rectangle 91">
            <a:extLst>
              <a:ext uri="{FF2B5EF4-FFF2-40B4-BE49-F238E27FC236}">
                <a16:creationId xmlns:a16="http://schemas.microsoft.com/office/drawing/2014/main" id="{7E351F61-28C8-4E28-F55E-32607BB26E1E}"/>
              </a:ext>
            </a:extLst>
          </p:cNvPr>
          <p:cNvSpPr/>
          <p:nvPr/>
        </p:nvSpPr>
        <p:spPr>
          <a:xfrm rot="16200000">
            <a:off x="3995652" y="5380962"/>
            <a:ext cx="1544363" cy="2063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t>Hedging</a:t>
            </a:r>
          </a:p>
        </p:txBody>
      </p:sp>
    </p:spTree>
    <p:extLst>
      <p:ext uri="{BB962C8B-B14F-4D97-AF65-F5344CB8AC3E}">
        <p14:creationId xmlns:p14="http://schemas.microsoft.com/office/powerpoint/2010/main" val="120564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9BA01-A1BD-1E91-3D3C-8653631D5D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B7342F-C271-5AB8-4F07-55F6B03AF005}"/>
              </a:ext>
            </a:extLst>
          </p:cNvPr>
          <p:cNvSpPr>
            <a:spLocks noGrp="1"/>
          </p:cNvSpPr>
          <p:nvPr>
            <p:ph type="body" sz="quarter" idx="10"/>
          </p:nvPr>
        </p:nvSpPr>
        <p:spPr>
          <a:xfrm>
            <a:off x="581029" y="2066925"/>
            <a:ext cx="7934325" cy="552450"/>
          </a:xfrm>
        </p:spPr>
        <p:txBody>
          <a:bodyPr/>
          <a:lstStyle/>
          <a:p>
            <a:r>
              <a:rPr lang="en-AU"/>
              <a:t>Risks &amp; Recommendation</a:t>
            </a:r>
          </a:p>
        </p:txBody>
      </p:sp>
      <p:sp>
        <p:nvSpPr>
          <p:cNvPr id="3" name="Text Placeholder 2">
            <a:extLst>
              <a:ext uri="{FF2B5EF4-FFF2-40B4-BE49-F238E27FC236}">
                <a16:creationId xmlns:a16="http://schemas.microsoft.com/office/drawing/2014/main" id="{C3CCBB04-A8FE-7CF7-1095-82F3A713F599}"/>
              </a:ext>
            </a:extLst>
          </p:cNvPr>
          <p:cNvSpPr>
            <a:spLocks noGrp="1"/>
          </p:cNvSpPr>
          <p:nvPr>
            <p:ph type="body" sz="quarter" idx="11"/>
          </p:nvPr>
        </p:nvSpPr>
        <p:spPr>
          <a:xfrm>
            <a:off x="581026" y="2733675"/>
            <a:ext cx="3990974" cy="552450"/>
          </a:xfrm>
        </p:spPr>
        <p:txBody>
          <a:bodyPr/>
          <a:lstStyle/>
          <a:p>
            <a:r>
              <a:rPr lang="en-AU"/>
              <a:t>Section IV</a:t>
            </a:r>
          </a:p>
        </p:txBody>
      </p:sp>
    </p:spTree>
    <p:extLst>
      <p:ext uri="{BB962C8B-B14F-4D97-AF65-F5344CB8AC3E}">
        <p14:creationId xmlns:p14="http://schemas.microsoft.com/office/powerpoint/2010/main" val="475304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9F31F2E-5021-C581-5AF8-A57CDE3C0463}"/>
              </a:ext>
            </a:extLst>
          </p:cNvPr>
          <p:cNvSpPr/>
          <p:nvPr/>
        </p:nvSpPr>
        <p:spPr>
          <a:xfrm>
            <a:off x="3240092" y="1361369"/>
            <a:ext cx="2663825" cy="3081669"/>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TextBox 58">
            <a:extLst>
              <a:ext uri="{FF2B5EF4-FFF2-40B4-BE49-F238E27FC236}">
                <a16:creationId xmlns:a16="http://schemas.microsoft.com/office/drawing/2014/main" id="{2C231E77-41F9-600E-5002-DF9540BABC7E}"/>
              </a:ext>
            </a:extLst>
          </p:cNvPr>
          <p:cNvSpPr txBox="1"/>
          <p:nvPr/>
        </p:nvSpPr>
        <p:spPr>
          <a:xfrm>
            <a:off x="3407643" y="2708755"/>
            <a:ext cx="2374458" cy="1171732"/>
          </a:xfrm>
          <a:prstGeom prst="rect">
            <a:avLst/>
          </a:prstGeom>
          <a:noFill/>
        </p:spPr>
        <p:txBody>
          <a:bodyPr wrap="square" lIns="0" tIns="46800" rIns="0" bIns="46800" rtlCol="0">
            <a:spAutoFit/>
          </a:bodyPr>
          <a:lstStyle/>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30% turnover target, total 17 specialty tenancies repositioned</a:t>
            </a: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Aligns with +6.4% FY24-25 health &amp; wellness spend growth across Australians aged 25-34</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p:txBody>
      </p:sp>
      <p:cxnSp>
        <p:nvCxnSpPr>
          <p:cNvPr id="37" name="Straight Connector 36">
            <a:extLst>
              <a:ext uri="{FF2B5EF4-FFF2-40B4-BE49-F238E27FC236}">
                <a16:creationId xmlns:a16="http://schemas.microsoft.com/office/drawing/2014/main" id="{00DE21DA-E080-CB8D-7C89-76414D3B9B21}"/>
              </a:ext>
            </a:extLst>
          </p:cNvPr>
          <p:cNvCxnSpPr>
            <a:cxnSpLocks/>
          </p:cNvCxnSpPr>
          <p:nvPr/>
        </p:nvCxnSpPr>
        <p:spPr>
          <a:xfrm>
            <a:off x="209490" y="4854829"/>
            <a:ext cx="2670237" cy="0"/>
          </a:xfrm>
          <a:prstGeom prst="line">
            <a:avLst/>
          </a:prstGeom>
          <a:ln w="311150">
            <a:gradFill flip="none" rotWithShape="1">
              <a:gsLst>
                <a:gs pos="12000">
                  <a:schemeClr val="accent2">
                    <a:lumMod val="60000"/>
                    <a:lumOff val="40000"/>
                  </a:schemeClr>
                </a:gs>
                <a:gs pos="92000">
                  <a:schemeClr val="tx2"/>
                </a:gs>
                <a:gs pos="48000">
                  <a:schemeClr val="accent2"/>
                </a:gs>
              </a:gsLst>
              <a:lin ang="0" scaled="0"/>
              <a:tileRect/>
            </a:gradFill>
          </a:ln>
        </p:spPr>
        <p:style>
          <a:lnRef idx="2">
            <a:schemeClr val="accent1"/>
          </a:lnRef>
          <a:fillRef idx="0">
            <a:schemeClr val="accent1"/>
          </a:fillRef>
          <a:effectRef idx="1">
            <a:schemeClr val="accent1"/>
          </a:effectRef>
          <a:fontRef idx="minor">
            <a:schemeClr val="tx1"/>
          </a:fontRef>
        </p:style>
      </p:cxnSp>
      <p:sp>
        <p:nvSpPr>
          <p:cNvPr id="44" name="Arrow: Pentagon 43">
            <a:extLst>
              <a:ext uri="{FF2B5EF4-FFF2-40B4-BE49-F238E27FC236}">
                <a16:creationId xmlns:a16="http://schemas.microsoft.com/office/drawing/2014/main" id="{9E30CFD0-1836-8323-E925-E776D014F9C7}"/>
              </a:ext>
            </a:extLst>
          </p:cNvPr>
          <p:cNvSpPr/>
          <p:nvPr/>
        </p:nvSpPr>
        <p:spPr>
          <a:xfrm>
            <a:off x="1038298" y="4754805"/>
            <a:ext cx="1426299" cy="200051"/>
          </a:xfrm>
          <a:prstGeom prst="homePlate">
            <a:avLst/>
          </a:prstGeom>
          <a:gradFill>
            <a:gsLst>
              <a:gs pos="12000">
                <a:schemeClr val="accent2">
                  <a:lumMod val="60000"/>
                  <a:lumOff val="40000"/>
                </a:schemeClr>
              </a:gs>
              <a:gs pos="92000">
                <a:schemeClr val="bg1"/>
              </a:gs>
              <a:gs pos="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440B970D-54CF-AA9B-1035-B3CF6372C6BE}"/>
              </a:ext>
            </a:extLst>
          </p:cNvPr>
          <p:cNvSpPr/>
          <p:nvPr/>
        </p:nvSpPr>
        <p:spPr>
          <a:xfrm>
            <a:off x="215902" y="1361370"/>
            <a:ext cx="2663825" cy="3081669"/>
          </a:xfrm>
          <a:prstGeom prst="rect">
            <a:avLst/>
          </a:prstGeom>
          <a:solidFill>
            <a:schemeClr val="bg1"/>
          </a:solidFill>
          <a:ln>
            <a:solidFill>
              <a:srgbClr val="629D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0341CADB-FB24-A721-55CA-494E1A194652}"/>
              </a:ext>
            </a:extLst>
          </p:cNvPr>
          <p:cNvSpPr/>
          <p:nvPr/>
        </p:nvSpPr>
        <p:spPr>
          <a:xfrm>
            <a:off x="6264279" y="1368347"/>
            <a:ext cx="2663825" cy="3081669"/>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 Placeholder 1">
            <a:extLst>
              <a:ext uri="{FF2B5EF4-FFF2-40B4-BE49-F238E27FC236}">
                <a16:creationId xmlns:a16="http://schemas.microsoft.com/office/drawing/2014/main" id="{99978DA3-F34D-2AAB-9F5F-072D4E944FE6}"/>
              </a:ext>
            </a:extLst>
          </p:cNvPr>
          <p:cNvSpPr>
            <a:spLocks noGrp="1"/>
          </p:cNvSpPr>
          <p:nvPr>
            <p:ph type="body" sz="quarter" idx="12"/>
          </p:nvPr>
        </p:nvSpPr>
        <p:spPr>
          <a:xfrm>
            <a:off x="215901" y="763587"/>
            <a:ext cx="8712200" cy="396876"/>
          </a:xfrm>
        </p:spPr>
        <p:txBody>
          <a:bodyPr/>
          <a:lstStyle/>
          <a:p>
            <a:r>
              <a:rPr lang="en-AU"/>
              <a:t>CFS must consider the potential ESG impacts of its co-investment into Bayview</a:t>
            </a:r>
          </a:p>
        </p:txBody>
      </p:sp>
      <p:sp>
        <p:nvSpPr>
          <p:cNvPr id="3" name="Text Placeholder 2">
            <a:extLst>
              <a:ext uri="{FF2B5EF4-FFF2-40B4-BE49-F238E27FC236}">
                <a16:creationId xmlns:a16="http://schemas.microsoft.com/office/drawing/2014/main" id="{CDDDC91F-C9FA-3B83-FEB8-4ABD42CD5E4B}"/>
              </a:ext>
            </a:extLst>
          </p:cNvPr>
          <p:cNvSpPr>
            <a:spLocks noGrp="1"/>
          </p:cNvSpPr>
          <p:nvPr>
            <p:ph type="body" sz="quarter" idx="13"/>
          </p:nvPr>
        </p:nvSpPr>
        <p:spPr/>
        <p:txBody>
          <a:bodyPr/>
          <a:lstStyle/>
          <a:p>
            <a:r>
              <a:rPr lang="en-AU"/>
              <a:t>Source: NABERS average emissions intensity guidance 2025; DCCEEW – Australian National Greenhouse Accounts Factors; ACT Government – Business Lighting Efficiency calculator; NSW Government.</a:t>
            </a:r>
          </a:p>
          <a:p>
            <a:endParaRPr lang="en-AU"/>
          </a:p>
        </p:txBody>
      </p:sp>
      <p:sp>
        <p:nvSpPr>
          <p:cNvPr id="4" name="Text Placeholder 3">
            <a:extLst>
              <a:ext uri="{FF2B5EF4-FFF2-40B4-BE49-F238E27FC236}">
                <a16:creationId xmlns:a16="http://schemas.microsoft.com/office/drawing/2014/main" id="{D7E4565C-02E9-9A96-6B7E-5F0F886EEE11}"/>
              </a:ext>
            </a:extLst>
          </p:cNvPr>
          <p:cNvSpPr>
            <a:spLocks noGrp="1"/>
          </p:cNvSpPr>
          <p:nvPr>
            <p:ph type="body" sz="quarter" idx="10"/>
          </p:nvPr>
        </p:nvSpPr>
        <p:spPr/>
        <p:txBody>
          <a:bodyPr/>
          <a:lstStyle/>
          <a:p>
            <a:r>
              <a:rPr lang="en-AU"/>
              <a:t>Environmental, Social and Governance</a:t>
            </a:r>
          </a:p>
        </p:txBody>
      </p:sp>
      <p:sp>
        <p:nvSpPr>
          <p:cNvPr id="7" name="Rectangle 6">
            <a:extLst>
              <a:ext uri="{FF2B5EF4-FFF2-40B4-BE49-F238E27FC236}">
                <a16:creationId xmlns:a16="http://schemas.microsoft.com/office/drawing/2014/main" id="{CD8314A5-850A-4E95-5EEA-081C33CD715A}"/>
              </a:ext>
            </a:extLst>
          </p:cNvPr>
          <p:cNvSpPr/>
          <p:nvPr/>
        </p:nvSpPr>
        <p:spPr>
          <a:xfrm rot="5400000">
            <a:off x="1410104" y="167165"/>
            <a:ext cx="275418" cy="2663824"/>
          </a:xfrm>
          <a:prstGeom prst="rect">
            <a:avLst/>
          </a:prstGeom>
          <a:solidFill>
            <a:srgbClr val="629DD1"/>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AU" sz="1200"/>
              <a:t>Environmental</a:t>
            </a:r>
          </a:p>
        </p:txBody>
      </p:sp>
      <p:sp>
        <p:nvSpPr>
          <p:cNvPr id="9" name="Rectangle 8">
            <a:extLst>
              <a:ext uri="{FF2B5EF4-FFF2-40B4-BE49-F238E27FC236}">
                <a16:creationId xmlns:a16="http://schemas.microsoft.com/office/drawing/2014/main" id="{4329926E-3D82-6CED-92B9-89A3792847F1}"/>
              </a:ext>
            </a:extLst>
          </p:cNvPr>
          <p:cNvSpPr/>
          <p:nvPr/>
        </p:nvSpPr>
        <p:spPr>
          <a:xfrm rot="5400000">
            <a:off x="4434293" y="167166"/>
            <a:ext cx="275418" cy="26638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AU" sz="1200"/>
              <a:t>Social</a:t>
            </a:r>
          </a:p>
        </p:txBody>
      </p:sp>
      <p:sp>
        <p:nvSpPr>
          <p:cNvPr id="10" name="Rectangle 9">
            <a:extLst>
              <a:ext uri="{FF2B5EF4-FFF2-40B4-BE49-F238E27FC236}">
                <a16:creationId xmlns:a16="http://schemas.microsoft.com/office/drawing/2014/main" id="{920F4F02-8105-FC54-A826-5EBFD71901C3}"/>
              </a:ext>
            </a:extLst>
          </p:cNvPr>
          <p:cNvSpPr/>
          <p:nvPr/>
        </p:nvSpPr>
        <p:spPr>
          <a:xfrm rot="5400000">
            <a:off x="7458480" y="167164"/>
            <a:ext cx="275418" cy="266382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AU" sz="1200">
                <a:solidFill>
                  <a:schemeClr val="bg1"/>
                </a:solidFill>
              </a:rPr>
              <a:t>Governance</a:t>
            </a:r>
          </a:p>
        </p:txBody>
      </p:sp>
      <p:sp>
        <p:nvSpPr>
          <p:cNvPr id="19" name="Rectangle 18">
            <a:extLst>
              <a:ext uri="{FF2B5EF4-FFF2-40B4-BE49-F238E27FC236}">
                <a16:creationId xmlns:a16="http://schemas.microsoft.com/office/drawing/2014/main" id="{A3832440-8FA2-1883-0D87-03BD0F3AA9C2}"/>
              </a:ext>
            </a:extLst>
          </p:cNvPr>
          <p:cNvSpPr/>
          <p:nvPr/>
        </p:nvSpPr>
        <p:spPr>
          <a:xfrm>
            <a:off x="3384647" y="1758979"/>
            <a:ext cx="2379259" cy="385173"/>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schemeClr val="bg1"/>
                </a:solidFill>
                <a:latin typeface="Segoe UI Light" panose="020B0502040204020203" pitchFamily="34" charset="0"/>
                <a:cs typeface="Segoe UI Light" panose="020B0502040204020203" pitchFamily="34" charset="0"/>
              </a:rPr>
              <a:t>$3.5m </a:t>
            </a:r>
            <a:r>
              <a:rPr lang="en-AU" sz="1200">
                <a:solidFill>
                  <a:schemeClr val="bg1"/>
                </a:solidFill>
                <a:latin typeface="Segoe UI Light" panose="020B0502040204020203" pitchFamily="34" charset="0"/>
                <a:cs typeface="Segoe UI Light" panose="020B0502040204020203" pitchFamily="34" charset="0"/>
              </a:rPr>
              <a:t>specialty leasing remix</a:t>
            </a:r>
            <a:endParaRPr lang="en-AU" sz="1600">
              <a:solidFill>
                <a:schemeClr val="bg1"/>
              </a:solidFill>
              <a:latin typeface="Segoe UI Light" panose="020B0502040204020203" pitchFamily="34" charset="0"/>
              <a:cs typeface="Segoe UI Light" panose="020B0502040204020203" pitchFamily="34" charset="0"/>
            </a:endParaRPr>
          </a:p>
        </p:txBody>
      </p:sp>
      <p:sp>
        <p:nvSpPr>
          <p:cNvPr id="20" name="Rectangle 19">
            <a:extLst>
              <a:ext uri="{FF2B5EF4-FFF2-40B4-BE49-F238E27FC236}">
                <a16:creationId xmlns:a16="http://schemas.microsoft.com/office/drawing/2014/main" id="{798888EA-C6D1-6D0B-63A1-4C38A765931F}"/>
              </a:ext>
            </a:extLst>
          </p:cNvPr>
          <p:cNvSpPr/>
          <p:nvPr/>
        </p:nvSpPr>
        <p:spPr>
          <a:xfrm>
            <a:off x="358184" y="1758978"/>
            <a:ext cx="2379259" cy="385172"/>
          </a:xfrm>
          <a:prstGeom prst="rect">
            <a:avLst/>
          </a:prstGeom>
          <a:solidFill>
            <a:srgbClr val="E0EB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schemeClr val="tx2"/>
                </a:solidFill>
                <a:latin typeface="Segoe UI Light" panose="020B0502040204020203" pitchFamily="34" charset="0"/>
                <a:cs typeface="Segoe UI Light" panose="020B0502040204020203" pitchFamily="34" charset="0"/>
              </a:rPr>
              <a:t>$800k </a:t>
            </a:r>
            <a:r>
              <a:rPr lang="en-AU" sz="1200">
                <a:solidFill>
                  <a:schemeClr val="tx2"/>
                </a:solidFill>
                <a:latin typeface="Segoe UI Light" panose="020B0502040204020203" pitchFamily="34" charset="0"/>
                <a:cs typeface="Segoe UI Light" panose="020B0502040204020203" pitchFamily="34" charset="0"/>
              </a:rPr>
              <a:t>invested into ESG capex</a:t>
            </a:r>
            <a:endParaRPr lang="en-AU" sz="1600">
              <a:solidFill>
                <a:schemeClr val="tx2"/>
              </a:solidFill>
              <a:latin typeface="Segoe UI Light" panose="020B0502040204020203" pitchFamily="34" charset="0"/>
              <a:cs typeface="Segoe UI Light" panose="020B0502040204020203" pitchFamily="34" charset="0"/>
            </a:endParaRPr>
          </a:p>
        </p:txBody>
      </p:sp>
      <p:pic>
        <p:nvPicPr>
          <p:cNvPr id="2050" name="Picture 2" descr="Palace Tower | Sustainability">
            <a:extLst>
              <a:ext uri="{FF2B5EF4-FFF2-40B4-BE49-F238E27FC236}">
                <a16:creationId xmlns:a16="http://schemas.microsoft.com/office/drawing/2014/main" id="{D3515BCF-7216-050F-96C7-0F8923E7D12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704"/>
          <a:stretch/>
        </p:blipFill>
        <p:spPr bwMode="auto">
          <a:xfrm>
            <a:off x="351362" y="2288732"/>
            <a:ext cx="809767" cy="85390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8A92618E-58AE-A9D3-08FF-E21BFFB409B2}"/>
              </a:ext>
            </a:extLst>
          </p:cNvPr>
          <p:cNvSpPr txBox="1"/>
          <p:nvPr/>
        </p:nvSpPr>
        <p:spPr>
          <a:xfrm>
            <a:off x="1087270" y="2236071"/>
            <a:ext cx="1750253" cy="1171732"/>
          </a:xfrm>
          <a:prstGeom prst="rect">
            <a:avLst/>
          </a:prstGeom>
          <a:noFill/>
        </p:spPr>
        <p:txBody>
          <a:bodyPr wrap="square" lIns="0" tIns="46800" rIns="90000" bIns="46800" rtlCol="0">
            <a:spAutoFit/>
          </a:bodyPr>
          <a:lstStyle/>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Achieved by Investment in solar panels &amp; sustainability initiatives</a:t>
            </a: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Target 5-star rating</a:t>
            </a: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Improves public reputation and marketing</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p:txBody>
      </p:sp>
      <p:sp>
        <p:nvSpPr>
          <p:cNvPr id="22" name="Rectangle 21">
            <a:extLst>
              <a:ext uri="{FF2B5EF4-FFF2-40B4-BE49-F238E27FC236}">
                <a16:creationId xmlns:a16="http://schemas.microsoft.com/office/drawing/2014/main" id="{4D149624-F23D-35AB-8643-7FF92D1AC6DD}"/>
              </a:ext>
            </a:extLst>
          </p:cNvPr>
          <p:cNvSpPr/>
          <p:nvPr/>
        </p:nvSpPr>
        <p:spPr>
          <a:xfrm>
            <a:off x="6398527" y="1758979"/>
            <a:ext cx="2379259" cy="385173"/>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schemeClr val="bg1"/>
                </a:solidFill>
                <a:latin typeface="Segoe UI Light" panose="020B0502040204020203" pitchFamily="34" charset="0"/>
                <a:cs typeface="Segoe UI Light" panose="020B0502040204020203" pitchFamily="34" charset="0"/>
              </a:rPr>
              <a:t>$25.0m </a:t>
            </a:r>
            <a:r>
              <a:rPr lang="en-AU" sz="1200">
                <a:solidFill>
                  <a:schemeClr val="bg1"/>
                </a:solidFill>
                <a:latin typeface="Segoe UI Light" panose="020B0502040204020203" pitchFamily="34" charset="0"/>
                <a:cs typeface="Segoe UI Light" panose="020B0502040204020203" pitchFamily="34" charset="0"/>
              </a:rPr>
              <a:t>co-investment</a:t>
            </a:r>
          </a:p>
        </p:txBody>
      </p:sp>
      <p:sp>
        <p:nvSpPr>
          <p:cNvPr id="23" name="Isosceles Triangle 22">
            <a:extLst>
              <a:ext uri="{FF2B5EF4-FFF2-40B4-BE49-F238E27FC236}">
                <a16:creationId xmlns:a16="http://schemas.microsoft.com/office/drawing/2014/main" id="{E785D90D-5E74-960C-C1D6-94C735835575}"/>
              </a:ext>
            </a:extLst>
          </p:cNvPr>
          <p:cNvSpPr/>
          <p:nvPr/>
        </p:nvSpPr>
        <p:spPr>
          <a:xfrm flipV="1">
            <a:off x="1013055" y="3346091"/>
            <a:ext cx="106952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TextBox 23">
            <a:extLst>
              <a:ext uri="{FF2B5EF4-FFF2-40B4-BE49-F238E27FC236}">
                <a16:creationId xmlns:a16="http://schemas.microsoft.com/office/drawing/2014/main" id="{EEED66D4-71BB-4510-8C25-9C59BE2B3F8A}"/>
              </a:ext>
            </a:extLst>
          </p:cNvPr>
          <p:cNvSpPr txBox="1"/>
          <p:nvPr/>
        </p:nvSpPr>
        <p:spPr>
          <a:xfrm>
            <a:off x="269468" y="3683616"/>
            <a:ext cx="693750" cy="553998"/>
          </a:xfrm>
          <a:prstGeom prst="rect">
            <a:avLst/>
          </a:prstGeom>
          <a:noFill/>
          <a:ln w="12700">
            <a:noFill/>
          </a:ln>
        </p:spPr>
        <p:txBody>
          <a:bodyPr wrap="square" lIns="0" tIns="0" rIns="0" bIns="0" rtlCol="0">
            <a:spAutoFit/>
          </a:bodyPr>
          <a:lstStyle/>
          <a:p>
            <a:pPr algn="ctr"/>
            <a:r>
              <a:rPr lang="en-AU" sz="1600" b="1">
                <a:solidFill>
                  <a:schemeClr val="accent3"/>
                </a:solidFill>
                <a:latin typeface="Segoe UI Light" panose="020B0502040204020203" pitchFamily="34" charset="0"/>
                <a:cs typeface="Segoe UI Light" panose="020B0502040204020203" pitchFamily="34" charset="0"/>
              </a:rPr>
              <a:t>15%</a:t>
            </a:r>
          </a:p>
          <a:p>
            <a:pPr algn="ctr"/>
            <a:r>
              <a:rPr lang="en-AU" sz="1000">
                <a:solidFill>
                  <a:schemeClr val="tx2"/>
                </a:solidFill>
                <a:latin typeface="Segoe UI Light" panose="020B0502040204020203" pitchFamily="34" charset="0"/>
                <a:cs typeface="Segoe UI Light" panose="020B0502040204020203" pitchFamily="34" charset="0"/>
              </a:rPr>
              <a:t>Emissions reduction</a:t>
            </a:r>
          </a:p>
        </p:txBody>
      </p:sp>
      <p:sp>
        <p:nvSpPr>
          <p:cNvPr id="25" name="TextBox 24">
            <a:extLst>
              <a:ext uri="{FF2B5EF4-FFF2-40B4-BE49-F238E27FC236}">
                <a16:creationId xmlns:a16="http://schemas.microsoft.com/office/drawing/2014/main" id="{21F53125-E22F-1AF2-B0D6-672E5B08633D}"/>
              </a:ext>
            </a:extLst>
          </p:cNvPr>
          <p:cNvSpPr txBox="1"/>
          <p:nvPr/>
        </p:nvSpPr>
        <p:spPr>
          <a:xfrm>
            <a:off x="998420" y="3683616"/>
            <a:ext cx="930462" cy="553998"/>
          </a:xfrm>
          <a:prstGeom prst="rect">
            <a:avLst/>
          </a:prstGeom>
          <a:noFill/>
          <a:ln w="12700">
            <a:noFill/>
          </a:ln>
        </p:spPr>
        <p:txBody>
          <a:bodyPr wrap="square" lIns="0" tIns="0" rIns="0" bIns="0" rtlCol="0">
            <a:spAutoFit/>
          </a:bodyPr>
          <a:lstStyle/>
          <a:p>
            <a:pPr algn="ctr"/>
            <a:r>
              <a:rPr lang="en-AU" sz="1600" b="1">
                <a:solidFill>
                  <a:schemeClr val="accent3"/>
                </a:solidFill>
                <a:latin typeface="Segoe UI Light" panose="020B0502040204020203" pitchFamily="34" charset="0"/>
                <a:cs typeface="Segoe UI Light" panose="020B0502040204020203" pitchFamily="34" charset="0"/>
              </a:rPr>
              <a:t>216 </a:t>
            </a:r>
            <a:r>
              <a:rPr lang="en-AU" sz="1600" b="1" err="1">
                <a:solidFill>
                  <a:schemeClr val="accent3"/>
                </a:solidFill>
                <a:latin typeface="Segoe UI Light" panose="020B0502040204020203" pitchFamily="34" charset="0"/>
                <a:cs typeface="Segoe UI Light" panose="020B0502040204020203" pitchFamily="34" charset="0"/>
              </a:rPr>
              <a:t>tCO₂e</a:t>
            </a:r>
            <a:endParaRPr lang="en-AU" sz="1600" b="1">
              <a:solidFill>
                <a:schemeClr val="accent3"/>
              </a:solidFill>
              <a:latin typeface="Segoe UI Light" panose="020B0502040204020203" pitchFamily="34" charset="0"/>
              <a:cs typeface="Segoe UI Light" panose="020B0502040204020203" pitchFamily="34" charset="0"/>
            </a:endParaRPr>
          </a:p>
          <a:p>
            <a:pPr algn="ctr"/>
            <a:r>
              <a:rPr lang="en-AU" sz="1000">
                <a:solidFill>
                  <a:schemeClr val="tx2"/>
                </a:solidFill>
                <a:latin typeface="Segoe UI Light" panose="020B0502040204020203" pitchFamily="34" charset="0"/>
                <a:cs typeface="Segoe UI Light" panose="020B0502040204020203" pitchFamily="34" charset="0"/>
              </a:rPr>
              <a:t>Emissions avoided p.a.</a:t>
            </a:r>
          </a:p>
        </p:txBody>
      </p:sp>
      <p:sp>
        <p:nvSpPr>
          <p:cNvPr id="26" name="TextBox 25">
            <a:extLst>
              <a:ext uri="{FF2B5EF4-FFF2-40B4-BE49-F238E27FC236}">
                <a16:creationId xmlns:a16="http://schemas.microsoft.com/office/drawing/2014/main" id="{A4DEBF0E-3F07-EB17-621C-B60E0F94700E}"/>
              </a:ext>
            </a:extLst>
          </p:cNvPr>
          <p:cNvSpPr txBox="1"/>
          <p:nvPr/>
        </p:nvSpPr>
        <p:spPr>
          <a:xfrm>
            <a:off x="1917127" y="3686017"/>
            <a:ext cx="930462" cy="553998"/>
          </a:xfrm>
          <a:prstGeom prst="rect">
            <a:avLst/>
          </a:prstGeom>
          <a:noFill/>
          <a:ln w="12700">
            <a:noFill/>
          </a:ln>
        </p:spPr>
        <p:txBody>
          <a:bodyPr wrap="square" lIns="0" tIns="0" rIns="0" bIns="0" rtlCol="0">
            <a:spAutoFit/>
          </a:bodyPr>
          <a:lstStyle/>
          <a:p>
            <a:pPr algn="ctr"/>
            <a:r>
              <a:rPr lang="en-AU" sz="1600" b="1">
                <a:solidFill>
                  <a:schemeClr val="accent3"/>
                </a:solidFill>
                <a:latin typeface="Segoe UI Light" panose="020B0502040204020203" pitchFamily="34" charset="0"/>
                <a:cs typeface="Segoe UI Light" panose="020B0502040204020203" pitchFamily="34" charset="0"/>
              </a:rPr>
              <a:t>~$74k</a:t>
            </a:r>
          </a:p>
          <a:p>
            <a:pPr algn="ctr"/>
            <a:r>
              <a:rPr lang="en-AU" sz="1000">
                <a:solidFill>
                  <a:schemeClr val="tx2"/>
                </a:solidFill>
                <a:latin typeface="Segoe UI Light" panose="020B0502040204020203" pitchFamily="34" charset="0"/>
                <a:cs typeface="Segoe UI Light" panose="020B0502040204020203" pitchFamily="34" charset="0"/>
              </a:rPr>
              <a:t>Illustrative cost saving p.a.</a:t>
            </a:r>
          </a:p>
        </p:txBody>
      </p:sp>
      <p:sp>
        <p:nvSpPr>
          <p:cNvPr id="27" name="Rectangle 26">
            <a:extLst>
              <a:ext uri="{FF2B5EF4-FFF2-40B4-BE49-F238E27FC236}">
                <a16:creationId xmlns:a16="http://schemas.microsoft.com/office/drawing/2014/main" id="{80D7BA8A-689D-7857-F8E2-9AF408678310}"/>
              </a:ext>
            </a:extLst>
          </p:cNvPr>
          <p:cNvSpPr/>
          <p:nvPr/>
        </p:nvSpPr>
        <p:spPr>
          <a:xfrm>
            <a:off x="3384647" y="2266343"/>
            <a:ext cx="2379259" cy="385173"/>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schemeClr val="bg1"/>
                </a:solidFill>
                <a:latin typeface="Segoe UI Light" panose="020B0502040204020203" pitchFamily="34" charset="0"/>
                <a:cs typeface="Segoe UI Light" panose="020B0502040204020203" pitchFamily="34" charset="0"/>
              </a:rPr>
              <a:t>$5.5m </a:t>
            </a:r>
            <a:r>
              <a:rPr lang="en-AU" sz="1200">
                <a:solidFill>
                  <a:schemeClr val="bg1"/>
                </a:solidFill>
                <a:latin typeface="Segoe UI Light" panose="020B0502040204020203" pitchFamily="34" charset="0"/>
                <a:cs typeface="Segoe UI Light" panose="020B0502040204020203" pitchFamily="34" charset="0"/>
              </a:rPr>
              <a:t>centre improvements</a:t>
            </a:r>
            <a:endParaRPr lang="en-AU" sz="1600">
              <a:solidFill>
                <a:schemeClr val="bg1"/>
              </a:solidFill>
              <a:latin typeface="Segoe UI Light" panose="020B0502040204020203" pitchFamily="34" charset="0"/>
              <a:cs typeface="Segoe UI Light" panose="020B0502040204020203" pitchFamily="34" charset="0"/>
            </a:endParaRPr>
          </a:p>
        </p:txBody>
      </p:sp>
      <p:sp>
        <p:nvSpPr>
          <p:cNvPr id="28" name="Cross 27">
            <a:extLst>
              <a:ext uri="{FF2B5EF4-FFF2-40B4-BE49-F238E27FC236}">
                <a16:creationId xmlns:a16="http://schemas.microsoft.com/office/drawing/2014/main" id="{D2DEA663-921B-BF8F-AE38-BD35A3D189C4}"/>
              </a:ext>
            </a:extLst>
          </p:cNvPr>
          <p:cNvSpPr/>
          <p:nvPr/>
        </p:nvSpPr>
        <p:spPr>
          <a:xfrm>
            <a:off x="4433251" y="2067633"/>
            <a:ext cx="275229" cy="275229"/>
          </a:xfrm>
          <a:prstGeom prst="plus">
            <a:avLst>
              <a:gd name="adj" fmla="val 38846"/>
            </a:avLst>
          </a:prstGeom>
          <a:solidFill>
            <a:schemeClr val="bg1">
              <a:lumMod val="9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Isosceles Triangle 29">
            <a:extLst>
              <a:ext uri="{FF2B5EF4-FFF2-40B4-BE49-F238E27FC236}">
                <a16:creationId xmlns:a16="http://schemas.microsoft.com/office/drawing/2014/main" id="{9F3F121A-644B-01F2-8BED-23062B40F3CB}"/>
              </a:ext>
            </a:extLst>
          </p:cNvPr>
          <p:cNvSpPr/>
          <p:nvPr/>
        </p:nvSpPr>
        <p:spPr>
          <a:xfrm flipV="1">
            <a:off x="4036104" y="3600594"/>
            <a:ext cx="106952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TextBox 31">
            <a:extLst>
              <a:ext uri="{FF2B5EF4-FFF2-40B4-BE49-F238E27FC236}">
                <a16:creationId xmlns:a16="http://schemas.microsoft.com/office/drawing/2014/main" id="{351803D5-A0D4-6D08-FF88-5D88E0E199CA}"/>
              </a:ext>
            </a:extLst>
          </p:cNvPr>
          <p:cNvSpPr txBox="1"/>
          <p:nvPr/>
        </p:nvSpPr>
        <p:spPr>
          <a:xfrm>
            <a:off x="3407392" y="3839546"/>
            <a:ext cx="2342865" cy="556179"/>
          </a:xfrm>
          <a:prstGeom prst="rect">
            <a:avLst/>
          </a:prstGeom>
          <a:noFill/>
        </p:spPr>
        <p:txBody>
          <a:bodyPr wrap="square" lIns="0" tIns="46800" rIns="0" bIns="46800" rtlCol="0">
            <a:spAutoFit/>
          </a:bodyPr>
          <a:lstStyle/>
          <a:p>
            <a:pPr algn="ctr"/>
            <a:r>
              <a:rPr lang="en-AU" sz="1000" b="1">
                <a:solidFill>
                  <a:schemeClr val="tx2"/>
                </a:solidFill>
                <a:latin typeface="Segoe UI Light" panose="020B0502040204020203" pitchFamily="34" charset="0"/>
                <a:cs typeface="Segoe UI Light" panose="020B0502040204020203" pitchFamily="34" charset="0"/>
              </a:rPr>
              <a:t>Aligns with daily service needs of Blacktown LGA’s younger, family-oriented community </a:t>
            </a:r>
            <a:r>
              <a:rPr lang="en-AU" sz="1000" b="1">
                <a:solidFill>
                  <a:schemeClr val="accent3"/>
                </a:solidFill>
                <a:latin typeface="Segoe UI Light" panose="020B0502040204020203" pitchFamily="34" charset="0"/>
                <a:cs typeface="Segoe UI Light" panose="020B0502040204020203" pitchFamily="34" charset="0"/>
              </a:rPr>
              <a:t>(34 median age; 44% family households)</a:t>
            </a:r>
          </a:p>
        </p:txBody>
      </p:sp>
      <p:cxnSp>
        <p:nvCxnSpPr>
          <p:cNvPr id="40" name="Straight Connector 39">
            <a:extLst>
              <a:ext uri="{FF2B5EF4-FFF2-40B4-BE49-F238E27FC236}">
                <a16:creationId xmlns:a16="http://schemas.microsoft.com/office/drawing/2014/main" id="{09FB2D42-AE66-E079-4118-EE20D3D2288D}"/>
              </a:ext>
            </a:extLst>
          </p:cNvPr>
          <p:cNvCxnSpPr>
            <a:cxnSpLocks/>
          </p:cNvCxnSpPr>
          <p:nvPr/>
        </p:nvCxnSpPr>
        <p:spPr>
          <a:xfrm>
            <a:off x="3233679" y="4854829"/>
            <a:ext cx="2670237" cy="0"/>
          </a:xfrm>
          <a:prstGeom prst="line">
            <a:avLst/>
          </a:prstGeom>
          <a:ln w="311150">
            <a:gradFill flip="none" rotWithShape="1">
              <a:gsLst>
                <a:gs pos="12000">
                  <a:schemeClr val="accent2">
                    <a:lumMod val="60000"/>
                    <a:lumOff val="40000"/>
                  </a:schemeClr>
                </a:gs>
                <a:gs pos="92000">
                  <a:schemeClr val="tx2"/>
                </a:gs>
                <a:gs pos="48000">
                  <a:schemeClr val="accent2"/>
                </a:gs>
              </a:gsLst>
              <a:lin ang="0" scaled="0"/>
              <a:tileRect/>
            </a:gra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DDB568E1-4D06-5FAE-D875-3DA52B0131D6}"/>
              </a:ext>
            </a:extLst>
          </p:cNvPr>
          <p:cNvCxnSpPr>
            <a:cxnSpLocks/>
          </p:cNvCxnSpPr>
          <p:nvPr/>
        </p:nvCxnSpPr>
        <p:spPr>
          <a:xfrm>
            <a:off x="6257867" y="4854829"/>
            <a:ext cx="2670237" cy="0"/>
          </a:xfrm>
          <a:prstGeom prst="line">
            <a:avLst/>
          </a:prstGeom>
          <a:ln w="311150">
            <a:gradFill flip="none" rotWithShape="1">
              <a:gsLst>
                <a:gs pos="12000">
                  <a:schemeClr val="accent2">
                    <a:lumMod val="60000"/>
                    <a:lumOff val="40000"/>
                  </a:schemeClr>
                </a:gs>
                <a:gs pos="92000">
                  <a:schemeClr val="tx2"/>
                </a:gs>
                <a:gs pos="48000">
                  <a:schemeClr val="accent2"/>
                </a:gs>
              </a:gsLst>
              <a:lin ang="0" scaled="0"/>
              <a:tileRect/>
            </a:gradFill>
          </a:ln>
        </p:spPr>
        <p:style>
          <a:lnRef idx="2">
            <a:schemeClr val="accent1"/>
          </a:lnRef>
          <a:fillRef idx="0">
            <a:schemeClr val="accent1"/>
          </a:fillRef>
          <a:effectRef idx="1">
            <a:schemeClr val="accent1"/>
          </a:effectRef>
          <a:fontRef idx="minor">
            <a:schemeClr val="tx1"/>
          </a:fontRef>
        </p:style>
      </p:cxnSp>
      <p:sp>
        <p:nvSpPr>
          <p:cNvPr id="42" name="Oval 41">
            <a:extLst>
              <a:ext uri="{FF2B5EF4-FFF2-40B4-BE49-F238E27FC236}">
                <a16:creationId xmlns:a16="http://schemas.microsoft.com/office/drawing/2014/main" id="{2FE1A637-2658-3BFB-85ED-F7763CD780EB}"/>
              </a:ext>
            </a:extLst>
          </p:cNvPr>
          <p:cNvSpPr/>
          <p:nvPr/>
        </p:nvSpPr>
        <p:spPr>
          <a:xfrm>
            <a:off x="938274" y="4754805"/>
            <a:ext cx="200051" cy="200051"/>
          </a:xfrm>
          <a:prstGeom prst="ellipse">
            <a:avLst/>
          </a:prstGeom>
          <a:solidFill>
            <a:schemeClr val="bg1"/>
          </a:solidFill>
          <a:ln>
            <a:solidFill>
              <a:srgbClr val="D814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rgbClr val="D81421"/>
                </a:solidFill>
              </a:rPr>
              <a:t>1</a:t>
            </a:r>
          </a:p>
        </p:txBody>
      </p:sp>
      <p:sp>
        <p:nvSpPr>
          <p:cNvPr id="43" name="Oval 42">
            <a:extLst>
              <a:ext uri="{FF2B5EF4-FFF2-40B4-BE49-F238E27FC236}">
                <a16:creationId xmlns:a16="http://schemas.microsoft.com/office/drawing/2014/main" id="{4BC3772B-9EFC-BA5A-AF10-20C797227498}"/>
              </a:ext>
            </a:extLst>
          </p:cNvPr>
          <p:cNvSpPr/>
          <p:nvPr/>
        </p:nvSpPr>
        <p:spPr>
          <a:xfrm>
            <a:off x="2264547" y="4754805"/>
            <a:ext cx="200051" cy="200051"/>
          </a:xfrm>
          <a:prstGeom prst="ellipse">
            <a:avLst/>
          </a:prstGeom>
          <a:solidFill>
            <a:schemeClr val="bg1"/>
          </a:solidFill>
          <a:ln>
            <a:solidFill>
              <a:srgbClr val="D814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rgbClr val="D81421"/>
                </a:solidFill>
              </a:rPr>
              <a:t>2</a:t>
            </a:r>
          </a:p>
        </p:txBody>
      </p:sp>
      <p:sp>
        <p:nvSpPr>
          <p:cNvPr id="45" name="TextBox 44">
            <a:extLst>
              <a:ext uri="{FF2B5EF4-FFF2-40B4-BE49-F238E27FC236}">
                <a16:creationId xmlns:a16="http://schemas.microsoft.com/office/drawing/2014/main" id="{1A06436D-B966-1B59-E088-38FC1535A48E}"/>
              </a:ext>
            </a:extLst>
          </p:cNvPr>
          <p:cNvSpPr txBox="1"/>
          <p:nvPr/>
        </p:nvSpPr>
        <p:spPr>
          <a:xfrm>
            <a:off x="2374721" y="4488036"/>
            <a:ext cx="777922"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Strong ESG</a:t>
            </a:r>
          </a:p>
        </p:txBody>
      </p:sp>
      <p:sp>
        <p:nvSpPr>
          <p:cNvPr id="46" name="TextBox 45">
            <a:extLst>
              <a:ext uri="{FF2B5EF4-FFF2-40B4-BE49-F238E27FC236}">
                <a16:creationId xmlns:a16="http://schemas.microsoft.com/office/drawing/2014/main" id="{55AEE8CE-9512-5472-EF06-EA78518FD9C3}"/>
              </a:ext>
            </a:extLst>
          </p:cNvPr>
          <p:cNvSpPr txBox="1"/>
          <p:nvPr/>
        </p:nvSpPr>
        <p:spPr>
          <a:xfrm>
            <a:off x="215900" y="4488036"/>
            <a:ext cx="777922"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Weak ESG</a:t>
            </a:r>
          </a:p>
        </p:txBody>
      </p:sp>
      <p:sp>
        <p:nvSpPr>
          <p:cNvPr id="47" name="Rectangle 46">
            <a:extLst>
              <a:ext uri="{FF2B5EF4-FFF2-40B4-BE49-F238E27FC236}">
                <a16:creationId xmlns:a16="http://schemas.microsoft.com/office/drawing/2014/main" id="{8B5D2DFD-5A73-89BA-948D-773B2A0FA282}"/>
              </a:ext>
            </a:extLst>
          </p:cNvPr>
          <p:cNvSpPr/>
          <p:nvPr/>
        </p:nvSpPr>
        <p:spPr>
          <a:xfrm>
            <a:off x="209490" y="5072905"/>
            <a:ext cx="2670237" cy="100184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Bayview at 4.5-5 stars would improve materially, but would not qualify as top-15% “highly sustainable” shopping centre under NABERS (requires 5.5 rating)</a:t>
            </a:r>
          </a:p>
        </p:txBody>
      </p:sp>
      <p:sp>
        <p:nvSpPr>
          <p:cNvPr id="48" name="Rectangle 47">
            <a:extLst>
              <a:ext uri="{FF2B5EF4-FFF2-40B4-BE49-F238E27FC236}">
                <a16:creationId xmlns:a16="http://schemas.microsoft.com/office/drawing/2014/main" id="{EB0C02AA-9085-E424-ECD3-9D2048E70EEE}"/>
              </a:ext>
            </a:extLst>
          </p:cNvPr>
          <p:cNvSpPr/>
          <p:nvPr/>
        </p:nvSpPr>
        <p:spPr>
          <a:xfrm>
            <a:off x="3233679" y="5072905"/>
            <a:ext cx="2670237" cy="100184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Impact offset by social downside from tenant displacement risk; mitigate through lease-expiry cycling, negotiated exits, and relocation support</a:t>
            </a:r>
          </a:p>
        </p:txBody>
      </p:sp>
      <p:sp>
        <p:nvSpPr>
          <p:cNvPr id="49" name="TextBox 48">
            <a:extLst>
              <a:ext uri="{FF2B5EF4-FFF2-40B4-BE49-F238E27FC236}">
                <a16:creationId xmlns:a16="http://schemas.microsoft.com/office/drawing/2014/main" id="{A0FA9864-003D-5007-BC0D-024B491B9635}"/>
              </a:ext>
            </a:extLst>
          </p:cNvPr>
          <p:cNvSpPr txBox="1"/>
          <p:nvPr/>
        </p:nvSpPr>
        <p:spPr>
          <a:xfrm>
            <a:off x="5398910" y="4488036"/>
            <a:ext cx="777922"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Strong ESG</a:t>
            </a:r>
          </a:p>
        </p:txBody>
      </p:sp>
      <p:sp>
        <p:nvSpPr>
          <p:cNvPr id="50" name="TextBox 49">
            <a:extLst>
              <a:ext uri="{FF2B5EF4-FFF2-40B4-BE49-F238E27FC236}">
                <a16:creationId xmlns:a16="http://schemas.microsoft.com/office/drawing/2014/main" id="{F943D908-0199-5838-4ED5-28DC596F42F4}"/>
              </a:ext>
            </a:extLst>
          </p:cNvPr>
          <p:cNvSpPr txBox="1"/>
          <p:nvPr/>
        </p:nvSpPr>
        <p:spPr>
          <a:xfrm>
            <a:off x="3240089" y="4488036"/>
            <a:ext cx="777922"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Weak ESG</a:t>
            </a:r>
          </a:p>
        </p:txBody>
      </p:sp>
      <p:sp>
        <p:nvSpPr>
          <p:cNvPr id="51" name="TextBox 50">
            <a:extLst>
              <a:ext uri="{FF2B5EF4-FFF2-40B4-BE49-F238E27FC236}">
                <a16:creationId xmlns:a16="http://schemas.microsoft.com/office/drawing/2014/main" id="{36939AE1-7C3C-3061-649F-DBC1323DE7A8}"/>
              </a:ext>
            </a:extLst>
          </p:cNvPr>
          <p:cNvSpPr txBox="1"/>
          <p:nvPr/>
        </p:nvSpPr>
        <p:spPr>
          <a:xfrm>
            <a:off x="8432196" y="4488036"/>
            <a:ext cx="777922"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Strong ESG</a:t>
            </a:r>
          </a:p>
        </p:txBody>
      </p:sp>
      <p:sp>
        <p:nvSpPr>
          <p:cNvPr id="52" name="TextBox 51">
            <a:extLst>
              <a:ext uri="{FF2B5EF4-FFF2-40B4-BE49-F238E27FC236}">
                <a16:creationId xmlns:a16="http://schemas.microsoft.com/office/drawing/2014/main" id="{D8DFD54A-F7F5-F981-48D3-6CEFE0654306}"/>
              </a:ext>
            </a:extLst>
          </p:cNvPr>
          <p:cNvSpPr txBox="1"/>
          <p:nvPr/>
        </p:nvSpPr>
        <p:spPr>
          <a:xfrm>
            <a:off x="6273375" y="4488036"/>
            <a:ext cx="777922"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Weak ESG</a:t>
            </a:r>
          </a:p>
        </p:txBody>
      </p:sp>
      <p:sp>
        <p:nvSpPr>
          <p:cNvPr id="53" name="Arrow: Pentagon 52">
            <a:extLst>
              <a:ext uri="{FF2B5EF4-FFF2-40B4-BE49-F238E27FC236}">
                <a16:creationId xmlns:a16="http://schemas.microsoft.com/office/drawing/2014/main" id="{BB84398F-91D4-6E20-E6BE-1809108FFA71}"/>
              </a:ext>
            </a:extLst>
          </p:cNvPr>
          <p:cNvSpPr/>
          <p:nvPr/>
        </p:nvSpPr>
        <p:spPr>
          <a:xfrm>
            <a:off x="4312694" y="4752407"/>
            <a:ext cx="949622" cy="200051"/>
          </a:xfrm>
          <a:prstGeom prst="homePlate">
            <a:avLst/>
          </a:prstGeom>
          <a:gradFill>
            <a:gsLst>
              <a:gs pos="12000">
                <a:schemeClr val="accent2">
                  <a:lumMod val="60000"/>
                  <a:lumOff val="40000"/>
                </a:schemeClr>
              </a:gs>
              <a:gs pos="92000">
                <a:schemeClr val="bg1"/>
              </a:gs>
              <a:gs pos="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CBB6A3BD-B3E4-7B1F-FBE4-BDEE30EC0CBA}"/>
              </a:ext>
            </a:extLst>
          </p:cNvPr>
          <p:cNvSpPr/>
          <p:nvPr/>
        </p:nvSpPr>
        <p:spPr>
          <a:xfrm>
            <a:off x="4218217" y="4752407"/>
            <a:ext cx="200051" cy="200051"/>
          </a:xfrm>
          <a:prstGeom prst="ellipse">
            <a:avLst/>
          </a:prstGeom>
          <a:solidFill>
            <a:schemeClr val="bg1"/>
          </a:solidFill>
          <a:ln>
            <a:solidFill>
              <a:srgbClr val="D814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rgbClr val="D81421"/>
                </a:solidFill>
              </a:rPr>
              <a:t>1</a:t>
            </a:r>
          </a:p>
        </p:txBody>
      </p:sp>
      <p:sp>
        <p:nvSpPr>
          <p:cNvPr id="55" name="Oval 54">
            <a:extLst>
              <a:ext uri="{FF2B5EF4-FFF2-40B4-BE49-F238E27FC236}">
                <a16:creationId xmlns:a16="http://schemas.microsoft.com/office/drawing/2014/main" id="{4202D163-54FA-A515-8FE7-26E6ACE6A560}"/>
              </a:ext>
            </a:extLst>
          </p:cNvPr>
          <p:cNvSpPr/>
          <p:nvPr/>
        </p:nvSpPr>
        <p:spPr>
          <a:xfrm>
            <a:off x="5062267" y="4752407"/>
            <a:ext cx="200051" cy="200051"/>
          </a:xfrm>
          <a:prstGeom prst="ellipse">
            <a:avLst/>
          </a:prstGeom>
          <a:solidFill>
            <a:schemeClr val="bg1"/>
          </a:solidFill>
          <a:ln>
            <a:solidFill>
              <a:srgbClr val="D814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rgbClr val="D81421"/>
                </a:solidFill>
              </a:rPr>
              <a:t>2</a:t>
            </a:r>
          </a:p>
        </p:txBody>
      </p:sp>
      <p:sp>
        <p:nvSpPr>
          <p:cNvPr id="56" name="Oval 55">
            <a:extLst>
              <a:ext uri="{FF2B5EF4-FFF2-40B4-BE49-F238E27FC236}">
                <a16:creationId xmlns:a16="http://schemas.microsoft.com/office/drawing/2014/main" id="{1992D2B7-007E-0934-07B1-0BF7255CED9F}"/>
              </a:ext>
            </a:extLst>
          </p:cNvPr>
          <p:cNvSpPr/>
          <p:nvPr/>
        </p:nvSpPr>
        <p:spPr>
          <a:xfrm>
            <a:off x="6472199" y="2310460"/>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1</a:t>
            </a:r>
          </a:p>
        </p:txBody>
      </p:sp>
      <p:sp>
        <p:nvSpPr>
          <p:cNvPr id="57" name="Oval 56">
            <a:extLst>
              <a:ext uri="{FF2B5EF4-FFF2-40B4-BE49-F238E27FC236}">
                <a16:creationId xmlns:a16="http://schemas.microsoft.com/office/drawing/2014/main" id="{9B0663A9-6899-74E1-A34E-E8E1AEA160A0}"/>
              </a:ext>
            </a:extLst>
          </p:cNvPr>
          <p:cNvSpPr/>
          <p:nvPr/>
        </p:nvSpPr>
        <p:spPr>
          <a:xfrm>
            <a:off x="6472199" y="2760119"/>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2</a:t>
            </a:r>
          </a:p>
        </p:txBody>
      </p:sp>
      <p:sp>
        <p:nvSpPr>
          <p:cNvPr id="58" name="Oval 57">
            <a:extLst>
              <a:ext uri="{FF2B5EF4-FFF2-40B4-BE49-F238E27FC236}">
                <a16:creationId xmlns:a16="http://schemas.microsoft.com/office/drawing/2014/main" id="{8B363FB4-C641-4606-35E5-57767B07AFDD}"/>
              </a:ext>
            </a:extLst>
          </p:cNvPr>
          <p:cNvSpPr/>
          <p:nvPr/>
        </p:nvSpPr>
        <p:spPr>
          <a:xfrm>
            <a:off x="6472199" y="3209777"/>
            <a:ext cx="200168" cy="200168"/>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chemeClr val="accent3"/>
                </a:solidFill>
              </a:rPr>
              <a:t>3</a:t>
            </a:r>
          </a:p>
        </p:txBody>
      </p:sp>
      <p:sp>
        <p:nvSpPr>
          <p:cNvPr id="60" name="TextBox 59">
            <a:extLst>
              <a:ext uri="{FF2B5EF4-FFF2-40B4-BE49-F238E27FC236}">
                <a16:creationId xmlns:a16="http://schemas.microsoft.com/office/drawing/2014/main" id="{BE004623-74FF-C7E8-22B9-8EBD9BF51BB5}"/>
              </a:ext>
            </a:extLst>
          </p:cNvPr>
          <p:cNvSpPr txBox="1"/>
          <p:nvPr/>
        </p:nvSpPr>
        <p:spPr>
          <a:xfrm>
            <a:off x="6794576" y="2202416"/>
            <a:ext cx="2374458" cy="556179"/>
          </a:xfrm>
          <a:prstGeom prst="rect">
            <a:avLst/>
          </a:prstGeom>
          <a:noFill/>
        </p:spPr>
        <p:txBody>
          <a:bodyPr wrap="square" lIns="0" tIns="46800" rIns="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Improved sector diversification</a:t>
            </a:r>
          </a:p>
          <a:p>
            <a:pPr algn="l"/>
            <a:r>
              <a:rPr lang="en-AU" sz="1000">
                <a:solidFill>
                  <a:schemeClr val="tx2"/>
                </a:solidFill>
                <a:latin typeface="Segoe UI Light" panose="020B0502040204020203" pitchFamily="34" charset="0"/>
                <a:cs typeface="Segoe UI Light" panose="020B0502040204020203" pitchFamily="34" charset="0"/>
              </a:rPr>
              <a:t>(15.0% - 19.1% GAV retail exposure)</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p:txBody>
      </p:sp>
      <p:sp>
        <p:nvSpPr>
          <p:cNvPr id="61" name="TextBox 60">
            <a:extLst>
              <a:ext uri="{FF2B5EF4-FFF2-40B4-BE49-F238E27FC236}">
                <a16:creationId xmlns:a16="http://schemas.microsoft.com/office/drawing/2014/main" id="{8E8F440F-3A6E-684A-1A8A-DC93D1B640B7}"/>
              </a:ext>
            </a:extLst>
          </p:cNvPr>
          <p:cNvSpPr txBox="1"/>
          <p:nvPr/>
        </p:nvSpPr>
        <p:spPr>
          <a:xfrm>
            <a:off x="6794576" y="2666420"/>
            <a:ext cx="2374458" cy="556179"/>
          </a:xfrm>
          <a:prstGeom prst="rect">
            <a:avLst/>
          </a:prstGeom>
          <a:noFill/>
        </p:spPr>
        <p:txBody>
          <a:bodyPr wrap="square" lIns="0" tIns="46800" rIns="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Compliant geographical exposure</a:t>
            </a:r>
          </a:p>
          <a:p>
            <a:pPr algn="l"/>
            <a:r>
              <a:rPr lang="en-AU" sz="1000">
                <a:solidFill>
                  <a:schemeClr val="tx2"/>
                </a:solidFill>
                <a:latin typeface="Segoe UI Light" panose="020B0502040204020203" pitchFamily="34" charset="0"/>
                <a:cs typeface="Segoe UI Light" panose="020B0502040204020203" pitchFamily="34" charset="0"/>
              </a:rPr>
              <a:t>(66.7% PF GAV &lt;70% portfolio limit)</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p:txBody>
      </p:sp>
      <p:sp>
        <p:nvSpPr>
          <p:cNvPr id="62" name="TextBox 61">
            <a:extLst>
              <a:ext uri="{FF2B5EF4-FFF2-40B4-BE49-F238E27FC236}">
                <a16:creationId xmlns:a16="http://schemas.microsoft.com/office/drawing/2014/main" id="{B4394171-FEA0-4A64-48E8-89B3F68382CD}"/>
              </a:ext>
            </a:extLst>
          </p:cNvPr>
          <p:cNvSpPr txBox="1"/>
          <p:nvPr/>
        </p:nvSpPr>
        <p:spPr>
          <a:xfrm>
            <a:off x="6792195" y="3130424"/>
            <a:ext cx="2374458" cy="556179"/>
          </a:xfrm>
          <a:prstGeom prst="rect">
            <a:avLst/>
          </a:prstGeom>
          <a:noFill/>
        </p:spPr>
        <p:txBody>
          <a:bodyPr wrap="square" lIns="0" tIns="46800" rIns="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4.8% Bayview share of PF GAV</a:t>
            </a:r>
          </a:p>
          <a:p>
            <a:pPr algn="l"/>
            <a:r>
              <a:rPr lang="en-AU" sz="1000">
                <a:solidFill>
                  <a:schemeClr val="tx2"/>
                </a:solidFill>
                <a:latin typeface="Segoe UI Light" panose="020B0502040204020203" pitchFamily="34" charset="0"/>
                <a:cs typeface="Segoe UI Light" panose="020B0502040204020203" pitchFamily="34" charset="0"/>
              </a:rPr>
              <a:t>(&lt;15% individual asset limit)</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p:txBody>
      </p:sp>
      <p:sp>
        <p:nvSpPr>
          <p:cNvPr id="63" name="Isosceles Triangle 62">
            <a:extLst>
              <a:ext uri="{FF2B5EF4-FFF2-40B4-BE49-F238E27FC236}">
                <a16:creationId xmlns:a16="http://schemas.microsoft.com/office/drawing/2014/main" id="{B9A9CD30-F606-AFDB-9DFA-2908CF2798B1}"/>
              </a:ext>
            </a:extLst>
          </p:cNvPr>
          <p:cNvSpPr/>
          <p:nvPr/>
        </p:nvSpPr>
        <p:spPr>
          <a:xfrm flipV="1">
            <a:off x="7067553" y="3600594"/>
            <a:ext cx="106952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8" name="TextBox 2047">
            <a:extLst>
              <a:ext uri="{FF2B5EF4-FFF2-40B4-BE49-F238E27FC236}">
                <a16:creationId xmlns:a16="http://schemas.microsoft.com/office/drawing/2014/main" id="{F8259E8A-9A85-2C53-D338-8780CC544947}"/>
              </a:ext>
            </a:extLst>
          </p:cNvPr>
          <p:cNvSpPr txBox="1"/>
          <p:nvPr/>
        </p:nvSpPr>
        <p:spPr>
          <a:xfrm>
            <a:off x="6434921" y="3922096"/>
            <a:ext cx="2342865" cy="402291"/>
          </a:xfrm>
          <a:prstGeom prst="rect">
            <a:avLst/>
          </a:prstGeom>
          <a:noFill/>
        </p:spPr>
        <p:txBody>
          <a:bodyPr wrap="square" lIns="0" tIns="46800" rIns="0" bIns="46800" rtlCol="0">
            <a:spAutoFit/>
          </a:bodyPr>
          <a:lstStyle/>
          <a:p>
            <a:pPr algn="ctr"/>
            <a:r>
              <a:rPr lang="en-AU" sz="1000" b="1">
                <a:solidFill>
                  <a:schemeClr val="tx2"/>
                </a:solidFill>
                <a:latin typeface="Segoe UI Light" panose="020B0502040204020203" pitchFamily="34" charset="0"/>
                <a:cs typeface="Segoe UI Light" panose="020B0502040204020203" pitchFamily="34" charset="0"/>
              </a:rPr>
              <a:t>No CFSPF investment guideline breaches</a:t>
            </a:r>
          </a:p>
          <a:p>
            <a:pPr algn="ctr"/>
            <a:r>
              <a:rPr lang="en-AU" sz="1000" b="1">
                <a:solidFill>
                  <a:schemeClr val="tx2"/>
                </a:solidFill>
                <a:latin typeface="Segoe UI Light" panose="020B0502040204020203" pitchFamily="34" charset="0"/>
                <a:cs typeface="Segoe UI Light" panose="020B0502040204020203" pitchFamily="34" charset="0"/>
              </a:rPr>
              <a:t>$32.2m FY31 exit</a:t>
            </a:r>
          </a:p>
        </p:txBody>
      </p:sp>
      <p:sp>
        <p:nvSpPr>
          <p:cNvPr id="2049" name="Arrow: Pentagon 2048">
            <a:extLst>
              <a:ext uri="{FF2B5EF4-FFF2-40B4-BE49-F238E27FC236}">
                <a16:creationId xmlns:a16="http://schemas.microsoft.com/office/drawing/2014/main" id="{B246FA01-3F34-3EEB-272C-CB5C9C7336B1}"/>
              </a:ext>
            </a:extLst>
          </p:cNvPr>
          <p:cNvSpPr/>
          <p:nvPr/>
        </p:nvSpPr>
        <p:spPr>
          <a:xfrm>
            <a:off x="7637317" y="4754805"/>
            <a:ext cx="625121" cy="200051"/>
          </a:xfrm>
          <a:prstGeom prst="homePlate">
            <a:avLst/>
          </a:prstGeom>
          <a:gradFill>
            <a:gsLst>
              <a:gs pos="12000">
                <a:schemeClr val="accent2">
                  <a:lumMod val="60000"/>
                  <a:lumOff val="40000"/>
                </a:schemeClr>
              </a:gs>
              <a:gs pos="92000">
                <a:schemeClr val="bg1"/>
              </a:gs>
              <a:gs pos="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51" name="Oval 2050">
            <a:extLst>
              <a:ext uri="{FF2B5EF4-FFF2-40B4-BE49-F238E27FC236}">
                <a16:creationId xmlns:a16="http://schemas.microsoft.com/office/drawing/2014/main" id="{FCC97ADF-BEB8-B830-1B48-A1D5B1B0C6E8}"/>
              </a:ext>
            </a:extLst>
          </p:cNvPr>
          <p:cNvSpPr/>
          <p:nvPr/>
        </p:nvSpPr>
        <p:spPr>
          <a:xfrm>
            <a:off x="7588845" y="4754805"/>
            <a:ext cx="200051" cy="200051"/>
          </a:xfrm>
          <a:prstGeom prst="ellipse">
            <a:avLst/>
          </a:prstGeom>
          <a:solidFill>
            <a:schemeClr val="bg1"/>
          </a:solidFill>
          <a:ln>
            <a:solidFill>
              <a:srgbClr val="D814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rgbClr val="D81421"/>
                </a:solidFill>
              </a:rPr>
              <a:t>1</a:t>
            </a:r>
          </a:p>
        </p:txBody>
      </p:sp>
      <p:sp>
        <p:nvSpPr>
          <p:cNvPr id="2052" name="Oval 2051">
            <a:extLst>
              <a:ext uri="{FF2B5EF4-FFF2-40B4-BE49-F238E27FC236}">
                <a16:creationId xmlns:a16="http://schemas.microsoft.com/office/drawing/2014/main" id="{241E0449-2FB2-8A02-3AEB-AAD1320FF6CE}"/>
              </a:ext>
            </a:extLst>
          </p:cNvPr>
          <p:cNvSpPr/>
          <p:nvPr/>
        </p:nvSpPr>
        <p:spPr>
          <a:xfrm>
            <a:off x="8078052" y="4754805"/>
            <a:ext cx="200051" cy="200051"/>
          </a:xfrm>
          <a:prstGeom prst="ellipse">
            <a:avLst/>
          </a:prstGeom>
          <a:solidFill>
            <a:schemeClr val="bg1"/>
          </a:solidFill>
          <a:ln>
            <a:solidFill>
              <a:srgbClr val="D814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800">
                <a:solidFill>
                  <a:srgbClr val="D81421"/>
                </a:solidFill>
              </a:rPr>
              <a:t>2</a:t>
            </a:r>
          </a:p>
        </p:txBody>
      </p:sp>
      <p:sp>
        <p:nvSpPr>
          <p:cNvPr id="2053" name="Rectangle 2052">
            <a:extLst>
              <a:ext uri="{FF2B5EF4-FFF2-40B4-BE49-F238E27FC236}">
                <a16:creationId xmlns:a16="http://schemas.microsoft.com/office/drawing/2014/main" id="{A87CEF21-FDEA-7B09-6F32-0636BE0E36AF}"/>
              </a:ext>
            </a:extLst>
          </p:cNvPr>
          <p:cNvSpPr/>
          <p:nvPr/>
        </p:nvSpPr>
        <p:spPr>
          <a:xfrm>
            <a:off x="6257867" y="5077325"/>
            <a:ext cx="2670237" cy="100184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Strengthens sector diversification without breaching portfolio limits, delivering strong profit outcomes, although elevated concentration risk in NSW</a:t>
            </a:r>
          </a:p>
        </p:txBody>
      </p:sp>
    </p:spTree>
    <p:extLst>
      <p:ext uri="{BB962C8B-B14F-4D97-AF65-F5344CB8AC3E}">
        <p14:creationId xmlns:p14="http://schemas.microsoft.com/office/powerpoint/2010/main" val="2113122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681F6-6DC1-390A-5BAC-00DF9E3553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3D531A-0262-F9F7-003C-AC57F8D61851}"/>
              </a:ext>
            </a:extLst>
          </p:cNvPr>
          <p:cNvSpPr>
            <a:spLocks noGrp="1"/>
          </p:cNvSpPr>
          <p:nvPr>
            <p:ph type="body" sz="quarter" idx="12"/>
          </p:nvPr>
        </p:nvSpPr>
        <p:spPr/>
        <p:txBody>
          <a:bodyPr/>
          <a:lstStyle/>
          <a:p>
            <a:r>
              <a:rPr lang="en-AU"/>
              <a:t>CFS should actively manage three key risks that are most material to the Bayview investment </a:t>
            </a:r>
          </a:p>
        </p:txBody>
      </p:sp>
      <p:sp>
        <p:nvSpPr>
          <p:cNvPr id="3" name="Text Placeholder 2">
            <a:extLst>
              <a:ext uri="{FF2B5EF4-FFF2-40B4-BE49-F238E27FC236}">
                <a16:creationId xmlns:a16="http://schemas.microsoft.com/office/drawing/2014/main" id="{75637C0C-0098-B1FD-6E7F-C28F8B4F85AC}"/>
              </a:ext>
            </a:extLst>
          </p:cNvPr>
          <p:cNvSpPr>
            <a:spLocks noGrp="1"/>
          </p:cNvSpPr>
          <p:nvPr>
            <p:ph type="body" sz="quarter" idx="13"/>
          </p:nvPr>
        </p:nvSpPr>
        <p:spPr/>
        <p:txBody>
          <a:bodyPr/>
          <a:lstStyle/>
          <a:p>
            <a:r>
              <a:rPr lang="en-AU"/>
              <a:t>Source: CBRE Pacific Market Outlook (April 2026); Turner &amp; Townsend, CBRE Retail Figures Q1-26; Shopping Centres Outlook 2026 | Notes: Sensitivities are single variable, other inputs held at base case</a:t>
            </a:r>
          </a:p>
        </p:txBody>
      </p:sp>
      <p:sp>
        <p:nvSpPr>
          <p:cNvPr id="4" name="Text Placeholder 3">
            <a:extLst>
              <a:ext uri="{FF2B5EF4-FFF2-40B4-BE49-F238E27FC236}">
                <a16:creationId xmlns:a16="http://schemas.microsoft.com/office/drawing/2014/main" id="{92519BAF-7DA6-FA78-B2C7-9718EA1CAF4C}"/>
              </a:ext>
            </a:extLst>
          </p:cNvPr>
          <p:cNvSpPr>
            <a:spLocks noGrp="1"/>
          </p:cNvSpPr>
          <p:nvPr>
            <p:ph type="body" sz="quarter" idx="10"/>
          </p:nvPr>
        </p:nvSpPr>
        <p:spPr/>
        <p:txBody>
          <a:bodyPr/>
          <a:lstStyle/>
          <a:p>
            <a:r>
              <a:rPr lang="en-AU"/>
              <a:t>Risks &amp; Mitigants</a:t>
            </a:r>
          </a:p>
        </p:txBody>
      </p:sp>
      <p:graphicFrame>
        <p:nvGraphicFramePr>
          <p:cNvPr id="15" name="Table 14">
            <a:extLst>
              <a:ext uri="{FF2B5EF4-FFF2-40B4-BE49-F238E27FC236}">
                <a16:creationId xmlns:a16="http://schemas.microsoft.com/office/drawing/2014/main" id="{D5E17B47-99ED-CA29-9DF8-76A56CB925B6}"/>
              </a:ext>
            </a:extLst>
          </p:cNvPr>
          <p:cNvGraphicFramePr>
            <a:graphicFrameLocks noGrp="1"/>
          </p:cNvGraphicFramePr>
          <p:nvPr>
            <p:custDataLst>
              <p:tags r:id="rId1"/>
            </p:custDataLst>
            <p:extLst>
              <p:ext uri="{D42A27DB-BD31-4B8C-83A1-F6EECF244321}">
                <p14:modId xmlns:p14="http://schemas.microsoft.com/office/powerpoint/2010/main" val="2570687155"/>
              </p:ext>
            </p:extLst>
          </p:nvPr>
        </p:nvGraphicFramePr>
        <p:xfrm>
          <a:off x="504827" y="1501336"/>
          <a:ext cx="8423271" cy="4571620"/>
        </p:xfrm>
        <a:graphic>
          <a:graphicData uri="http://schemas.openxmlformats.org/drawingml/2006/table">
            <a:tbl>
              <a:tblPr>
                <a:tableStyleId>{5C22544A-7EE6-4342-B048-85BDC9FD1C3A}</a:tableStyleId>
              </a:tblPr>
              <a:tblGrid>
                <a:gridCol w="1172629">
                  <a:extLst>
                    <a:ext uri="{9D8B030D-6E8A-4147-A177-3AD203B41FA5}">
                      <a16:colId xmlns:a16="http://schemas.microsoft.com/office/drawing/2014/main" val="2804789529"/>
                    </a:ext>
                  </a:extLst>
                </a:gridCol>
                <a:gridCol w="1141931">
                  <a:extLst>
                    <a:ext uri="{9D8B030D-6E8A-4147-A177-3AD203B41FA5}">
                      <a16:colId xmlns:a16="http://schemas.microsoft.com/office/drawing/2014/main" val="2406446011"/>
                    </a:ext>
                  </a:extLst>
                </a:gridCol>
                <a:gridCol w="1777360">
                  <a:extLst>
                    <a:ext uri="{9D8B030D-6E8A-4147-A177-3AD203B41FA5}">
                      <a16:colId xmlns:a16="http://schemas.microsoft.com/office/drawing/2014/main" val="1490603169"/>
                    </a:ext>
                  </a:extLst>
                </a:gridCol>
                <a:gridCol w="2744317">
                  <a:extLst>
                    <a:ext uri="{9D8B030D-6E8A-4147-A177-3AD203B41FA5}">
                      <a16:colId xmlns:a16="http://schemas.microsoft.com/office/drawing/2014/main" val="419297616"/>
                    </a:ext>
                  </a:extLst>
                </a:gridCol>
                <a:gridCol w="1587034">
                  <a:extLst>
                    <a:ext uri="{9D8B030D-6E8A-4147-A177-3AD203B41FA5}">
                      <a16:colId xmlns:a16="http://schemas.microsoft.com/office/drawing/2014/main" val="2241560209"/>
                    </a:ext>
                  </a:extLst>
                </a:gridCol>
              </a:tblGrid>
              <a:tr h="914324">
                <a:tc>
                  <a:txBody>
                    <a:bodyPr/>
                    <a:lstStyle/>
                    <a:p>
                      <a:pPr algn="l">
                        <a:spcAft>
                          <a:spcPts val="600"/>
                        </a:spcAft>
                      </a:pPr>
                      <a:r>
                        <a:rPr lang="en-AU" sz="900"/>
                        <a:t>Specialty Leasing Remix Delay</a:t>
                      </a:r>
                    </a:p>
                  </a:txBody>
                  <a:tcPr anchor="ctr">
                    <a:lnL w="12700" cmpd="sng">
                      <a:noFill/>
                    </a:lnL>
                    <a:lnR w="9525" cap="flat" cmpd="sng" algn="ctr">
                      <a:no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a:buFont typeface="Arial" panose="020B0604020202020204" pitchFamily="34" charset="0"/>
                        <a:buChar char="•"/>
                      </a:pPr>
                      <a:endParaRPr lang="en-AU" sz="900"/>
                    </a:p>
                  </a:txBody>
                  <a:tcPr anchor="ctr">
                    <a:lnL w="9525" cap="flat" cmpd="sng" algn="ctr">
                      <a:noFill/>
                      <a:prstDash val="solid"/>
                      <a:round/>
                      <a:headEnd type="none" w="med" len="med"/>
                      <a:tailEnd type="none" w="med" len="med"/>
                    </a:lnL>
                    <a:lnR w="12700" cmpd="sng">
                      <a:noFill/>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AU" sz="900"/>
                        <a:t>Slower tenant exits, negotiations, or new tenant take-up delay the planned specialty remix and NOI uplift</a:t>
                      </a:r>
                    </a:p>
                  </a:txBody>
                  <a:tcPr anchor="ctr">
                    <a:lnL w="12700" cmpd="sng">
                      <a:noFill/>
                    </a:lnL>
                    <a:lnR w="12700" cmpd="sng">
                      <a:noFill/>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r>
                        <a:rPr lang="en-AU" sz="900"/>
                        <a:t>Early tenant engagement with clear milestones</a:t>
                      </a:r>
                    </a:p>
                    <a:p>
                      <a:pPr marL="171450" indent="-171450" algn="l">
                        <a:buFont typeface="Arial" panose="020B0604020202020204" pitchFamily="34" charset="0"/>
                        <a:buChar char="•"/>
                      </a:pPr>
                      <a:r>
                        <a:rPr lang="en-AU" sz="900"/>
                        <a:t>Stage leasing remix to limit vacancy overlap</a:t>
                      </a:r>
                    </a:p>
                    <a:p>
                      <a:pPr marL="171450" indent="-171450" algn="l">
                        <a:buFont typeface="Arial" panose="020B0604020202020204" pitchFamily="34" charset="0"/>
                        <a:buChar char="•"/>
                      </a:pPr>
                      <a:r>
                        <a:rPr lang="en-AU" sz="900"/>
                        <a:t>Timeline sensitised to 18 – 24 months (vs. 12-month base)</a:t>
                      </a:r>
                    </a:p>
                  </a:txBody>
                  <a:tcPr anchor="ctr">
                    <a:lnL w="12700" cmpd="sng">
                      <a:noFill/>
                    </a:lnL>
                    <a:lnR w="12700" cmpd="sng">
                      <a:noFill/>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endParaRPr lang="en-AU" sz="900"/>
                    </a:p>
                  </a:txBody>
                  <a:tcPr anchor="ctr">
                    <a:lnL w="12700" cmpd="sng">
                      <a:noFill/>
                    </a:lnL>
                    <a:lnR w="12700" cmpd="sng">
                      <a:noFill/>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3793979"/>
                  </a:ext>
                </a:extLst>
              </a:tr>
              <a:tr h="914324">
                <a:tc>
                  <a:txBody>
                    <a:bodyPr/>
                    <a:lstStyle/>
                    <a:p>
                      <a:pPr algn="l">
                        <a:spcAft>
                          <a:spcPts val="600"/>
                        </a:spcAft>
                      </a:pPr>
                      <a:r>
                        <a:rPr lang="en-AU" sz="900"/>
                        <a:t>Capex Overrun</a:t>
                      </a:r>
                    </a:p>
                  </a:txBody>
                  <a:tcPr anchor="ctr">
                    <a:lnL w="12700" cmpd="sng">
                      <a:noFill/>
                    </a:lnL>
                    <a:lnR w="952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a:buFont typeface="Arial" panose="020B0604020202020204" pitchFamily="34" charset="0"/>
                        <a:buChar char="•"/>
                      </a:pPr>
                      <a:endParaRPr lang="en-AU" sz="900"/>
                    </a:p>
                  </a:txBody>
                  <a:tcPr anchor="ctr">
                    <a:lnL w="9525"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AU" sz="900"/>
                        <a:t>Materials and labour inflation or scope creep increases the cost of centre improvements</a:t>
                      </a:r>
                    </a:p>
                  </a:txBody>
                  <a:tcPr marR="10800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r>
                        <a:rPr lang="en-AU" sz="900"/>
                        <a:t>10% contingency allowance assumed</a:t>
                      </a:r>
                    </a:p>
                    <a:p>
                      <a:pPr marL="171450" indent="-171450" algn="l">
                        <a:buFont typeface="Arial" panose="020B0604020202020204" pitchFamily="34" charset="0"/>
                        <a:buChar char="•"/>
                      </a:pPr>
                      <a:r>
                        <a:rPr lang="en-AU" sz="900"/>
                        <a:t>Fixed-price contracts, defined scope</a:t>
                      </a:r>
                    </a:p>
                    <a:p>
                      <a:pPr marL="171450" indent="-171450" algn="l">
                        <a:buFont typeface="Arial" panose="020B0604020202020204" pitchFamily="34" charset="0"/>
                        <a:buChar char="•"/>
                      </a:pPr>
                      <a:r>
                        <a:rPr lang="en-AU" sz="900"/>
                        <a:t>Capex sensitised to $11.5m – $13.0m (vs. $10.0m base)</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endParaRPr lang="en-AU"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9403508"/>
                  </a:ext>
                </a:extLst>
              </a:tr>
              <a:tr h="914324">
                <a:tc>
                  <a:txBody>
                    <a:bodyPr/>
                    <a:lstStyle/>
                    <a:p>
                      <a:pPr algn="l">
                        <a:spcAft>
                          <a:spcPts val="600"/>
                        </a:spcAft>
                      </a:pPr>
                      <a:r>
                        <a:rPr lang="en-AU" sz="900"/>
                        <a:t>Exit Cap Rate Expansion</a:t>
                      </a:r>
                    </a:p>
                  </a:txBody>
                  <a:tcPr anchor="ctr">
                    <a:lnL w="12700" cmpd="sng">
                      <a:noFill/>
                    </a:lnL>
                    <a:lnR w="952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a:buFont typeface="Arial" panose="020B0604020202020204" pitchFamily="34" charset="0"/>
                        <a:buChar char="•"/>
                      </a:pPr>
                      <a:endParaRPr lang="en-AU" sz="900"/>
                    </a:p>
                  </a:txBody>
                  <a:tcPr anchor="ctr">
                    <a:lnL w="9525"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AU" sz="900"/>
                        <a:t>Cap rate expansion from softer conditions or weaker demand at sale</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r>
                        <a:rPr lang="en-AU" sz="900"/>
                        <a:t>Value creation plan lifts asset quality</a:t>
                      </a:r>
                    </a:p>
                    <a:p>
                      <a:pPr marL="171450" indent="-171450" algn="l">
                        <a:buFont typeface="Arial" panose="020B0604020202020204" pitchFamily="34" charset="0"/>
                        <a:buChar char="•"/>
                      </a:pPr>
                      <a:r>
                        <a:rPr lang="en-AU" sz="900"/>
                        <a:t>Non-discretionary income supports demand</a:t>
                      </a:r>
                    </a:p>
                    <a:p>
                      <a:pPr marL="171450" indent="-171450" algn="l">
                        <a:buFont typeface="Arial" panose="020B0604020202020204" pitchFamily="34" charset="0"/>
                        <a:buChar char="•"/>
                      </a:pPr>
                      <a:r>
                        <a:rPr lang="en-AU" sz="900"/>
                        <a:t>Exit cap sensitised to 6.50% – 6.75% (vs. 6.25% base)</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endParaRPr lang="en-AU"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0664814"/>
                  </a:ext>
                </a:extLst>
              </a:tr>
              <a:tr h="914324">
                <a:tc>
                  <a:txBody>
                    <a:bodyPr/>
                    <a:lstStyle/>
                    <a:p>
                      <a:pPr algn="l">
                        <a:spcAft>
                          <a:spcPts val="600"/>
                        </a:spcAft>
                      </a:pPr>
                      <a:r>
                        <a:rPr lang="en-AU" sz="900"/>
                        <a:t>Existing Tenant Retention Risk</a:t>
                      </a:r>
                    </a:p>
                  </a:txBody>
                  <a:tcPr anchor="ctr">
                    <a:lnL w="12700" cmpd="sng">
                      <a:noFill/>
                    </a:lnL>
                    <a:lnR w="952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a:buFont typeface="Arial" panose="020B0604020202020204" pitchFamily="34" charset="0"/>
                        <a:buChar char="•"/>
                      </a:pPr>
                      <a:endParaRPr lang="en-AU" sz="900"/>
                    </a:p>
                  </a:txBody>
                  <a:tcPr anchor="ctr">
                    <a:lnL w="9525"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AU" sz="900"/>
                        <a:t>Anchor non-renewal, or prolonged vacancy on expiry reduces base NOI</a:t>
                      </a:r>
                      <a:endParaRPr lang="en-AU" sz="900" b="1"/>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r>
                        <a:rPr lang="en-AU" sz="900" b="0"/>
                        <a:t>Long-term leases with fixed 3% increases</a:t>
                      </a:r>
                    </a:p>
                    <a:p>
                      <a:pPr marL="171450" indent="-171450" algn="l">
                        <a:buFont typeface="Arial" panose="020B0604020202020204" pitchFamily="34" charset="0"/>
                        <a:buChar char="•"/>
                      </a:pPr>
                      <a:r>
                        <a:rPr lang="en-AU" sz="900" b="0"/>
                        <a:t>Early engagement ahead of expiries</a:t>
                      </a:r>
                    </a:p>
                    <a:p>
                      <a:pPr marL="171450" indent="-171450" algn="l">
                        <a:buFont typeface="Arial" panose="020B0604020202020204" pitchFamily="34" charset="0"/>
                        <a:buChar char="•"/>
                      </a:pPr>
                      <a:r>
                        <a:rPr lang="en-AU" sz="900" b="0"/>
                        <a:t>Vacancy sensitised to 9 – 15 months (vs. 6-month base)</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endParaRPr lang="en-AU" sz="900" b="1"/>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499782"/>
                  </a:ext>
                </a:extLst>
              </a:tr>
              <a:tr h="914324">
                <a:tc>
                  <a:txBody>
                    <a:bodyPr/>
                    <a:lstStyle/>
                    <a:p>
                      <a:pPr algn="l">
                        <a:spcAft>
                          <a:spcPts val="600"/>
                        </a:spcAft>
                      </a:pPr>
                      <a:r>
                        <a:rPr lang="en-AU" sz="900"/>
                        <a:t>Financing Risk</a:t>
                      </a:r>
                    </a:p>
                  </a:txBody>
                  <a:tcPr anchor="ctr">
                    <a:lnL w="12700" cmpd="sng">
                      <a:noFill/>
                    </a:lnL>
                    <a:lnR w="952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171450" indent="-171450" algn="l">
                        <a:buFont typeface="Arial" panose="020B0604020202020204" pitchFamily="34" charset="0"/>
                        <a:buChar char="•"/>
                      </a:pPr>
                      <a:endParaRPr lang="en-AU" sz="900"/>
                    </a:p>
                  </a:txBody>
                  <a:tcPr anchor="ctr">
                    <a:lnL w="9525"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indent="0" algn="l">
                        <a:buFont typeface="Arial" panose="020B0604020202020204" pitchFamily="34" charset="0"/>
                        <a:buNone/>
                      </a:pPr>
                      <a:r>
                        <a:rPr lang="en-AU" sz="900"/>
                        <a:t>Higher debt costs from margin expansion or a higher-for-longer rate backdrop</a:t>
                      </a:r>
                      <a:endParaRPr lang="en-AU" sz="900" b="1"/>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r>
                        <a:rPr lang="en-AU" sz="900" b="0"/>
                        <a:t>Conservative 35% LTV; monitor ICR/DSCR</a:t>
                      </a:r>
                    </a:p>
                    <a:p>
                      <a:pPr marL="171450" indent="-171450" algn="l">
                        <a:buFont typeface="Arial" panose="020B0604020202020204" pitchFamily="34" charset="0"/>
                        <a:buChar char="•"/>
                      </a:pPr>
                      <a:r>
                        <a:rPr lang="en-AU" sz="900" b="0"/>
                        <a:t>Interest-only, principal repaid at exit</a:t>
                      </a:r>
                    </a:p>
                    <a:p>
                      <a:pPr marL="171450" indent="-171450" algn="l">
                        <a:buFont typeface="Arial" panose="020B0604020202020204" pitchFamily="34" charset="0"/>
                        <a:buChar char="•"/>
                      </a:pPr>
                      <a:r>
                        <a:rPr lang="en-AU" sz="900" b="0"/>
                        <a:t>Margin sensitised to 175 – 275bps (vs. 150bps base)</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algn="l">
                        <a:buFont typeface="Arial" panose="020B0604020202020204" pitchFamily="34" charset="0"/>
                        <a:buChar char="•"/>
                      </a:pPr>
                      <a:endParaRPr lang="en-AU" sz="900" b="1"/>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86013579"/>
                  </a:ext>
                </a:extLst>
              </a:tr>
            </a:tbl>
          </a:graphicData>
        </a:graphic>
      </p:graphicFrame>
      <p:grpSp>
        <p:nvGrpSpPr>
          <p:cNvPr id="73" name="Group 72">
            <a:extLst>
              <a:ext uri="{FF2B5EF4-FFF2-40B4-BE49-F238E27FC236}">
                <a16:creationId xmlns:a16="http://schemas.microsoft.com/office/drawing/2014/main" id="{EE731644-B6B2-4E07-9571-D2FEB28A2583}"/>
              </a:ext>
            </a:extLst>
          </p:cNvPr>
          <p:cNvGrpSpPr/>
          <p:nvPr/>
        </p:nvGrpSpPr>
        <p:grpSpPr>
          <a:xfrm>
            <a:off x="215903" y="1166164"/>
            <a:ext cx="8712199" cy="276302"/>
            <a:chOff x="215901" y="1118511"/>
            <a:chExt cx="8712199" cy="276302"/>
          </a:xfrm>
        </p:grpSpPr>
        <p:cxnSp>
          <p:nvCxnSpPr>
            <p:cNvPr id="5" name="Straight Connector 4">
              <a:extLst>
                <a:ext uri="{FF2B5EF4-FFF2-40B4-BE49-F238E27FC236}">
                  <a16:creationId xmlns:a16="http://schemas.microsoft.com/office/drawing/2014/main" id="{72FA1500-E9FB-3329-0560-67F06BB55290}"/>
                </a:ext>
              </a:extLst>
            </p:cNvPr>
            <p:cNvCxnSpPr>
              <a:cxnSpLocks/>
            </p:cNvCxnSpPr>
            <p:nvPr/>
          </p:nvCxnSpPr>
          <p:spPr>
            <a:xfrm>
              <a:off x="215901" y="1373353"/>
              <a:ext cx="8712199" cy="21460"/>
            </a:xfrm>
            <a:prstGeom prst="line">
              <a:avLst/>
            </a:prstGeom>
            <a:ln w="12700">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45" name="Group 44">
              <a:extLst>
                <a:ext uri="{FF2B5EF4-FFF2-40B4-BE49-F238E27FC236}">
                  <a16:creationId xmlns:a16="http://schemas.microsoft.com/office/drawing/2014/main" id="{D2227A4F-C8B3-8E40-DC91-F2C88FA79745}"/>
                </a:ext>
              </a:extLst>
            </p:cNvPr>
            <p:cNvGrpSpPr/>
            <p:nvPr/>
          </p:nvGrpSpPr>
          <p:grpSpPr>
            <a:xfrm>
              <a:off x="215905" y="1118511"/>
              <a:ext cx="8712195" cy="271958"/>
              <a:chOff x="215901" y="1217142"/>
              <a:chExt cx="8712195" cy="246672"/>
            </a:xfrm>
          </p:grpSpPr>
          <p:sp>
            <p:nvSpPr>
              <p:cNvPr id="6" name="TextBox 5">
                <a:extLst>
                  <a:ext uri="{FF2B5EF4-FFF2-40B4-BE49-F238E27FC236}">
                    <a16:creationId xmlns:a16="http://schemas.microsoft.com/office/drawing/2014/main" id="{3BB58E02-E16E-C59F-2ACE-FE320DB1EB89}"/>
                  </a:ext>
                </a:extLst>
              </p:cNvPr>
              <p:cNvSpPr txBox="1"/>
              <p:nvPr/>
            </p:nvSpPr>
            <p:spPr>
              <a:xfrm>
                <a:off x="215901" y="1233488"/>
                <a:ext cx="1174750" cy="223328"/>
              </a:xfrm>
              <a:prstGeom prst="rect">
                <a:avLst/>
              </a:prstGeom>
              <a:noFill/>
            </p:spPr>
            <p:txBody>
              <a:bodyPr wrap="square">
                <a:spAutoFit/>
              </a:bodyPr>
              <a:lstStyle/>
              <a:p>
                <a:pPr algn="ctr"/>
                <a:r>
                  <a:rPr lang="en-US" sz="1000" b="1">
                    <a:solidFill>
                      <a:srgbClr val="002060"/>
                    </a:solidFill>
                  </a:rPr>
                  <a:t>Risk</a:t>
                </a:r>
              </a:p>
            </p:txBody>
          </p:sp>
          <p:sp>
            <p:nvSpPr>
              <p:cNvPr id="17" name="TextBox 16">
                <a:extLst>
                  <a:ext uri="{FF2B5EF4-FFF2-40B4-BE49-F238E27FC236}">
                    <a16:creationId xmlns:a16="http://schemas.microsoft.com/office/drawing/2014/main" id="{B4E60C55-D447-35C0-2321-8CCF8764A814}"/>
                  </a:ext>
                </a:extLst>
              </p:cNvPr>
              <p:cNvSpPr txBox="1"/>
              <p:nvPr/>
            </p:nvSpPr>
            <p:spPr>
              <a:xfrm>
                <a:off x="1657349" y="1217142"/>
                <a:ext cx="1174750" cy="223328"/>
              </a:xfrm>
              <a:prstGeom prst="rect">
                <a:avLst/>
              </a:prstGeom>
              <a:noFill/>
            </p:spPr>
            <p:txBody>
              <a:bodyPr wrap="square">
                <a:spAutoFit/>
              </a:bodyPr>
              <a:lstStyle/>
              <a:p>
                <a:pPr algn="ctr"/>
                <a:r>
                  <a:rPr lang="en-US" sz="1000" b="1">
                    <a:solidFill>
                      <a:srgbClr val="002060"/>
                    </a:solidFill>
                  </a:rPr>
                  <a:t>Likelihood</a:t>
                </a:r>
              </a:p>
            </p:txBody>
          </p:sp>
          <p:sp>
            <p:nvSpPr>
              <p:cNvPr id="19" name="TextBox 18">
                <a:extLst>
                  <a:ext uri="{FF2B5EF4-FFF2-40B4-BE49-F238E27FC236}">
                    <a16:creationId xmlns:a16="http://schemas.microsoft.com/office/drawing/2014/main" id="{5D5031D6-006D-F251-8774-22FE2180FEFA}"/>
                  </a:ext>
                </a:extLst>
              </p:cNvPr>
              <p:cNvSpPr txBox="1"/>
              <p:nvPr/>
            </p:nvSpPr>
            <p:spPr>
              <a:xfrm>
                <a:off x="2832098" y="1238769"/>
                <a:ext cx="1739902" cy="223328"/>
              </a:xfrm>
              <a:prstGeom prst="rect">
                <a:avLst/>
              </a:prstGeom>
              <a:noFill/>
            </p:spPr>
            <p:txBody>
              <a:bodyPr wrap="square">
                <a:spAutoFit/>
              </a:bodyPr>
              <a:lstStyle/>
              <a:p>
                <a:pPr algn="ctr"/>
                <a:r>
                  <a:rPr lang="en-US" sz="1000" b="1">
                    <a:solidFill>
                      <a:srgbClr val="002060"/>
                    </a:solidFill>
                  </a:rPr>
                  <a:t>Cause</a:t>
                </a:r>
              </a:p>
            </p:txBody>
          </p:sp>
          <p:sp>
            <p:nvSpPr>
              <p:cNvPr id="35" name="TextBox 34">
                <a:extLst>
                  <a:ext uri="{FF2B5EF4-FFF2-40B4-BE49-F238E27FC236}">
                    <a16:creationId xmlns:a16="http://schemas.microsoft.com/office/drawing/2014/main" id="{8BBEDD47-7BC5-CEBA-E472-9D5FF2BD9B1E}"/>
                  </a:ext>
                </a:extLst>
              </p:cNvPr>
              <p:cNvSpPr txBox="1"/>
              <p:nvPr/>
            </p:nvSpPr>
            <p:spPr>
              <a:xfrm>
                <a:off x="4572000" y="1234379"/>
                <a:ext cx="2657476" cy="223328"/>
              </a:xfrm>
              <a:prstGeom prst="rect">
                <a:avLst/>
              </a:prstGeom>
              <a:noFill/>
            </p:spPr>
            <p:txBody>
              <a:bodyPr wrap="square">
                <a:spAutoFit/>
              </a:bodyPr>
              <a:lstStyle/>
              <a:p>
                <a:pPr algn="ctr"/>
                <a:r>
                  <a:rPr lang="en-US" sz="1000" b="1">
                    <a:solidFill>
                      <a:srgbClr val="002060"/>
                    </a:solidFill>
                  </a:rPr>
                  <a:t>Mitigants</a:t>
                </a:r>
              </a:p>
            </p:txBody>
          </p:sp>
          <p:sp>
            <p:nvSpPr>
              <p:cNvPr id="44" name="TextBox 43">
                <a:extLst>
                  <a:ext uri="{FF2B5EF4-FFF2-40B4-BE49-F238E27FC236}">
                    <a16:creationId xmlns:a16="http://schemas.microsoft.com/office/drawing/2014/main" id="{FA9EBCCA-D571-CC16-1401-1FD6418A8599}"/>
                  </a:ext>
                </a:extLst>
              </p:cNvPr>
              <p:cNvSpPr txBox="1"/>
              <p:nvPr/>
            </p:nvSpPr>
            <p:spPr>
              <a:xfrm>
                <a:off x="7334249" y="1240486"/>
                <a:ext cx="1593847" cy="223328"/>
              </a:xfrm>
              <a:prstGeom prst="rect">
                <a:avLst/>
              </a:prstGeom>
              <a:noFill/>
            </p:spPr>
            <p:txBody>
              <a:bodyPr wrap="square">
                <a:spAutoFit/>
              </a:bodyPr>
              <a:lstStyle/>
              <a:p>
                <a:pPr algn="ctr"/>
                <a:r>
                  <a:rPr lang="en-US" sz="1000" b="1">
                    <a:solidFill>
                      <a:srgbClr val="002060"/>
                    </a:solidFill>
                  </a:rPr>
                  <a:t>Impact on IRR</a:t>
                </a:r>
              </a:p>
            </p:txBody>
          </p:sp>
        </p:grpSp>
      </p:grpSp>
      <p:sp>
        <p:nvSpPr>
          <p:cNvPr id="54" name="Rectangle 53">
            <a:extLst>
              <a:ext uri="{FF2B5EF4-FFF2-40B4-BE49-F238E27FC236}">
                <a16:creationId xmlns:a16="http://schemas.microsoft.com/office/drawing/2014/main" id="{85FB9A1F-B5BA-F764-E1FC-B7D414BF6F52}"/>
              </a:ext>
            </a:extLst>
          </p:cNvPr>
          <p:cNvSpPr/>
          <p:nvPr/>
        </p:nvSpPr>
        <p:spPr>
          <a:xfrm rot="16200000">
            <a:off x="-569084" y="2250891"/>
            <a:ext cx="1861437" cy="2863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Execution Risks</a:t>
            </a:r>
          </a:p>
        </p:txBody>
      </p:sp>
      <p:sp>
        <p:nvSpPr>
          <p:cNvPr id="59" name="Rectangle 58">
            <a:extLst>
              <a:ext uri="{FF2B5EF4-FFF2-40B4-BE49-F238E27FC236}">
                <a16:creationId xmlns:a16="http://schemas.microsoft.com/office/drawing/2014/main" id="{469FB438-2785-7EA5-A5D2-53E06D270E93}"/>
              </a:ext>
            </a:extLst>
          </p:cNvPr>
          <p:cNvSpPr/>
          <p:nvPr/>
        </p:nvSpPr>
        <p:spPr>
          <a:xfrm rot="16200000">
            <a:off x="-994489" y="4558587"/>
            <a:ext cx="2712246" cy="2863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Market &amp; Exit Risk</a:t>
            </a:r>
          </a:p>
        </p:txBody>
      </p:sp>
      <p:sp>
        <p:nvSpPr>
          <p:cNvPr id="67" name="Oval 66">
            <a:extLst>
              <a:ext uri="{FF2B5EF4-FFF2-40B4-BE49-F238E27FC236}">
                <a16:creationId xmlns:a16="http://schemas.microsoft.com/office/drawing/2014/main" id="{870664A6-0471-A725-54DD-D7C205A46A62}"/>
              </a:ext>
            </a:extLst>
          </p:cNvPr>
          <p:cNvSpPr/>
          <p:nvPr/>
        </p:nvSpPr>
        <p:spPr>
          <a:xfrm>
            <a:off x="1890692" y="1863174"/>
            <a:ext cx="180000" cy="178594"/>
          </a:xfrm>
          <a:prstGeom prst="ellipse">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Oval 75">
            <a:extLst>
              <a:ext uri="{FF2B5EF4-FFF2-40B4-BE49-F238E27FC236}">
                <a16:creationId xmlns:a16="http://schemas.microsoft.com/office/drawing/2014/main" id="{3A51832B-371A-177E-3988-43AF39E7316D}"/>
              </a:ext>
            </a:extLst>
          </p:cNvPr>
          <p:cNvSpPr/>
          <p:nvPr/>
        </p:nvSpPr>
        <p:spPr>
          <a:xfrm>
            <a:off x="2165902" y="1863174"/>
            <a:ext cx="180000" cy="178594"/>
          </a:xfrm>
          <a:prstGeom prst="ellipse">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Oval 77">
            <a:extLst>
              <a:ext uri="{FF2B5EF4-FFF2-40B4-BE49-F238E27FC236}">
                <a16:creationId xmlns:a16="http://schemas.microsoft.com/office/drawing/2014/main" id="{D5AAC214-29CA-1A04-8930-DD7DBCFC43CC}"/>
              </a:ext>
            </a:extLst>
          </p:cNvPr>
          <p:cNvSpPr/>
          <p:nvPr/>
        </p:nvSpPr>
        <p:spPr>
          <a:xfrm>
            <a:off x="2441111" y="1863174"/>
            <a:ext cx="180000" cy="178594"/>
          </a:xfrm>
          <a:prstGeom prst="ellipse">
            <a:avLst/>
          </a:prstGeom>
          <a:solidFill>
            <a:srgbClr val="FF5050">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Partial Circle 93">
            <a:extLst>
              <a:ext uri="{FF2B5EF4-FFF2-40B4-BE49-F238E27FC236}">
                <a16:creationId xmlns:a16="http://schemas.microsoft.com/office/drawing/2014/main" id="{D28A1146-AFD0-E7E1-481B-523386FE0FC9}"/>
              </a:ext>
            </a:extLst>
          </p:cNvPr>
          <p:cNvSpPr/>
          <p:nvPr/>
        </p:nvSpPr>
        <p:spPr>
          <a:xfrm>
            <a:off x="2441111" y="1863174"/>
            <a:ext cx="180000" cy="178594"/>
          </a:xfrm>
          <a:prstGeom prst="pie">
            <a:avLst>
              <a:gd name="adj1" fmla="val 5455516"/>
              <a:gd name="adj2" fmla="val 16200000"/>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00" name="Oval 99">
            <a:extLst>
              <a:ext uri="{FF2B5EF4-FFF2-40B4-BE49-F238E27FC236}">
                <a16:creationId xmlns:a16="http://schemas.microsoft.com/office/drawing/2014/main" id="{24449668-C1A4-13B7-6DAF-8FDB9842A843}"/>
              </a:ext>
            </a:extLst>
          </p:cNvPr>
          <p:cNvSpPr/>
          <p:nvPr/>
        </p:nvSpPr>
        <p:spPr>
          <a:xfrm>
            <a:off x="1890692" y="2745824"/>
            <a:ext cx="180000" cy="17859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Oval 101">
            <a:extLst>
              <a:ext uri="{FF2B5EF4-FFF2-40B4-BE49-F238E27FC236}">
                <a16:creationId xmlns:a16="http://schemas.microsoft.com/office/drawing/2014/main" id="{362D9667-5137-C6C7-B71C-D062F19F8703}"/>
              </a:ext>
            </a:extLst>
          </p:cNvPr>
          <p:cNvSpPr/>
          <p:nvPr/>
        </p:nvSpPr>
        <p:spPr>
          <a:xfrm>
            <a:off x="2154728" y="2745824"/>
            <a:ext cx="180000" cy="17859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Oval 118">
            <a:extLst>
              <a:ext uri="{FF2B5EF4-FFF2-40B4-BE49-F238E27FC236}">
                <a16:creationId xmlns:a16="http://schemas.microsoft.com/office/drawing/2014/main" id="{F404C0C4-2F0D-046A-2CED-48F4C6379055}"/>
              </a:ext>
            </a:extLst>
          </p:cNvPr>
          <p:cNvSpPr/>
          <p:nvPr/>
        </p:nvSpPr>
        <p:spPr>
          <a:xfrm>
            <a:off x="2418764" y="2745824"/>
            <a:ext cx="180000" cy="178594"/>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0" name="Oval 129">
            <a:extLst>
              <a:ext uri="{FF2B5EF4-FFF2-40B4-BE49-F238E27FC236}">
                <a16:creationId xmlns:a16="http://schemas.microsoft.com/office/drawing/2014/main" id="{95757128-DF0D-4C7A-79DB-E1CE9390B6C8}"/>
              </a:ext>
            </a:extLst>
          </p:cNvPr>
          <p:cNvSpPr/>
          <p:nvPr/>
        </p:nvSpPr>
        <p:spPr>
          <a:xfrm>
            <a:off x="1890692" y="3693975"/>
            <a:ext cx="180000" cy="17859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4" name="Oval 133">
            <a:extLst>
              <a:ext uri="{FF2B5EF4-FFF2-40B4-BE49-F238E27FC236}">
                <a16:creationId xmlns:a16="http://schemas.microsoft.com/office/drawing/2014/main" id="{E3BBF146-346F-C3F6-5412-80A91E1B061D}"/>
              </a:ext>
            </a:extLst>
          </p:cNvPr>
          <p:cNvSpPr/>
          <p:nvPr/>
        </p:nvSpPr>
        <p:spPr>
          <a:xfrm>
            <a:off x="2418764" y="3693975"/>
            <a:ext cx="180000" cy="178594"/>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6" name="Oval 135">
            <a:extLst>
              <a:ext uri="{FF2B5EF4-FFF2-40B4-BE49-F238E27FC236}">
                <a16:creationId xmlns:a16="http://schemas.microsoft.com/office/drawing/2014/main" id="{01069654-8DFB-7F12-ED89-B660F49531A7}"/>
              </a:ext>
            </a:extLst>
          </p:cNvPr>
          <p:cNvSpPr/>
          <p:nvPr/>
        </p:nvSpPr>
        <p:spPr>
          <a:xfrm>
            <a:off x="2154728" y="3693975"/>
            <a:ext cx="180000" cy="178594"/>
          </a:xfrm>
          <a:prstGeom prst="ellipse">
            <a:avLst/>
          </a:prstGeom>
          <a:solidFill>
            <a:srgbClr val="FFC000">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Partial Circle 137">
            <a:extLst>
              <a:ext uri="{FF2B5EF4-FFF2-40B4-BE49-F238E27FC236}">
                <a16:creationId xmlns:a16="http://schemas.microsoft.com/office/drawing/2014/main" id="{8A3AE49F-47D6-20B6-A378-79423DCFD4A4}"/>
              </a:ext>
            </a:extLst>
          </p:cNvPr>
          <p:cNvSpPr/>
          <p:nvPr/>
        </p:nvSpPr>
        <p:spPr>
          <a:xfrm>
            <a:off x="2154728" y="3693975"/>
            <a:ext cx="180000" cy="178594"/>
          </a:xfrm>
          <a:prstGeom prst="pie">
            <a:avLst>
              <a:gd name="adj1" fmla="val 5455516"/>
              <a:gd name="adj2" fmla="val 16200000"/>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40" name="Oval 139">
            <a:extLst>
              <a:ext uri="{FF2B5EF4-FFF2-40B4-BE49-F238E27FC236}">
                <a16:creationId xmlns:a16="http://schemas.microsoft.com/office/drawing/2014/main" id="{BE4CD42C-8BBE-C277-4E92-D8ECDB435FDC}"/>
              </a:ext>
            </a:extLst>
          </p:cNvPr>
          <p:cNvSpPr/>
          <p:nvPr/>
        </p:nvSpPr>
        <p:spPr>
          <a:xfrm>
            <a:off x="1890692" y="4571879"/>
            <a:ext cx="180000" cy="178594"/>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2" name="Oval 141">
            <a:extLst>
              <a:ext uri="{FF2B5EF4-FFF2-40B4-BE49-F238E27FC236}">
                <a16:creationId xmlns:a16="http://schemas.microsoft.com/office/drawing/2014/main" id="{C3F5DEC0-1F4C-CF11-09C1-68D8FCA57126}"/>
              </a:ext>
            </a:extLst>
          </p:cNvPr>
          <p:cNvSpPr/>
          <p:nvPr/>
        </p:nvSpPr>
        <p:spPr>
          <a:xfrm>
            <a:off x="2154728" y="4571879"/>
            <a:ext cx="180000" cy="178594"/>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4" name="Oval 143">
            <a:extLst>
              <a:ext uri="{FF2B5EF4-FFF2-40B4-BE49-F238E27FC236}">
                <a16:creationId xmlns:a16="http://schemas.microsoft.com/office/drawing/2014/main" id="{1480093E-6B5B-8637-110B-01D5BB8F7074}"/>
              </a:ext>
            </a:extLst>
          </p:cNvPr>
          <p:cNvSpPr/>
          <p:nvPr/>
        </p:nvSpPr>
        <p:spPr>
          <a:xfrm>
            <a:off x="2418764" y="4571879"/>
            <a:ext cx="180000" cy="178594"/>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6" name="Oval 145">
            <a:extLst>
              <a:ext uri="{FF2B5EF4-FFF2-40B4-BE49-F238E27FC236}">
                <a16:creationId xmlns:a16="http://schemas.microsoft.com/office/drawing/2014/main" id="{5BAA3067-79AF-9550-7AA8-54D3A71F662A}"/>
              </a:ext>
            </a:extLst>
          </p:cNvPr>
          <p:cNvSpPr/>
          <p:nvPr/>
        </p:nvSpPr>
        <p:spPr>
          <a:xfrm>
            <a:off x="1890692" y="5513241"/>
            <a:ext cx="180000" cy="178594"/>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8" name="Oval 147">
            <a:extLst>
              <a:ext uri="{FF2B5EF4-FFF2-40B4-BE49-F238E27FC236}">
                <a16:creationId xmlns:a16="http://schemas.microsoft.com/office/drawing/2014/main" id="{355F6F5B-D634-031B-D889-DD64345C1F6B}"/>
              </a:ext>
            </a:extLst>
          </p:cNvPr>
          <p:cNvSpPr/>
          <p:nvPr/>
        </p:nvSpPr>
        <p:spPr>
          <a:xfrm>
            <a:off x="2154728" y="5513241"/>
            <a:ext cx="180000" cy="178594"/>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0" name="Oval 149">
            <a:extLst>
              <a:ext uri="{FF2B5EF4-FFF2-40B4-BE49-F238E27FC236}">
                <a16:creationId xmlns:a16="http://schemas.microsoft.com/office/drawing/2014/main" id="{89245F4A-7314-F0D3-8969-7C4F5AA9E60D}"/>
              </a:ext>
            </a:extLst>
          </p:cNvPr>
          <p:cNvSpPr/>
          <p:nvPr/>
        </p:nvSpPr>
        <p:spPr>
          <a:xfrm>
            <a:off x="2418764" y="5513241"/>
            <a:ext cx="180000" cy="178594"/>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2" name="Oval 151">
            <a:extLst>
              <a:ext uri="{FF2B5EF4-FFF2-40B4-BE49-F238E27FC236}">
                <a16:creationId xmlns:a16="http://schemas.microsoft.com/office/drawing/2014/main" id="{C8E62111-79B5-4F1D-FD2C-AD016858C2EA}"/>
              </a:ext>
            </a:extLst>
          </p:cNvPr>
          <p:cNvSpPr/>
          <p:nvPr/>
        </p:nvSpPr>
        <p:spPr>
          <a:xfrm>
            <a:off x="7808121" y="1863174"/>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6" name="Oval 155">
            <a:extLst>
              <a:ext uri="{FF2B5EF4-FFF2-40B4-BE49-F238E27FC236}">
                <a16:creationId xmlns:a16="http://schemas.microsoft.com/office/drawing/2014/main" id="{292B1C60-AA0E-0C83-D330-ECE22931383B}"/>
              </a:ext>
            </a:extLst>
          </p:cNvPr>
          <p:cNvSpPr/>
          <p:nvPr/>
        </p:nvSpPr>
        <p:spPr>
          <a:xfrm>
            <a:off x="8430412" y="1863174"/>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58" name="Straight Connector 157">
            <a:extLst>
              <a:ext uri="{FF2B5EF4-FFF2-40B4-BE49-F238E27FC236}">
                <a16:creationId xmlns:a16="http://schemas.microsoft.com/office/drawing/2014/main" id="{7252B76A-652D-770E-1A57-99A50D46BAD8}"/>
              </a:ext>
            </a:extLst>
          </p:cNvPr>
          <p:cNvCxnSpPr>
            <a:cxnSpLocks/>
            <a:stCxn id="152" idx="6"/>
            <a:endCxn id="156" idx="2"/>
          </p:cNvCxnSpPr>
          <p:nvPr/>
        </p:nvCxnSpPr>
        <p:spPr>
          <a:xfrm>
            <a:off x="7947294" y="1932218"/>
            <a:ext cx="483116"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61" name="Oval 160">
            <a:extLst>
              <a:ext uri="{FF2B5EF4-FFF2-40B4-BE49-F238E27FC236}">
                <a16:creationId xmlns:a16="http://schemas.microsoft.com/office/drawing/2014/main" id="{D20721D1-EB24-75A0-CE47-5280CF5E9928}"/>
              </a:ext>
            </a:extLst>
          </p:cNvPr>
          <p:cNvSpPr/>
          <p:nvPr/>
        </p:nvSpPr>
        <p:spPr>
          <a:xfrm>
            <a:off x="7971928" y="2791714"/>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2" name="Oval 161">
            <a:extLst>
              <a:ext uri="{FF2B5EF4-FFF2-40B4-BE49-F238E27FC236}">
                <a16:creationId xmlns:a16="http://schemas.microsoft.com/office/drawing/2014/main" id="{2521FB48-94FE-B29D-9478-9AE1B219E039}"/>
              </a:ext>
            </a:extLst>
          </p:cNvPr>
          <p:cNvSpPr/>
          <p:nvPr/>
        </p:nvSpPr>
        <p:spPr>
          <a:xfrm>
            <a:off x="8467613" y="2791714"/>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3" name="Straight Connector 162">
            <a:extLst>
              <a:ext uri="{FF2B5EF4-FFF2-40B4-BE49-F238E27FC236}">
                <a16:creationId xmlns:a16="http://schemas.microsoft.com/office/drawing/2014/main" id="{8110CF87-B9CA-00D3-42D6-021305D2D719}"/>
              </a:ext>
            </a:extLst>
          </p:cNvPr>
          <p:cNvCxnSpPr>
            <a:cxnSpLocks/>
            <a:stCxn id="161" idx="6"/>
            <a:endCxn id="162" idx="2"/>
          </p:cNvCxnSpPr>
          <p:nvPr/>
        </p:nvCxnSpPr>
        <p:spPr>
          <a:xfrm>
            <a:off x="8111101" y="2860758"/>
            <a:ext cx="35651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68" name="Oval 167">
            <a:extLst>
              <a:ext uri="{FF2B5EF4-FFF2-40B4-BE49-F238E27FC236}">
                <a16:creationId xmlns:a16="http://schemas.microsoft.com/office/drawing/2014/main" id="{2124C9F3-4B57-F108-CAB5-CB4A85323C6D}"/>
              </a:ext>
            </a:extLst>
          </p:cNvPr>
          <p:cNvSpPr/>
          <p:nvPr/>
        </p:nvSpPr>
        <p:spPr>
          <a:xfrm>
            <a:off x="7738533" y="3755244"/>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9" name="Oval 168">
            <a:extLst>
              <a:ext uri="{FF2B5EF4-FFF2-40B4-BE49-F238E27FC236}">
                <a16:creationId xmlns:a16="http://schemas.microsoft.com/office/drawing/2014/main" id="{1EA270AA-A318-984C-3B62-C08890A492AE}"/>
              </a:ext>
            </a:extLst>
          </p:cNvPr>
          <p:cNvSpPr/>
          <p:nvPr/>
        </p:nvSpPr>
        <p:spPr>
          <a:xfrm>
            <a:off x="8718254" y="3755244"/>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70" name="Straight Connector 169">
            <a:extLst>
              <a:ext uri="{FF2B5EF4-FFF2-40B4-BE49-F238E27FC236}">
                <a16:creationId xmlns:a16="http://schemas.microsoft.com/office/drawing/2014/main" id="{1B38D25D-9A60-B7EA-EEAD-E5804635146D}"/>
              </a:ext>
            </a:extLst>
          </p:cNvPr>
          <p:cNvCxnSpPr>
            <a:cxnSpLocks/>
            <a:stCxn id="168" idx="6"/>
            <a:endCxn id="169" idx="2"/>
          </p:cNvCxnSpPr>
          <p:nvPr/>
        </p:nvCxnSpPr>
        <p:spPr>
          <a:xfrm>
            <a:off x="7877706" y="3824288"/>
            <a:ext cx="840546"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77" name="Oval 176">
            <a:extLst>
              <a:ext uri="{FF2B5EF4-FFF2-40B4-BE49-F238E27FC236}">
                <a16:creationId xmlns:a16="http://schemas.microsoft.com/office/drawing/2014/main" id="{E7DD4023-72B2-235A-1835-972026CDA1A0}"/>
              </a:ext>
            </a:extLst>
          </p:cNvPr>
          <p:cNvSpPr/>
          <p:nvPr/>
        </p:nvSpPr>
        <p:spPr>
          <a:xfrm>
            <a:off x="8074634" y="4591417"/>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8" name="Oval 177">
            <a:extLst>
              <a:ext uri="{FF2B5EF4-FFF2-40B4-BE49-F238E27FC236}">
                <a16:creationId xmlns:a16="http://schemas.microsoft.com/office/drawing/2014/main" id="{AF39CD58-5C39-75F2-0413-575BE77E2BD2}"/>
              </a:ext>
            </a:extLst>
          </p:cNvPr>
          <p:cNvSpPr/>
          <p:nvPr/>
        </p:nvSpPr>
        <p:spPr>
          <a:xfrm>
            <a:off x="8490161" y="4591417"/>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79" name="Straight Connector 178">
            <a:extLst>
              <a:ext uri="{FF2B5EF4-FFF2-40B4-BE49-F238E27FC236}">
                <a16:creationId xmlns:a16="http://schemas.microsoft.com/office/drawing/2014/main" id="{75364E7C-E7B6-8B9D-19BD-2218CC68CABD}"/>
              </a:ext>
            </a:extLst>
          </p:cNvPr>
          <p:cNvCxnSpPr>
            <a:cxnSpLocks/>
            <a:stCxn id="177" idx="6"/>
            <a:endCxn id="178" idx="2"/>
          </p:cNvCxnSpPr>
          <p:nvPr/>
        </p:nvCxnSpPr>
        <p:spPr>
          <a:xfrm>
            <a:off x="8213807" y="4660461"/>
            <a:ext cx="276352"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83" name="Oval 182">
            <a:extLst>
              <a:ext uri="{FF2B5EF4-FFF2-40B4-BE49-F238E27FC236}">
                <a16:creationId xmlns:a16="http://schemas.microsoft.com/office/drawing/2014/main" id="{E1A1185A-C0BA-A3CC-8CBC-06AE93DADC1E}"/>
              </a:ext>
            </a:extLst>
          </p:cNvPr>
          <p:cNvSpPr/>
          <p:nvPr/>
        </p:nvSpPr>
        <p:spPr>
          <a:xfrm>
            <a:off x="8154060" y="5535763"/>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4" name="Oval 183">
            <a:extLst>
              <a:ext uri="{FF2B5EF4-FFF2-40B4-BE49-F238E27FC236}">
                <a16:creationId xmlns:a16="http://schemas.microsoft.com/office/drawing/2014/main" id="{912D606C-31EE-520A-517C-0851AAB033E7}"/>
              </a:ext>
            </a:extLst>
          </p:cNvPr>
          <p:cNvSpPr/>
          <p:nvPr/>
        </p:nvSpPr>
        <p:spPr>
          <a:xfrm>
            <a:off x="8569587" y="5535763"/>
            <a:ext cx="139175" cy="138088"/>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85" name="Straight Connector 184">
            <a:extLst>
              <a:ext uri="{FF2B5EF4-FFF2-40B4-BE49-F238E27FC236}">
                <a16:creationId xmlns:a16="http://schemas.microsoft.com/office/drawing/2014/main" id="{EEB8B9E3-36CF-D23F-2C90-7A0B84144BD9}"/>
              </a:ext>
            </a:extLst>
          </p:cNvPr>
          <p:cNvCxnSpPr>
            <a:cxnSpLocks/>
            <a:stCxn id="183" idx="6"/>
            <a:endCxn id="184" idx="2"/>
          </p:cNvCxnSpPr>
          <p:nvPr/>
        </p:nvCxnSpPr>
        <p:spPr>
          <a:xfrm>
            <a:off x="8293233" y="5604807"/>
            <a:ext cx="276352"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87" name="TextBox 186">
            <a:extLst>
              <a:ext uri="{FF2B5EF4-FFF2-40B4-BE49-F238E27FC236}">
                <a16:creationId xmlns:a16="http://schemas.microsoft.com/office/drawing/2014/main" id="{C1FD7D75-8665-E1E7-5114-F661B53B14E9}"/>
              </a:ext>
            </a:extLst>
          </p:cNvPr>
          <p:cNvSpPr txBox="1"/>
          <p:nvPr/>
        </p:nvSpPr>
        <p:spPr>
          <a:xfrm>
            <a:off x="7453441" y="1643881"/>
            <a:ext cx="863600" cy="230832"/>
          </a:xfrm>
          <a:prstGeom prst="rect">
            <a:avLst/>
          </a:prstGeom>
          <a:noFill/>
        </p:spPr>
        <p:txBody>
          <a:bodyPr wrap="square">
            <a:spAutoFit/>
          </a:bodyPr>
          <a:lstStyle/>
          <a:p>
            <a:pPr algn="ctr"/>
            <a:r>
              <a:rPr lang="en-US" sz="900">
                <a:solidFill>
                  <a:schemeClr val="bg1">
                    <a:lumMod val="50000"/>
                  </a:schemeClr>
                </a:solidFill>
              </a:rPr>
              <a:t>12.3%</a:t>
            </a:r>
          </a:p>
        </p:txBody>
      </p:sp>
      <p:sp>
        <p:nvSpPr>
          <p:cNvPr id="189" name="TextBox 188">
            <a:extLst>
              <a:ext uri="{FF2B5EF4-FFF2-40B4-BE49-F238E27FC236}">
                <a16:creationId xmlns:a16="http://schemas.microsoft.com/office/drawing/2014/main" id="{13BC2269-B75D-77A6-7EC1-C57BB2AD7C2C}"/>
              </a:ext>
            </a:extLst>
          </p:cNvPr>
          <p:cNvSpPr txBox="1"/>
          <p:nvPr/>
        </p:nvSpPr>
        <p:spPr>
          <a:xfrm>
            <a:off x="8092074" y="1643881"/>
            <a:ext cx="863600" cy="230832"/>
          </a:xfrm>
          <a:prstGeom prst="rect">
            <a:avLst/>
          </a:prstGeom>
          <a:noFill/>
        </p:spPr>
        <p:txBody>
          <a:bodyPr wrap="square">
            <a:spAutoFit/>
          </a:bodyPr>
          <a:lstStyle/>
          <a:p>
            <a:pPr algn="ctr"/>
            <a:r>
              <a:rPr lang="en-US" sz="900">
                <a:solidFill>
                  <a:schemeClr val="bg1">
                    <a:lumMod val="50000"/>
                  </a:schemeClr>
                </a:solidFill>
              </a:rPr>
              <a:t>13.5%</a:t>
            </a:r>
          </a:p>
        </p:txBody>
      </p:sp>
      <p:sp>
        <p:nvSpPr>
          <p:cNvPr id="191" name="TextBox 190">
            <a:extLst>
              <a:ext uri="{FF2B5EF4-FFF2-40B4-BE49-F238E27FC236}">
                <a16:creationId xmlns:a16="http://schemas.microsoft.com/office/drawing/2014/main" id="{3E27C45E-67A8-38FE-365A-ED72022977BC}"/>
              </a:ext>
            </a:extLst>
          </p:cNvPr>
          <p:cNvSpPr txBox="1"/>
          <p:nvPr/>
        </p:nvSpPr>
        <p:spPr>
          <a:xfrm>
            <a:off x="7580365" y="2557571"/>
            <a:ext cx="863600" cy="230832"/>
          </a:xfrm>
          <a:prstGeom prst="rect">
            <a:avLst/>
          </a:prstGeom>
          <a:noFill/>
        </p:spPr>
        <p:txBody>
          <a:bodyPr wrap="square">
            <a:spAutoFit/>
          </a:bodyPr>
          <a:lstStyle/>
          <a:p>
            <a:pPr algn="ctr"/>
            <a:r>
              <a:rPr lang="en-US" sz="900">
                <a:solidFill>
                  <a:schemeClr val="bg1">
                    <a:lumMod val="50000"/>
                  </a:schemeClr>
                </a:solidFill>
              </a:rPr>
              <a:t>12.8%</a:t>
            </a:r>
          </a:p>
        </p:txBody>
      </p:sp>
      <p:sp>
        <p:nvSpPr>
          <p:cNvPr id="193" name="TextBox 192">
            <a:extLst>
              <a:ext uri="{FF2B5EF4-FFF2-40B4-BE49-F238E27FC236}">
                <a16:creationId xmlns:a16="http://schemas.microsoft.com/office/drawing/2014/main" id="{BBEE6C74-FEFA-591F-816F-432773F2348D}"/>
              </a:ext>
            </a:extLst>
          </p:cNvPr>
          <p:cNvSpPr txBox="1"/>
          <p:nvPr/>
        </p:nvSpPr>
        <p:spPr>
          <a:xfrm>
            <a:off x="8137785" y="2557571"/>
            <a:ext cx="863600" cy="230832"/>
          </a:xfrm>
          <a:prstGeom prst="rect">
            <a:avLst/>
          </a:prstGeom>
          <a:noFill/>
        </p:spPr>
        <p:txBody>
          <a:bodyPr wrap="square">
            <a:spAutoFit/>
          </a:bodyPr>
          <a:lstStyle/>
          <a:p>
            <a:pPr algn="ctr"/>
            <a:r>
              <a:rPr lang="en-US" sz="900">
                <a:solidFill>
                  <a:schemeClr val="bg1">
                    <a:lumMod val="50000"/>
                  </a:schemeClr>
                </a:solidFill>
              </a:rPr>
              <a:t>13.5%</a:t>
            </a:r>
          </a:p>
        </p:txBody>
      </p:sp>
      <p:sp>
        <p:nvSpPr>
          <p:cNvPr id="195" name="TextBox 194">
            <a:extLst>
              <a:ext uri="{FF2B5EF4-FFF2-40B4-BE49-F238E27FC236}">
                <a16:creationId xmlns:a16="http://schemas.microsoft.com/office/drawing/2014/main" id="{0ECF8130-CF90-6A7E-562B-7989307FA2D7}"/>
              </a:ext>
            </a:extLst>
          </p:cNvPr>
          <p:cNvSpPr txBox="1"/>
          <p:nvPr/>
        </p:nvSpPr>
        <p:spPr>
          <a:xfrm>
            <a:off x="7376318" y="3525519"/>
            <a:ext cx="863600" cy="230832"/>
          </a:xfrm>
          <a:prstGeom prst="rect">
            <a:avLst/>
          </a:prstGeom>
          <a:noFill/>
        </p:spPr>
        <p:txBody>
          <a:bodyPr wrap="square">
            <a:spAutoFit/>
          </a:bodyPr>
          <a:lstStyle/>
          <a:p>
            <a:pPr algn="ctr"/>
            <a:r>
              <a:rPr lang="en-US" sz="900">
                <a:solidFill>
                  <a:schemeClr val="bg1">
                    <a:lumMod val="50000"/>
                  </a:schemeClr>
                </a:solidFill>
              </a:rPr>
              <a:t>10.7%</a:t>
            </a:r>
          </a:p>
        </p:txBody>
      </p:sp>
      <p:sp>
        <p:nvSpPr>
          <p:cNvPr id="197" name="TextBox 196">
            <a:extLst>
              <a:ext uri="{FF2B5EF4-FFF2-40B4-BE49-F238E27FC236}">
                <a16:creationId xmlns:a16="http://schemas.microsoft.com/office/drawing/2014/main" id="{F238E2C4-5A72-50B2-CDBB-1F9B3AE08BBD}"/>
              </a:ext>
            </a:extLst>
          </p:cNvPr>
          <p:cNvSpPr txBox="1"/>
          <p:nvPr/>
        </p:nvSpPr>
        <p:spPr>
          <a:xfrm>
            <a:off x="8346547" y="3525519"/>
            <a:ext cx="863600" cy="230832"/>
          </a:xfrm>
          <a:prstGeom prst="rect">
            <a:avLst/>
          </a:prstGeom>
          <a:noFill/>
        </p:spPr>
        <p:txBody>
          <a:bodyPr wrap="square">
            <a:spAutoFit/>
          </a:bodyPr>
          <a:lstStyle/>
          <a:p>
            <a:pPr algn="ctr"/>
            <a:r>
              <a:rPr lang="en-US" sz="900">
                <a:solidFill>
                  <a:schemeClr val="bg1">
                    <a:lumMod val="50000"/>
                  </a:schemeClr>
                </a:solidFill>
              </a:rPr>
              <a:t>16.5%</a:t>
            </a:r>
          </a:p>
        </p:txBody>
      </p:sp>
      <p:sp>
        <p:nvSpPr>
          <p:cNvPr id="200" name="TextBox 199">
            <a:extLst>
              <a:ext uri="{FF2B5EF4-FFF2-40B4-BE49-F238E27FC236}">
                <a16:creationId xmlns:a16="http://schemas.microsoft.com/office/drawing/2014/main" id="{1C5C83B7-55AB-9E45-878F-4E0FFB1C5281}"/>
              </a:ext>
            </a:extLst>
          </p:cNvPr>
          <p:cNvSpPr txBox="1"/>
          <p:nvPr/>
        </p:nvSpPr>
        <p:spPr>
          <a:xfrm>
            <a:off x="7728693" y="4378051"/>
            <a:ext cx="863600" cy="230832"/>
          </a:xfrm>
          <a:prstGeom prst="rect">
            <a:avLst/>
          </a:prstGeom>
          <a:noFill/>
        </p:spPr>
        <p:txBody>
          <a:bodyPr wrap="square">
            <a:spAutoFit/>
          </a:bodyPr>
          <a:lstStyle/>
          <a:p>
            <a:pPr algn="ctr"/>
            <a:r>
              <a:rPr lang="en-US" sz="900">
                <a:solidFill>
                  <a:schemeClr val="bg1">
                    <a:lumMod val="50000"/>
                  </a:schemeClr>
                </a:solidFill>
              </a:rPr>
              <a:t>12.9%</a:t>
            </a:r>
          </a:p>
        </p:txBody>
      </p:sp>
      <p:sp>
        <p:nvSpPr>
          <p:cNvPr id="202" name="TextBox 201">
            <a:extLst>
              <a:ext uri="{FF2B5EF4-FFF2-40B4-BE49-F238E27FC236}">
                <a16:creationId xmlns:a16="http://schemas.microsoft.com/office/drawing/2014/main" id="{B01729F8-1148-9CAF-5108-1DBD240EB604}"/>
              </a:ext>
            </a:extLst>
          </p:cNvPr>
          <p:cNvSpPr txBox="1"/>
          <p:nvPr/>
        </p:nvSpPr>
        <p:spPr>
          <a:xfrm>
            <a:off x="8145419" y="4378051"/>
            <a:ext cx="863600" cy="230832"/>
          </a:xfrm>
          <a:prstGeom prst="rect">
            <a:avLst/>
          </a:prstGeom>
          <a:noFill/>
        </p:spPr>
        <p:txBody>
          <a:bodyPr wrap="square">
            <a:spAutoFit/>
          </a:bodyPr>
          <a:lstStyle/>
          <a:p>
            <a:pPr algn="ctr"/>
            <a:r>
              <a:rPr lang="en-US" sz="900">
                <a:solidFill>
                  <a:schemeClr val="bg1">
                    <a:lumMod val="50000"/>
                  </a:schemeClr>
                </a:solidFill>
              </a:rPr>
              <a:t>13.5%</a:t>
            </a:r>
          </a:p>
        </p:txBody>
      </p:sp>
      <p:sp>
        <p:nvSpPr>
          <p:cNvPr id="204" name="TextBox 203">
            <a:extLst>
              <a:ext uri="{FF2B5EF4-FFF2-40B4-BE49-F238E27FC236}">
                <a16:creationId xmlns:a16="http://schemas.microsoft.com/office/drawing/2014/main" id="{E98BC8BF-9DE7-FFBB-0C25-672D8CA348C3}"/>
              </a:ext>
            </a:extLst>
          </p:cNvPr>
          <p:cNvSpPr txBox="1"/>
          <p:nvPr/>
        </p:nvSpPr>
        <p:spPr>
          <a:xfrm>
            <a:off x="8223645" y="5293082"/>
            <a:ext cx="863600" cy="230832"/>
          </a:xfrm>
          <a:prstGeom prst="rect">
            <a:avLst/>
          </a:prstGeom>
          <a:noFill/>
        </p:spPr>
        <p:txBody>
          <a:bodyPr wrap="square">
            <a:spAutoFit/>
          </a:bodyPr>
          <a:lstStyle/>
          <a:p>
            <a:pPr algn="ctr"/>
            <a:r>
              <a:rPr lang="en-US" sz="900">
                <a:solidFill>
                  <a:schemeClr val="bg1">
                    <a:lumMod val="50000"/>
                  </a:schemeClr>
                </a:solidFill>
              </a:rPr>
              <a:t>14.8%</a:t>
            </a:r>
          </a:p>
        </p:txBody>
      </p:sp>
      <p:sp>
        <p:nvSpPr>
          <p:cNvPr id="206" name="TextBox 205">
            <a:extLst>
              <a:ext uri="{FF2B5EF4-FFF2-40B4-BE49-F238E27FC236}">
                <a16:creationId xmlns:a16="http://schemas.microsoft.com/office/drawing/2014/main" id="{F66F92CE-5D7E-0147-580D-EED6DBC81645}"/>
              </a:ext>
            </a:extLst>
          </p:cNvPr>
          <p:cNvSpPr txBox="1"/>
          <p:nvPr/>
        </p:nvSpPr>
        <p:spPr>
          <a:xfrm>
            <a:off x="7797083" y="5298288"/>
            <a:ext cx="863600" cy="230832"/>
          </a:xfrm>
          <a:prstGeom prst="rect">
            <a:avLst/>
          </a:prstGeom>
          <a:noFill/>
        </p:spPr>
        <p:txBody>
          <a:bodyPr wrap="square">
            <a:spAutoFit/>
          </a:bodyPr>
          <a:lstStyle/>
          <a:p>
            <a:pPr algn="ctr"/>
            <a:r>
              <a:rPr lang="en-US" sz="900">
                <a:solidFill>
                  <a:schemeClr val="bg1">
                    <a:lumMod val="50000"/>
                  </a:schemeClr>
                </a:solidFill>
              </a:rPr>
              <a:t>13.0%</a:t>
            </a:r>
          </a:p>
        </p:txBody>
      </p:sp>
    </p:spTree>
    <p:extLst>
      <p:ext uri="{BB962C8B-B14F-4D97-AF65-F5344CB8AC3E}">
        <p14:creationId xmlns:p14="http://schemas.microsoft.com/office/powerpoint/2010/main" val="85952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F7C429-E33B-8458-C699-EDB2723F512D}"/>
              </a:ext>
            </a:extLst>
          </p:cNvPr>
          <p:cNvSpPr>
            <a:spLocks noGrp="1"/>
          </p:cNvSpPr>
          <p:nvPr>
            <p:ph type="body" sz="quarter" idx="12"/>
          </p:nvPr>
        </p:nvSpPr>
        <p:spPr>
          <a:xfrm>
            <a:off x="215902" y="763587"/>
            <a:ext cx="8712200" cy="396876"/>
          </a:xfrm>
        </p:spPr>
        <p:txBody>
          <a:bodyPr/>
          <a:lstStyle/>
          <a:p>
            <a:r>
              <a:rPr lang="en-AU" dirty="0"/>
              <a:t>Bayview combines defensive income, leasing-led upside, and strategic portfolio fit to deliver attractive returns</a:t>
            </a:r>
          </a:p>
        </p:txBody>
      </p:sp>
      <p:sp>
        <p:nvSpPr>
          <p:cNvPr id="3" name="Text Placeholder 2">
            <a:extLst>
              <a:ext uri="{FF2B5EF4-FFF2-40B4-BE49-F238E27FC236}">
                <a16:creationId xmlns:a16="http://schemas.microsoft.com/office/drawing/2014/main" id="{2083195B-1DE0-E9AB-86C9-389A0B0FD32D}"/>
              </a:ext>
            </a:extLst>
          </p:cNvPr>
          <p:cNvSpPr>
            <a:spLocks noGrp="1"/>
          </p:cNvSpPr>
          <p:nvPr>
            <p:ph type="body" sz="quarter" idx="13"/>
          </p:nvPr>
        </p:nvSpPr>
        <p:spPr/>
        <p:txBody>
          <a:bodyPr/>
          <a:lstStyle/>
          <a:p>
            <a:endParaRPr lang="en-AU" dirty="0"/>
          </a:p>
        </p:txBody>
      </p:sp>
      <p:sp>
        <p:nvSpPr>
          <p:cNvPr id="4" name="Text Placeholder 3">
            <a:extLst>
              <a:ext uri="{FF2B5EF4-FFF2-40B4-BE49-F238E27FC236}">
                <a16:creationId xmlns:a16="http://schemas.microsoft.com/office/drawing/2014/main" id="{AF2751DD-A966-FAC8-92FC-8E54A8291F6A}"/>
              </a:ext>
            </a:extLst>
          </p:cNvPr>
          <p:cNvSpPr>
            <a:spLocks noGrp="1"/>
          </p:cNvSpPr>
          <p:nvPr>
            <p:ph type="body" sz="quarter" idx="10"/>
          </p:nvPr>
        </p:nvSpPr>
        <p:spPr>
          <a:xfrm>
            <a:off x="215901" y="368299"/>
            <a:ext cx="6851650" cy="396876"/>
          </a:xfrm>
        </p:spPr>
        <p:txBody>
          <a:bodyPr/>
          <a:lstStyle/>
          <a:p>
            <a:r>
              <a:rPr lang="en-AU" dirty="0"/>
              <a:t>A High-Conviction Co-Investment</a:t>
            </a:r>
          </a:p>
        </p:txBody>
      </p:sp>
      <p:pic>
        <p:nvPicPr>
          <p:cNvPr id="3074" name="Picture 2" descr="Shield - Free security icons">
            <a:extLst>
              <a:ext uri="{FF2B5EF4-FFF2-40B4-BE49-F238E27FC236}">
                <a16:creationId xmlns:a16="http://schemas.microsoft.com/office/drawing/2014/main" id="{2CC8F01C-10AB-4288-36FD-D9DFFD4AA9B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1433" y="1562610"/>
            <a:ext cx="724972" cy="72497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Australia - Free cultures icons">
            <a:extLst>
              <a:ext uri="{FF2B5EF4-FFF2-40B4-BE49-F238E27FC236}">
                <a16:creationId xmlns:a16="http://schemas.microsoft.com/office/drawing/2014/main" id="{E09809EB-BE96-5750-1AAB-210C3DEC21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8087" y="1557867"/>
            <a:ext cx="848382" cy="84838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Value Creation icon line vector illustration 35193758 Vector Art at Vecteezy">
            <a:extLst>
              <a:ext uri="{FF2B5EF4-FFF2-40B4-BE49-F238E27FC236}">
                <a16:creationId xmlns:a16="http://schemas.microsoft.com/office/drawing/2014/main" id="{21BD6AA3-156C-0304-BE3D-2A00BE8789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7533" y="1565274"/>
            <a:ext cx="767274" cy="767274"/>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880D83-D18F-A112-311D-B628B2C19914}"/>
              </a:ext>
            </a:extLst>
          </p:cNvPr>
          <p:cNvSpPr txBox="1"/>
          <p:nvPr/>
        </p:nvSpPr>
        <p:spPr>
          <a:xfrm>
            <a:off x="215902" y="2387381"/>
            <a:ext cx="2179449" cy="1202510"/>
          </a:xfrm>
          <a:prstGeom prst="rect">
            <a:avLst/>
          </a:prstGeom>
          <a:noFill/>
        </p:spPr>
        <p:txBody>
          <a:bodyPr wrap="square" lIns="0" tIns="46800" rIns="90000" bIns="46800" rtlCol="0">
            <a:spAutoFit/>
          </a:bodyPr>
          <a:lstStyle/>
          <a:p>
            <a:pPr algn="ctr"/>
            <a:r>
              <a:rPr lang="en-AU" sz="1200" b="1" dirty="0">
                <a:solidFill>
                  <a:schemeClr val="tx2"/>
                </a:solidFill>
                <a:latin typeface="Segoe UI Light" panose="020B0502040204020203" pitchFamily="34" charset="0"/>
                <a:cs typeface="Segoe UI Light" panose="020B0502040204020203" pitchFamily="34" charset="0"/>
              </a:rPr>
              <a:t>Defensive Income</a:t>
            </a:r>
          </a:p>
          <a:p>
            <a:pPr algn="ctr"/>
            <a:endParaRPr lang="en-AU" sz="1200" b="1" dirty="0">
              <a:solidFill>
                <a:schemeClr val="tx2"/>
              </a:solidFill>
              <a:latin typeface="Segoe UI Light" panose="020B0502040204020203" pitchFamily="34" charset="0"/>
              <a:cs typeface="Segoe UI Light" panose="020B0502040204020203" pitchFamily="34" charset="0"/>
            </a:endParaRPr>
          </a:p>
          <a:p>
            <a:pPr algn="ctr"/>
            <a:r>
              <a:rPr lang="en-AU" sz="1200" dirty="0">
                <a:solidFill>
                  <a:schemeClr val="tx2"/>
                </a:solidFill>
                <a:latin typeface="Segoe UI Light" panose="020B0502040204020203" pitchFamily="34" charset="0"/>
                <a:cs typeface="Segoe UI Light" panose="020B0502040204020203" pitchFamily="34" charset="0"/>
              </a:rPr>
              <a:t>National grocery anchors underpin recurring foot traffic and resilient cash flows, with 45% of NOI from anchors</a:t>
            </a:r>
          </a:p>
        </p:txBody>
      </p:sp>
      <p:sp>
        <p:nvSpPr>
          <p:cNvPr id="17" name="TextBox 16">
            <a:extLst>
              <a:ext uri="{FF2B5EF4-FFF2-40B4-BE49-F238E27FC236}">
                <a16:creationId xmlns:a16="http://schemas.microsoft.com/office/drawing/2014/main" id="{4238270B-F158-1B8A-42C8-3BF7ED1C53B0}"/>
              </a:ext>
            </a:extLst>
          </p:cNvPr>
          <p:cNvSpPr txBox="1"/>
          <p:nvPr/>
        </p:nvSpPr>
        <p:spPr>
          <a:xfrm>
            <a:off x="2393486" y="2387381"/>
            <a:ext cx="2179449" cy="1202510"/>
          </a:xfrm>
          <a:prstGeom prst="rect">
            <a:avLst/>
          </a:prstGeom>
          <a:noFill/>
        </p:spPr>
        <p:txBody>
          <a:bodyPr wrap="square" lIns="0" tIns="46800" rIns="90000" bIns="46800" rtlCol="0">
            <a:spAutoFit/>
          </a:bodyPr>
          <a:lstStyle/>
          <a:p>
            <a:pPr algn="ctr"/>
            <a:r>
              <a:rPr lang="en-AU" sz="1200" b="1" dirty="0">
                <a:solidFill>
                  <a:schemeClr val="tx2"/>
                </a:solidFill>
                <a:latin typeface="Segoe UI Light" panose="020B0502040204020203" pitchFamily="34" charset="0"/>
                <a:cs typeface="Segoe UI Light" panose="020B0502040204020203" pitchFamily="34" charset="0"/>
              </a:rPr>
              <a:t>Structural catchment growth</a:t>
            </a:r>
          </a:p>
          <a:p>
            <a:pPr algn="ctr"/>
            <a:endParaRPr lang="en-AU" sz="1200" b="1" dirty="0">
              <a:solidFill>
                <a:schemeClr val="tx2"/>
              </a:solidFill>
              <a:latin typeface="Segoe UI Light" panose="020B0502040204020203" pitchFamily="34" charset="0"/>
              <a:cs typeface="Segoe UI Light" panose="020B0502040204020203" pitchFamily="34" charset="0"/>
            </a:endParaRPr>
          </a:p>
          <a:p>
            <a:pPr algn="ctr"/>
            <a:r>
              <a:rPr lang="en-AU" sz="1200" dirty="0">
                <a:solidFill>
                  <a:schemeClr val="tx2"/>
                </a:solidFill>
                <a:latin typeface="Segoe UI Light" panose="020B0502040204020203" pitchFamily="34" charset="0"/>
                <a:cs typeface="Segoe UI Light" panose="020B0502040204020203" pitchFamily="34" charset="0"/>
              </a:rPr>
              <a:t>Blacktown population growth expands Bayview’s customer base, while constrained supply supports tenant demand</a:t>
            </a:r>
          </a:p>
        </p:txBody>
      </p:sp>
      <p:sp>
        <p:nvSpPr>
          <p:cNvPr id="18" name="TextBox 17">
            <a:extLst>
              <a:ext uri="{FF2B5EF4-FFF2-40B4-BE49-F238E27FC236}">
                <a16:creationId xmlns:a16="http://schemas.microsoft.com/office/drawing/2014/main" id="{FD8C74D3-0207-72FE-C277-0D09EBB09A12}"/>
              </a:ext>
            </a:extLst>
          </p:cNvPr>
          <p:cNvSpPr txBox="1"/>
          <p:nvPr/>
        </p:nvSpPr>
        <p:spPr>
          <a:xfrm>
            <a:off x="4571070" y="2387381"/>
            <a:ext cx="2179449" cy="1202510"/>
          </a:xfrm>
          <a:prstGeom prst="rect">
            <a:avLst/>
          </a:prstGeom>
          <a:noFill/>
        </p:spPr>
        <p:txBody>
          <a:bodyPr wrap="square" lIns="0" tIns="46800" rIns="90000" bIns="46800" rtlCol="0">
            <a:spAutoFit/>
          </a:bodyPr>
          <a:lstStyle/>
          <a:p>
            <a:pPr algn="ctr"/>
            <a:r>
              <a:rPr lang="en-AU" sz="1200" b="1" dirty="0">
                <a:solidFill>
                  <a:schemeClr val="tx2"/>
                </a:solidFill>
                <a:latin typeface="Segoe UI Light" panose="020B0502040204020203" pitchFamily="34" charset="0"/>
                <a:cs typeface="Segoe UI Light" panose="020B0502040204020203" pitchFamily="34" charset="0"/>
              </a:rPr>
              <a:t>Visible value creation</a:t>
            </a:r>
          </a:p>
          <a:p>
            <a:pPr algn="ctr"/>
            <a:endParaRPr lang="en-AU" sz="1200" b="1" dirty="0">
              <a:solidFill>
                <a:schemeClr val="tx2"/>
              </a:solidFill>
              <a:latin typeface="Segoe UI Light" panose="020B0502040204020203" pitchFamily="34" charset="0"/>
              <a:cs typeface="Segoe UI Light" panose="020B0502040204020203" pitchFamily="34" charset="0"/>
            </a:endParaRPr>
          </a:p>
          <a:p>
            <a:pPr algn="ctr"/>
            <a:r>
              <a:rPr lang="en-AU" sz="1200" dirty="0">
                <a:solidFill>
                  <a:schemeClr val="tx2"/>
                </a:solidFill>
                <a:latin typeface="Segoe UI Light" panose="020B0502040204020203" pitchFamily="34" charset="0"/>
                <a:cs typeface="Segoe UI Light" panose="020B0502040204020203" pitchFamily="34" charset="0"/>
              </a:rPr>
              <a:t>$10m plan targets $750k incremental NOI, with highest conviction in the $3.5m </a:t>
            </a:r>
          </a:p>
          <a:p>
            <a:pPr algn="ctr"/>
            <a:r>
              <a:rPr lang="en-AU" sz="1200" dirty="0">
                <a:solidFill>
                  <a:schemeClr val="tx2"/>
                </a:solidFill>
                <a:latin typeface="Segoe UI Light" panose="020B0502040204020203" pitchFamily="34" charset="0"/>
                <a:cs typeface="Segoe UI Light" panose="020B0502040204020203" pitchFamily="34" charset="0"/>
              </a:rPr>
              <a:t>specialty leasing remix</a:t>
            </a:r>
          </a:p>
        </p:txBody>
      </p:sp>
      <p:sp>
        <p:nvSpPr>
          <p:cNvPr id="19" name="TextBox 18">
            <a:extLst>
              <a:ext uri="{FF2B5EF4-FFF2-40B4-BE49-F238E27FC236}">
                <a16:creationId xmlns:a16="http://schemas.microsoft.com/office/drawing/2014/main" id="{068E4A1A-D720-0DF8-1A80-6FB712FA5BBE}"/>
              </a:ext>
            </a:extLst>
          </p:cNvPr>
          <p:cNvSpPr txBox="1"/>
          <p:nvPr/>
        </p:nvSpPr>
        <p:spPr>
          <a:xfrm>
            <a:off x="6748653" y="2387381"/>
            <a:ext cx="2179449" cy="1202510"/>
          </a:xfrm>
          <a:prstGeom prst="rect">
            <a:avLst/>
          </a:prstGeom>
          <a:noFill/>
        </p:spPr>
        <p:txBody>
          <a:bodyPr wrap="square" lIns="0" tIns="46800" rIns="90000" bIns="46800" rtlCol="0">
            <a:spAutoFit/>
          </a:bodyPr>
          <a:lstStyle/>
          <a:p>
            <a:pPr algn="ctr"/>
            <a:r>
              <a:rPr lang="en-AU" sz="1200" b="1" dirty="0">
                <a:solidFill>
                  <a:schemeClr val="tx2"/>
                </a:solidFill>
                <a:latin typeface="Segoe UI Light" panose="020B0502040204020203" pitchFamily="34" charset="0"/>
                <a:cs typeface="Segoe UI Light" panose="020B0502040204020203" pitchFamily="34" charset="0"/>
              </a:rPr>
              <a:t>Strategic co-investment fit</a:t>
            </a:r>
          </a:p>
          <a:p>
            <a:pPr algn="ctr"/>
            <a:endParaRPr lang="en-AU" sz="1200" b="1" dirty="0">
              <a:solidFill>
                <a:schemeClr val="tx2"/>
              </a:solidFill>
              <a:latin typeface="Segoe UI Light" panose="020B0502040204020203" pitchFamily="34" charset="0"/>
              <a:cs typeface="Segoe UI Light" panose="020B0502040204020203" pitchFamily="34" charset="0"/>
            </a:endParaRPr>
          </a:p>
          <a:p>
            <a:pPr algn="ctr"/>
            <a:r>
              <a:rPr lang="en-AU" sz="1200" dirty="0">
                <a:solidFill>
                  <a:schemeClr val="tx2"/>
                </a:solidFill>
                <a:latin typeface="Segoe UI Light" panose="020B0502040204020203" pitchFamily="34" charset="0"/>
                <a:cs typeface="Segoe UI Light" panose="020B0502040204020203" pitchFamily="34" charset="0"/>
              </a:rPr>
              <a:t>Direct co-investment gives CFS targeted Bayview exposure, improving retail diversification and asset-level underwriting</a:t>
            </a:r>
          </a:p>
        </p:txBody>
      </p:sp>
      <p:sp>
        <p:nvSpPr>
          <p:cNvPr id="20" name="Rectangle 19">
            <a:extLst>
              <a:ext uri="{FF2B5EF4-FFF2-40B4-BE49-F238E27FC236}">
                <a16:creationId xmlns:a16="http://schemas.microsoft.com/office/drawing/2014/main" id="{AB2EC3EC-C21B-F769-2203-39E75F72B2EF}"/>
              </a:ext>
            </a:extLst>
          </p:cNvPr>
          <p:cNvSpPr/>
          <p:nvPr/>
        </p:nvSpPr>
        <p:spPr>
          <a:xfrm>
            <a:off x="0" y="3945375"/>
            <a:ext cx="9144000" cy="178770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167E7DF0-DE14-A76B-6314-A4176FD5134D}"/>
              </a:ext>
            </a:extLst>
          </p:cNvPr>
          <p:cNvSpPr/>
          <p:nvPr/>
        </p:nvSpPr>
        <p:spPr>
          <a:xfrm>
            <a:off x="1597239" y="4042979"/>
            <a:ext cx="1592494" cy="159249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13.5%</a:t>
            </a:r>
          </a:p>
          <a:p>
            <a:pPr algn="ctr"/>
            <a:r>
              <a:rPr lang="en-AU" sz="1200" dirty="0">
                <a:solidFill>
                  <a:schemeClr val="bg1"/>
                </a:solidFill>
                <a:latin typeface="Segoe UI Light" panose="020B0502040204020203" pitchFamily="34" charset="0"/>
                <a:cs typeface="Segoe UI Light" panose="020B0502040204020203" pitchFamily="34" charset="0"/>
              </a:rPr>
              <a:t>Levered IRR</a:t>
            </a:r>
          </a:p>
        </p:txBody>
      </p:sp>
      <p:sp>
        <p:nvSpPr>
          <p:cNvPr id="22" name="Oval 21">
            <a:extLst>
              <a:ext uri="{FF2B5EF4-FFF2-40B4-BE49-F238E27FC236}">
                <a16:creationId xmlns:a16="http://schemas.microsoft.com/office/drawing/2014/main" id="{534BAA62-095A-D1B4-757A-FD11FF6F59AB}"/>
              </a:ext>
            </a:extLst>
          </p:cNvPr>
          <p:cNvSpPr/>
          <p:nvPr/>
        </p:nvSpPr>
        <p:spPr>
          <a:xfrm>
            <a:off x="5918374" y="4042979"/>
            <a:ext cx="1592494" cy="159249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1.6x</a:t>
            </a:r>
          </a:p>
          <a:p>
            <a:pPr algn="ctr"/>
            <a:r>
              <a:rPr lang="en-AU" sz="1200" dirty="0">
                <a:solidFill>
                  <a:schemeClr val="bg1"/>
                </a:solidFill>
                <a:latin typeface="Segoe UI Light" panose="020B0502040204020203" pitchFamily="34" charset="0"/>
                <a:cs typeface="Segoe UI Light" panose="020B0502040204020203" pitchFamily="34" charset="0"/>
              </a:rPr>
              <a:t>MOIC</a:t>
            </a:r>
          </a:p>
        </p:txBody>
      </p:sp>
      <p:sp>
        <p:nvSpPr>
          <p:cNvPr id="23" name="TextBox 22">
            <a:extLst>
              <a:ext uri="{FF2B5EF4-FFF2-40B4-BE49-F238E27FC236}">
                <a16:creationId xmlns:a16="http://schemas.microsoft.com/office/drawing/2014/main" id="{08124786-FCAA-D8D4-D61D-3062AC6436A0}"/>
              </a:ext>
            </a:extLst>
          </p:cNvPr>
          <p:cNvSpPr txBox="1"/>
          <p:nvPr/>
        </p:nvSpPr>
        <p:spPr>
          <a:xfrm>
            <a:off x="3641726" y="4346068"/>
            <a:ext cx="1844674" cy="1079399"/>
          </a:xfrm>
          <a:prstGeom prst="rect">
            <a:avLst/>
          </a:prstGeom>
          <a:noFill/>
        </p:spPr>
        <p:txBody>
          <a:bodyPr wrap="square" lIns="0" tIns="46800" rIns="0" bIns="46800" rtlCol="0">
            <a:spAutoFit/>
          </a:bodyPr>
          <a:lstStyle/>
          <a:p>
            <a:pPr algn="ctr"/>
            <a:r>
              <a:rPr lang="en-AU" b="1" dirty="0">
                <a:solidFill>
                  <a:srgbClr val="51A153"/>
                </a:solidFill>
              </a:rPr>
              <a:t>PROCEED</a:t>
            </a:r>
          </a:p>
          <a:p>
            <a:pPr algn="ctr"/>
            <a:endParaRPr lang="en-AU" sz="1000" b="1" dirty="0">
              <a:solidFill>
                <a:srgbClr val="316132"/>
              </a:solidFill>
            </a:endParaRPr>
          </a:p>
          <a:p>
            <a:pPr algn="ctr"/>
            <a:r>
              <a:rPr lang="en-AU" sz="1200" dirty="0">
                <a:solidFill>
                  <a:schemeClr val="tx2"/>
                </a:solidFill>
                <a:latin typeface="Segoe UI Light" panose="020B0502040204020203" pitchFamily="34" charset="0"/>
                <a:cs typeface="Segoe UI Light" panose="020B0502040204020203" pitchFamily="34" charset="0"/>
              </a:rPr>
              <a:t>$25.0m co-investment</a:t>
            </a:r>
          </a:p>
          <a:p>
            <a:pPr algn="ctr"/>
            <a:r>
              <a:rPr lang="en-AU" sz="1200" dirty="0">
                <a:solidFill>
                  <a:schemeClr val="tx2"/>
                </a:solidFill>
                <a:latin typeface="Segoe UI Light" panose="020B0502040204020203" pitchFamily="34" charset="0"/>
                <a:cs typeface="Segoe UI Light" panose="020B0502040204020203" pitchFamily="34" charset="0"/>
              </a:rPr>
              <a:t>5-year hold, subject to confirmatory DD</a:t>
            </a:r>
          </a:p>
        </p:txBody>
      </p:sp>
      <p:pic>
        <p:nvPicPr>
          <p:cNvPr id="3086" name="Picture 14" descr="Hand shake - Free hands and gestures icons">
            <a:extLst>
              <a:ext uri="{FF2B5EF4-FFF2-40B4-BE49-F238E27FC236}">
                <a16:creationId xmlns:a16="http://schemas.microsoft.com/office/drawing/2014/main" id="{2602A694-6041-074A-AE12-9D63FBAF5A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85790" y="1508447"/>
            <a:ext cx="866777" cy="866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36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EC91AB-6DAF-E513-26E9-2BCEFEFBB075}"/>
              </a:ext>
            </a:extLst>
          </p:cNvPr>
          <p:cNvSpPr>
            <a:spLocks noGrp="1"/>
          </p:cNvSpPr>
          <p:nvPr>
            <p:ph type="body" sz="quarter" idx="12"/>
          </p:nvPr>
        </p:nvSpPr>
        <p:spPr/>
        <p:txBody>
          <a:bodyPr/>
          <a:lstStyle/>
          <a:p>
            <a:endParaRPr lang="en-AU" dirty="0"/>
          </a:p>
        </p:txBody>
      </p:sp>
      <p:sp>
        <p:nvSpPr>
          <p:cNvPr id="4" name="Text Placeholder 3">
            <a:extLst>
              <a:ext uri="{FF2B5EF4-FFF2-40B4-BE49-F238E27FC236}">
                <a16:creationId xmlns:a16="http://schemas.microsoft.com/office/drawing/2014/main" id="{3DF90710-F7D8-539C-B0E7-189DA19909AE}"/>
              </a:ext>
            </a:extLst>
          </p:cNvPr>
          <p:cNvSpPr>
            <a:spLocks noGrp="1"/>
          </p:cNvSpPr>
          <p:nvPr>
            <p:ph type="body" sz="quarter" idx="10"/>
          </p:nvPr>
        </p:nvSpPr>
        <p:spPr/>
        <p:txBody>
          <a:bodyPr/>
          <a:lstStyle/>
          <a:p>
            <a:r>
              <a:rPr lang="en-AU"/>
              <a:t>Executive Summary</a:t>
            </a:r>
          </a:p>
        </p:txBody>
      </p:sp>
      <p:sp>
        <p:nvSpPr>
          <p:cNvPr id="6" name="TextBox 5">
            <a:extLst>
              <a:ext uri="{FF2B5EF4-FFF2-40B4-BE49-F238E27FC236}">
                <a16:creationId xmlns:a16="http://schemas.microsoft.com/office/drawing/2014/main" id="{FD475BEF-F92D-F49A-241A-A5DAF4512B5B}"/>
              </a:ext>
            </a:extLst>
          </p:cNvPr>
          <p:cNvSpPr txBox="1"/>
          <p:nvPr/>
        </p:nvSpPr>
        <p:spPr>
          <a:xfrm>
            <a:off x="499571" y="1643743"/>
            <a:ext cx="2160587" cy="309958"/>
          </a:xfrm>
          <a:prstGeom prst="rect">
            <a:avLst/>
          </a:prstGeom>
          <a:noFill/>
        </p:spPr>
        <p:txBody>
          <a:bodyPr wrap="square" lIns="0" tIns="46800" rIns="90000" bIns="46800" rtlCol="0">
            <a:spAutoFit/>
          </a:bodyPr>
          <a:lstStyle/>
          <a:p>
            <a:pPr algn="ctr"/>
            <a:r>
              <a:rPr lang="en-AU" sz="1400" b="1" dirty="0">
                <a:solidFill>
                  <a:schemeClr val="tx2"/>
                </a:solidFill>
                <a:latin typeface="Segoe UI Light" panose="020B0502040204020203" pitchFamily="34" charset="0"/>
                <a:cs typeface="Segoe UI Light" panose="020B0502040204020203" pitchFamily="34" charset="0"/>
              </a:rPr>
              <a:t>Recommendation</a:t>
            </a:r>
          </a:p>
        </p:txBody>
      </p:sp>
      <p:sp>
        <p:nvSpPr>
          <p:cNvPr id="7" name="TextBox 6">
            <a:extLst>
              <a:ext uri="{FF2B5EF4-FFF2-40B4-BE49-F238E27FC236}">
                <a16:creationId xmlns:a16="http://schemas.microsoft.com/office/drawing/2014/main" id="{4A6E3FE3-C9BB-7794-CD08-4887715C6362}"/>
              </a:ext>
            </a:extLst>
          </p:cNvPr>
          <p:cNvSpPr txBox="1"/>
          <p:nvPr/>
        </p:nvSpPr>
        <p:spPr>
          <a:xfrm>
            <a:off x="499571" y="2826983"/>
            <a:ext cx="2160587" cy="525401"/>
          </a:xfrm>
          <a:prstGeom prst="rect">
            <a:avLst/>
          </a:prstGeom>
          <a:noFill/>
        </p:spPr>
        <p:txBody>
          <a:bodyPr wrap="square" lIns="0" tIns="46800" rIns="90000" bIns="46800" rtlCol="0">
            <a:spAutoFit/>
          </a:bodyPr>
          <a:lstStyle/>
          <a:p>
            <a:pPr algn="ctr"/>
            <a:r>
              <a:rPr lang="en-AU" sz="1400" b="1" dirty="0">
                <a:solidFill>
                  <a:schemeClr val="tx2"/>
                </a:solidFill>
                <a:latin typeface="Segoe UI Light" panose="020B0502040204020203" pitchFamily="34" charset="0"/>
                <a:cs typeface="Segoe UI Light" panose="020B0502040204020203" pitchFamily="34" charset="0"/>
              </a:rPr>
              <a:t>Investment </a:t>
            </a:r>
          </a:p>
          <a:p>
            <a:pPr algn="ctr"/>
            <a:r>
              <a:rPr lang="en-AU" sz="1400" b="1" dirty="0">
                <a:solidFill>
                  <a:schemeClr val="tx2"/>
                </a:solidFill>
                <a:latin typeface="Segoe UI Light" panose="020B0502040204020203" pitchFamily="34" charset="0"/>
                <a:cs typeface="Segoe UI Light" panose="020B0502040204020203" pitchFamily="34" charset="0"/>
              </a:rPr>
              <a:t>Context</a:t>
            </a:r>
          </a:p>
        </p:txBody>
      </p:sp>
      <p:sp>
        <p:nvSpPr>
          <p:cNvPr id="15" name="TextBox 14">
            <a:extLst>
              <a:ext uri="{FF2B5EF4-FFF2-40B4-BE49-F238E27FC236}">
                <a16:creationId xmlns:a16="http://schemas.microsoft.com/office/drawing/2014/main" id="{24A52715-9A73-1B91-DCC7-510862C1938F}"/>
              </a:ext>
            </a:extLst>
          </p:cNvPr>
          <p:cNvSpPr txBox="1"/>
          <p:nvPr/>
        </p:nvSpPr>
        <p:spPr>
          <a:xfrm>
            <a:off x="488685" y="4125481"/>
            <a:ext cx="2160587" cy="525401"/>
          </a:xfrm>
          <a:prstGeom prst="rect">
            <a:avLst/>
          </a:prstGeom>
          <a:noFill/>
        </p:spPr>
        <p:txBody>
          <a:bodyPr wrap="square" lIns="0" tIns="46800" rIns="90000" bIns="46800" rtlCol="0">
            <a:spAutoFit/>
          </a:bodyPr>
          <a:lstStyle/>
          <a:p>
            <a:pPr algn="ctr"/>
            <a:r>
              <a:rPr lang="en-AU" sz="1400" b="1" dirty="0">
                <a:solidFill>
                  <a:schemeClr val="tx2"/>
                </a:solidFill>
                <a:latin typeface="Segoe UI Light" panose="020B0502040204020203" pitchFamily="34" charset="0"/>
                <a:cs typeface="Segoe UI Light" panose="020B0502040204020203" pitchFamily="34" charset="0"/>
              </a:rPr>
              <a:t>Investment </a:t>
            </a:r>
          </a:p>
          <a:p>
            <a:pPr algn="ctr"/>
            <a:r>
              <a:rPr lang="en-AU" sz="1400" b="1" dirty="0">
                <a:solidFill>
                  <a:schemeClr val="tx2"/>
                </a:solidFill>
                <a:latin typeface="Segoe UI Light" panose="020B0502040204020203" pitchFamily="34" charset="0"/>
                <a:cs typeface="Segoe UI Light" panose="020B0502040204020203" pitchFamily="34" charset="0"/>
              </a:rPr>
              <a:t>Theses</a:t>
            </a:r>
          </a:p>
        </p:txBody>
      </p:sp>
      <p:sp>
        <p:nvSpPr>
          <p:cNvPr id="16" name="TextBox 15">
            <a:extLst>
              <a:ext uri="{FF2B5EF4-FFF2-40B4-BE49-F238E27FC236}">
                <a16:creationId xmlns:a16="http://schemas.microsoft.com/office/drawing/2014/main" id="{89B6019B-A032-2DDE-7990-19EA00E4DE5C}"/>
              </a:ext>
            </a:extLst>
          </p:cNvPr>
          <p:cNvSpPr txBox="1"/>
          <p:nvPr/>
        </p:nvSpPr>
        <p:spPr>
          <a:xfrm>
            <a:off x="499571" y="5357317"/>
            <a:ext cx="2160587" cy="525401"/>
          </a:xfrm>
          <a:prstGeom prst="rect">
            <a:avLst/>
          </a:prstGeom>
          <a:noFill/>
        </p:spPr>
        <p:txBody>
          <a:bodyPr wrap="square" lIns="0" tIns="46800" rIns="90000" bIns="46800" rtlCol="0">
            <a:spAutoFit/>
          </a:bodyPr>
          <a:lstStyle/>
          <a:p>
            <a:pPr algn="ctr"/>
            <a:r>
              <a:rPr lang="en-AU" sz="1400" b="1" dirty="0">
                <a:solidFill>
                  <a:schemeClr val="tx2"/>
                </a:solidFill>
                <a:latin typeface="Segoe UI Light" panose="020B0502040204020203" pitchFamily="34" charset="0"/>
                <a:cs typeface="Segoe UI Light" panose="020B0502040204020203" pitchFamily="34" charset="0"/>
              </a:rPr>
              <a:t>Risks and </a:t>
            </a:r>
          </a:p>
          <a:p>
            <a:pPr algn="ctr"/>
            <a:r>
              <a:rPr lang="en-AU" sz="1400" b="1" dirty="0">
                <a:solidFill>
                  <a:schemeClr val="tx2"/>
                </a:solidFill>
                <a:latin typeface="Segoe UI Light" panose="020B0502040204020203" pitchFamily="34" charset="0"/>
                <a:cs typeface="Segoe UI Light" panose="020B0502040204020203" pitchFamily="34" charset="0"/>
              </a:rPr>
              <a:t>diligence areas</a:t>
            </a:r>
          </a:p>
        </p:txBody>
      </p:sp>
      <p:sp>
        <p:nvSpPr>
          <p:cNvPr id="17" name="Rectangle 16">
            <a:extLst>
              <a:ext uri="{FF2B5EF4-FFF2-40B4-BE49-F238E27FC236}">
                <a16:creationId xmlns:a16="http://schemas.microsoft.com/office/drawing/2014/main" id="{CFB2FF6E-1277-9749-3C7B-8AEDB05ADC04}"/>
              </a:ext>
            </a:extLst>
          </p:cNvPr>
          <p:cNvSpPr/>
          <p:nvPr/>
        </p:nvSpPr>
        <p:spPr>
          <a:xfrm>
            <a:off x="2376488" y="1382485"/>
            <a:ext cx="6551611" cy="8717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Segoe UI Light" panose="020B0502040204020203" pitchFamily="34" charset="0"/>
                <a:cs typeface="Segoe UI Light" panose="020B0502040204020203" pitchFamily="34" charset="0"/>
              </a:rPr>
              <a:t>Against a backdrop of resilient retail demand, strong Blacktown growth, and constrained new </a:t>
            </a:r>
          </a:p>
          <a:p>
            <a:pPr algn="ctr"/>
            <a:r>
              <a:rPr lang="en-US" sz="1200" dirty="0">
                <a:solidFill>
                  <a:schemeClr val="bg1"/>
                </a:solidFill>
                <a:latin typeface="Segoe UI Light" panose="020B0502040204020203" pitchFamily="34" charset="0"/>
                <a:cs typeface="Segoe UI Light" panose="020B0502040204020203" pitchFamily="34" charset="0"/>
              </a:rPr>
              <a:t>supply, we recommend CFS </a:t>
            </a:r>
            <a:r>
              <a:rPr lang="en-US" sz="1200" b="1" dirty="0">
                <a:solidFill>
                  <a:schemeClr val="bg1"/>
                </a:solidFill>
                <a:latin typeface="Segoe UI Light" panose="020B0502040204020203" pitchFamily="34" charset="0"/>
                <a:cs typeface="Segoe UI Light" panose="020B0502040204020203" pitchFamily="34" charset="0"/>
              </a:rPr>
              <a:t>proceed with the $25.0m Bayview co-investment</a:t>
            </a:r>
            <a:r>
              <a:rPr lang="en-US" sz="1200" dirty="0">
                <a:solidFill>
                  <a:schemeClr val="bg1"/>
                </a:solidFill>
                <a:latin typeface="Segoe UI Light" panose="020B0502040204020203" pitchFamily="34" charset="0"/>
                <a:cs typeface="Segoe UI Light" panose="020B0502040204020203" pitchFamily="34" charset="0"/>
              </a:rPr>
              <a:t>, underwriting a </a:t>
            </a:r>
          </a:p>
          <a:p>
            <a:pPr algn="ctr"/>
            <a:r>
              <a:rPr lang="en-US" sz="1200" b="1" dirty="0">
                <a:solidFill>
                  <a:schemeClr val="bg1"/>
                </a:solidFill>
                <a:latin typeface="Segoe UI Light" panose="020B0502040204020203" pitchFamily="34" charset="0"/>
                <a:cs typeface="Segoe UI Light" panose="020B0502040204020203" pitchFamily="34" charset="0"/>
              </a:rPr>
              <a:t>13.5% levered IRR </a:t>
            </a:r>
            <a:r>
              <a:rPr lang="en-US" sz="1200" dirty="0">
                <a:solidFill>
                  <a:schemeClr val="bg1"/>
                </a:solidFill>
                <a:latin typeface="Segoe UI Light" panose="020B0502040204020203" pitchFamily="34" charset="0"/>
                <a:cs typeface="Segoe UI Light" panose="020B0502040204020203" pitchFamily="34" charset="0"/>
              </a:rPr>
              <a:t>and 1.6x MOIC over five years</a:t>
            </a:r>
            <a:endParaRPr lang="en-AU" sz="1200" dirty="0">
              <a:solidFill>
                <a:schemeClr val="bg1"/>
              </a:solidFill>
              <a:latin typeface="Segoe UI Light" panose="020B0502040204020203" pitchFamily="34" charset="0"/>
              <a:cs typeface="Segoe UI Light" panose="020B0502040204020203" pitchFamily="34" charset="0"/>
            </a:endParaRPr>
          </a:p>
        </p:txBody>
      </p:sp>
      <p:sp>
        <p:nvSpPr>
          <p:cNvPr id="19" name="Rectangle 18">
            <a:extLst>
              <a:ext uri="{FF2B5EF4-FFF2-40B4-BE49-F238E27FC236}">
                <a16:creationId xmlns:a16="http://schemas.microsoft.com/office/drawing/2014/main" id="{63F1C958-5072-7F86-7DD1-3EC2CCD0E9AD}"/>
              </a:ext>
            </a:extLst>
          </p:cNvPr>
          <p:cNvSpPr/>
          <p:nvPr/>
        </p:nvSpPr>
        <p:spPr>
          <a:xfrm>
            <a:off x="2376488" y="2659516"/>
            <a:ext cx="2071688" cy="871764"/>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tx2"/>
                </a:solidFill>
                <a:latin typeface="Segoe UI Light" panose="020B0502040204020203" pitchFamily="34" charset="0"/>
                <a:cs typeface="Segoe UI Light" panose="020B0502040204020203" pitchFamily="34" charset="0"/>
              </a:rPr>
              <a:t>Defensive retail backdrop </a:t>
            </a:r>
            <a:r>
              <a:rPr lang="en-AU" sz="1200" dirty="0">
                <a:solidFill>
                  <a:schemeClr val="tx2"/>
                </a:solidFill>
                <a:latin typeface="Segoe UI Light" panose="020B0502040204020203" pitchFamily="34" charset="0"/>
                <a:cs typeface="Segoe UI Light" panose="020B0502040204020203" pitchFamily="34" charset="0"/>
              </a:rPr>
              <a:t>– $12.7bn in Australia retail transactions (2025) against constrained new supply </a:t>
            </a:r>
          </a:p>
        </p:txBody>
      </p:sp>
      <p:sp>
        <p:nvSpPr>
          <p:cNvPr id="20" name="Rectangle 19">
            <a:extLst>
              <a:ext uri="{FF2B5EF4-FFF2-40B4-BE49-F238E27FC236}">
                <a16:creationId xmlns:a16="http://schemas.microsoft.com/office/drawing/2014/main" id="{3A1A9359-1107-6BDE-EF36-E11E85533DA0}"/>
              </a:ext>
            </a:extLst>
          </p:cNvPr>
          <p:cNvSpPr/>
          <p:nvPr/>
        </p:nvSpPr>
        <p:spPr>
          <a:xfrm>
            <a:off x="4616450" y="2659516"/>
            <a:ext cx="2071688" cy="871764"/>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r>
              <a:rPr lang="en-AU" sz="1200" b="1" dirty="0">
                <a:solidFill>
                  <a:schemeClr val="tx2"/>
                </a:solidFill>
                <a:latin typeface="Segoe UI Light" panose="020B0502040204020203" pitchFamily="34" charset="0"/>
                <a:cs typeface="Segoe UI Light" panose="020B0502040204020203" pitchFamily="34" charset="0"/>
              </a:rPr>
              <a:t>High-growth catchment</a:t>
            </a:r>
            <a:r>
              <a:rPr lang="en-AU" sz="1200" dirty="0">
                <a:solidFill>
                  <a:schemeClr val="tx2"/>
                </a:solidFill>
                <a:latin typeface="Segoe UI Light" panose="020B0502040204020203" pitchFamily="34" charset="0"/>
                <a:cs typeface="Segoe UI Light" panose="020B0502040204020203" pitchFamily="34" charset="0"/>
              </a:rPr>
              <a:t>, with +15% population growth to 2036 </a:t>
            </a:r>
          </a:p>
          <a:p>
            <a:pPr algn="ctr"/>
            <a:r>
              <a:rPr lang="en-AU" sz="1200" dirty="0">
                <a:solidFill>
                  <a:schemeClr val="tx2"/>
                </a:solidFill>
                <a:latin typeface="Segoe UI Light" panose="020B0502040204020203" pitchFamily="34" charset="0"/>
                <a:cs typeface="Segoe UI Light" panose="020B0502040204020203" pitchFamily="34" charset="0"/>
              </a:rPr>
              <a:t>(vs. 8% Syd)</a:t>
            </a:r>
          </a:p>
        </p:txBody>
      </p:sp>
      <p:sp>
        <p:nvSpPr>
          <p:cNvPr id="21" name="Rectangle 20">
            <a:extLst>
              <a:ext uri="{FF2B5EF4-FFF2-40B4-BE49-F238E27FC236}">
                <a16:creationId xmlns:a16="http://schemas.microsoft.com/office/drawing/2014/main" id="{F88107B6-0B20-C0D2-DD3D-E8728581C36F}"/>
              </a:ext>
            </a:extLst>
          </p:cNvPr>
          <p:cNvSpPr/>
          <p:nvPr/>
        </p:nvSpPr>
        <p:spPr>
          <a:xfrm>
            <a:off x="6856411" y="2659516"/>
            <a:ext cx="2071688" cy="871764"/>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tx2"/>
                </a:solidFill>
                <a:latin typeface="Segoe UI Light" panose="020B0502040204020203" pitchFamily="34" charset="0"/>
                <a:cs typeface="Segoe UI Light" panose="020B0502040204020203" pitchFamily="34" charset="0"/>
              </a:rPr>
              <a:t>Market-priced entry</a:t>
            </a:r>
            <a:r>
              <a:rPr lang="en-AU" sz="1200" dirty="0">
                <a:solidFill>
                  <a:schemeClr val="tx2"/>
                </a:solidFill>
                <a:latin typeface="Segoe UI Light" panose="020B0502040204020203" pitchFamily="34" charset="0"/>
                <a:cs typeface="Segoe UI Light" panose="020B0502040204020203" pitchFamily="34" charset="0"/>
              </a:rPr>
              <a:t>, </a:t>
            </a:r>
          </a:p>
          <a:p>
            <a:pPr algn="ctr"/>
            <a:r>
              <a:rPr lang="en-AU" sz="1200" dirty="0">
                <a:solidFill>
                  <a:schemeClr val="tx2"/>
                </a:solidFill>
                <a:latin typeface="Segoe UI Light" panose="020B0502040204020203" pitchFamily="34" charset="0"/>
                <a:cs typeface="Segoe UI Light" panose="020B0502040204020203" pitchFamily="34" charset="0"/>
              </a:rPr>
              <a:t>with 6.45% entry cap </a:t>
            </a:r>
          </a:p>
          <a:p>
            <a:pPr algn="ctr"/>
            <a:r>
              <a:rPr lang="en-AU" sz="1200" dirty="0">
                <a:solidFill>
                  <a:schemeClr val="tx2"/>
                </a:solidFill>
                <a:latin typeface="Segoe UI Light" panose="020B0502040204020203" pitchFamily="34" charset="0"/>
                <a:cs typeface="Segoe UI Light" panose="020B0502040204020203" pitchFamily="34" charset="0"/>
              </a:rPr>
              <a:t>rate vs. 6.43% Sydney </a:t>
            </a:r>
          </a:p>
          <a:p>
            <a:pPr algn="ctr"/>
            <a:r>
              <a:rPr lang="en-AU" sz="1200" dirty="0">
                <a:solidFill>
                  <a:schemeClr val="tx2"/>
                </a:solidFill>
                <a:latin typeface="Segoe UI Light" panose="020B0502040204020203" pitchFamily="34" charset="0"/>
                <a:cs typeface="Segoe UI Light" panose="020B0502040204020203" pitchFamily="34" charset="0"/>
              </a:rPr>
              <a:t>comparable median</a:t>
            </a:r>
          </a:p>
        </p:txBody>
      </p:sp>
      <p:sp>
        <p:nvSpPr>
          <p:cNvPr id="28" name="Rectangle 27">
            <a:extLst>
              <a:ext uri="{FF2B5EF4-FFF2-40B4-BE49-F238E27FC236}">
                <a16:creationId xmlns:a16="http://schemas.microsoft.com/office/drawing/2014/main" id="{FD19B94E-CBC1-2F25-650B-248FA7413177}"/>
              </a:ext>
            </a:extLst>
          </p:cNvPr>
          <p:cNvSpPr/>
          <p:nvPr/>
        </p:nvSpPr>
        <p:spPr>
          <a:xfrm>
            <a:off x="2376488" y="3971696"/>
            <a:ext cx="2071688" cy="871764"/>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gn="ctr"/>
            <a:r>
              <a:rPr lang="en-US" sz="1200" dirty="0">
                <a:solidFill>
                  <a:schemeClr val="tx2"/>
                </a:solidFill>
                <a:latin typeface="Segoe UI Light" panose="020B0502040204020203" pitchFamily="34" charset="0"/>
                <a:cs typeface="Segoe UI Light" panose="020B0502040204020203" pitchFamily="34" charset="0"/>
              </a:rPr>
              <a:t>Blacktown growth and infrastructure deepen Bayview’s catchment and support exit demand</a:t>
            </a:r>
            <a:endParaRPr lang="en-AU" sz="1200" dirty="0">
              <a:solidFill>
                <a:schemeClr val="tx2"/>
              </a:solidFill>
              <a:latin typeface="Segoe UI Light" panose="020B0502040204020203" pitchFamily="34" charset="0"/>
              <a:cs typeface="Segoe UI Light" panose="020B0502040204020203" pitchFamily="34" charset="0"/>
            </a:endParaRPr>
          </a:p>
        </p:txBody>
      </p:sp>
      <p:sp>
        <p:nvSpPr>
          <p:cNvPr id="29" name="Rectangle 28">
            <a:extLst>
              <a:ext uri="{FF2B5EF4-FFF2-40B4-BE49-F238E27FC236}">
                <a16:creationId xmlns:a16="http://schemas.microsoft.com/office/drawing/2014/main" id="{D9A64C76-8521-275C-87AF-BE59876280A6}"/>
              </a:ext>
            </a:extLst>
          </p:cNvPr>
          <p:cNvSpPr/>
          <p:nvPr/>
        </p:nvSpPr>
        <p:spPr>
          <a:xfrm>
            <a:off x="4616450" y="3971696"/>
            <a:ext cx="2071688" cy="871764"/>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180000" rIns="108000" rtlCol="0" anchor="ctr"/>
          <a:lstStyle/>
          <a:p>
            <a:pPr algn="ctr"/>
            <a:r>
              <a:rPr lang="en-US" sz="1200" dirty="0">
                <a:solidFill>
                  <a:schemeClr val="tx2"/>
                </a:solidFill>
                <a:latin typeface="Segoe UI Light" panose="020B0502040204020203" pitchFamily="34" charset="0"/>
                <a:cs typeface="Segoe UI Light" panose="020B0502040204020203" pitchFamily="34" charset="0"/>
              </a:rPr>
              <a:t>Grocery-led anchors </a:t>
            </a:r>
          </a:p>
          <a:p>
            <a:pPr algn="ctr"/>
            <a:r>
              <a:rPr lang="en-US" sz="1200" dirty="0">
                <a:solidFill>
                  <a:schemeClr val="tx2"/>
                </a:solidFill>
                <a:latin typeface="Segoe UI Light" panose="020B0502040204020203" pitchFamily="34" charset="0"/>
                <a:cs typeface="Segoe UI Light" panose="020B0502040204020203" pitchFamily="34" charset="0"/>
              </a:rPr>
              <a:t>and services-based </a:t>
            </a:r>
          </a:p>
          <a:p>
            <a:pPr algn="ctr"/>
            <a:r>
              <a:rPr lang="en-US" sz="1200" dirty="0">
                <a:solidFill>
                  <a:schemeClr val="tx2"/>
                </a:solidFill>
                <a:latin typeface="Segoe UI Light" panose="020B0502040204020203" pitchFamily="34" charset="0"/>
                <a:cs typeface="Segoe UI Light" panose="020B0502040204020203" pitchFamily="34" charset="0"/>
              </a:rPr>
              <a:t>tenants underpin resilient recurring income</a:t>
            </a:r>
            <a:endParaRPr lang="en-AU" sz="1200" dirty="0">
              <a:solidFill>
                <a:schemeClr val="tx2"/>
              </a:solidFill>
              <a:latin typeface="Segoe UI Light" panose="020B0502040204020203" pitchFamily="34" charset="0"/>
              <a:cs typeface="Segoe UI Light" panose="020B0502040204020203" pitchFamily="34" charset="0"/>
            </a:endParaRPr>
          </a:p>
        </p:txBody>
      </p:sp>
      <p:sp>
        <p:nvSpPr>
          <p:cNvPr id="30" name="Rectangle 29">
            <a:extLst>
              <a:ext uri="{FF2B5EF4-FFF2-40B4-BE49-F238E27FC236}">
                <a16:creationId xmlns:a16="http://schemas.microsoft.com/office/drawing/2014/main" id="{946BDB3D-E423-1FC7-F53F-FC6A51541D0A}"/>
              </a:ext>
            </a:extLst>
          </p:cNvPr>
          <p:cNvSpPr/>
          <p:nvPr/>
        </p:nvSpPr>
        <p:spPr>
          <a:xfrm>
            <a:off x="6856411" y="3971696"/>
            <a:ext cx="2071688" cy="871764"/>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gn="ctr"/>
            <a:r>
              <a:rPr lang="en-US" sz="1200" dirty="0">
                <a:solidFill>
                  <a:schemeClr val="tx2"/>
                </a:solidFill>
                <a:latin typeface="Segoe UI Light" panose="020B0502040204020203" pitchFamily="34" charset="0"/>
                <a:cs typeface="Segoe UI Light" panose="020B0502040204020203" pitchFamily="34" charset="0"/>
              </a:rPr>
              <a:t>The $10m plan targets $750k incremental </a:t>
            </a:r>
          </a:p>
          <a:p>
            <a:pPr algn="ctr"/>
            <a:r>
              <a:rPr lang="en-US" sz="1200" dirty="0">
                <a:solidFill>
                  <a:schemeClr val="tx2"/>
                </a:solidFill>
                <a:latin typeface="Segoe UI Light" panose="020B0502040204020203" pitchFamily="34" charset="0"/>
                <a:cs typeface="Segoe UI Light" panose="020B0502040204020203" pitchFamily="34" charset="0"/>
              </a:rPr>
              <a:t>NOI, led by specialty </a:t>
            </a:r>
          </a:p>
          <a:p>
            <a:pPr algn="ctr"/>
            <a:r>
              <a:rPr lang="en-US" sz="1200" dirty="0">
                <a:solidFill>
                  <a:schemeClr val="tx2"/>
                </a:solidFill>
                <a:latin typeface="Segoe UI Light" panose="020B0502040204020203" pitchFamily="34" charset="0"/>
                <a:cs typeface="Segoe UI Light" panose="020B0502040204020203" pitchFamily="34" charset="0"/>
              </a:rPr>
              <a:t>re-leasing</a:t>
            </a:r>
            <a:endParaRPr lang="en-AU" sz="1200" dirty="0">
              <a:solidFill>
                <a:schemeClr val="tx2"/>
              </a:solidFill>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02000D76-D229-913D-9AA1-C838F3987F7F}"/>
              </a:ext>
            </a:extLst>
          </p:cNvPr>
          <p:cNvSpPr/>
          <p:nvPr/>
        </p:nvSpPr>
        <p:spPr>
          <a:xfrm>
            <a:off x="2376488" y="3971696"/>
            <a:ext cx="241301" cy="241301"/>
          </a:xfrm>
          <a:prstGeom prst="rect">
            <a:avLst/>
          </a:prstGeom>
          <a:solidFill>
            <a:schemeClr val="accent1"/>
          </a:solidFill>
          <a:ln>
            <a:solidFill>
              <a:schemeClr val="accent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dirty="0">
                <a:solidFill>
                  <a:schemeClr val="bg1"/>
                </a:solidFill>
              </a:rPr>
              <a:t>I</a:t>
            </a:r>
          </a:p>
        </p:txBody>
      </p:sp>
      <p:sp>
        <p:nvSpPr>
          <p:cNvPr id="32" name="Rectangle 31">
            <a:extLst>
              <a:ext uri="{FF2B5EF4-FFF2-40B4-BE49-F238E27FC236}">
                <a16:creationId xmlns:a16="http://schemas.microsoft.com/office/drawing/2014/main" id="{5754737B-0254-7AA9-7F3B-B083F9BE6168}"/>
              </a:ext>
            </a:extLst>
          </p:cNvPr>
          <p:cNvSpPr/>
          <p:nvPr/>
        </p:nvSpPr>
        <p:spPr>
          <a:xfrm>
            <a:off x="4616450" y="3971696"/>
            <a:ext cx="241301" cy="241301"/>
          </a:xfrm>
          <a:prstGeom prst="rect">
            <a:avLst/>
          </a:prstGeom>
          <a:solidFill>
            <a:schemeClr val="accent3"/>
          </a:solidFill>
          <a:ln>
            <a:solidFill>
              <a:schemeClr val="accent3"/>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dirty="0">
                <a:solidFill>
                  <a:schemeClr val="bg1"/>
                </a:solidFill>
              </a:rPr>
              <a:t>II</a:t>
            </a:r>
          </a:p>
        </p:txBody>
      </p:sp>
      <p:sp>
        <p:nvSpPr>
          <p:cNvPr id="33" name="Rectangle 32">
            <a:extLst>
              <a:ext uri="{FF2B5EF4-FFF2-40B4-BE49-F238E27FC236}">
                <a16:creationId xmlns:a16="http://schemas.microsoft.com/office/drawing/2014/main" id="{C4D42656-69D5-B5F0-B86F-89C8BC426245}"/>
              </a:ext>
            </a:extLst>
          </p:cNvPr>
          <p:cNvSpPr/>
          <p:nvPr/>
        </p:nvSpPr>
        <p:spPr>
          <a:xfrm>
            <a:off x="6856411" y="3971696"/>
            <a:ext cx="241301" cy="241301"/>
          </a:xfrm>
          <a:prstGeom prst="rect">
            <a:avLst/>
          </a:prstGeom>
          <a:solidFill>
            <a:schemeClr val="accent2"/>
          </a:solidFill>
          <a:ln>
            <a:solidFill>
              <a:schemeClr val="accent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dirty="0">
                <a:solidFill>
                  <a:schemeClr val="bg1"/>
                </a:solidFill>
              </a:rPr>
              <a:t>III</a:t>
            </a:r>
          </a:p>
        </p:txBody>
      </p:sp>
      <p:sp>
        <p:nvSpPr>
          <p:cNvPr id="39" name="Rectangle 38">
            <a:extLst>
              <a:ext uri="{FF2B5EF4-FFF2-40B4-BE49-F238E27FC236}">
                <a16:creationId xmlns:a16="http://schemas.microsoft.com/office/drawing/2014/main" id="{623C16D7-2128-9E06-9C55-0C96E3B6220A}"/>
              </a:ext>
            </a:extLst>
          </p:cNvPr>
          <p:cNvSpPr/>
          <p:nvPr/>
        </p:nvSpPr>
        <p:spPr>
          <a:xfrm>
            <a:off x="2376488" y="5222649"/>
            <a:ext cx="1515781" cy="8717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2"/>
                </a:solidFill>
                <a:latin typeface="Segoe UI Light" panose="020B0502040204020203" pitchFamily="34" charset="0"/>
                <a:cs typeface="Segoe UI Light" panose="020B0502040204020203" pitchFamily="34" charset="0"/>
              </a:rPr>
              <a:t>Specialty leasing remix delay</a:t>
            </a:r>
          </a:p>
        </p:txBody>
      </p:sp>
      <p:sp>
        <p:nvSpPr>
          <p:cNvPr id="40" name="Rectangle 39">
            <a:extLst>
              <a:ext uri="{FF2B5EF4-FFF2-40B4-BE49-F238E27FC236}">
                <a16:creationId xmlns:a16="http://schemas.microsoft.com/office/drawing/2014/main" id="{291D056D-B800-BBD5-2493-0BB9FFC4DBBC}"/>
              </a:ext>
            </a:extLst>
          </p:cNvPr>
          <p:cNvSpPr/>
          <p:nvPr/>
        </p:nvSpPr>
        <p:spPr>
          <a:xfrm>
            <a:off x="4055098" y="5222649"/>
            <a:ext cx="1515781" cy="8717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2"/>
                </a:solidFill>
                <a:latin typeface="Segoe UI Light" panose="020B0502040204020203" pitchFamily="34" charset="0"/>
                <a:cs typeface="Segoe UI Light" panose="020B0502040204020203" pitchFamily="34" charset="0"/>
              </a:rPr>
              <a:t>Capex overrun increasing cost of value creation</a:t>
            </a:r>
          </a:p>
        </p:txBody>
      </p:sp>
      <p:sp>
        <p:nvSpPr>
          <p:cNvPr id="41" name="Rectangle 40">
            <a:extLst>
              <a:ext uri="{FF2B5EF4-FFF2-40B4-BE49-F238E27FC236}">
                <a16:creationId xmlns:a16="http://schemas.microsoft.com/office/drawing/2014/main" id="{D70C0938-D4F5-A6F8-BB96-E3D1ED0C4407}"/>
              </a:ext>
            </a:extLst>
          </p:cNvPr>
          <p:cNvSpPr/>
          <p:nvPr/>
        </p:nvSpPr>
        <p:spPr>
          <a:xfrm>
            <a:off x="5733708" y="5222649"/>
            <a:ext cx="1515781" cy="8717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2"/>
                </a:solidFill>
                <a:latin typeface="Segoe UI Light" panose="020B0502040204020203" pitchFamily="34" charset="0"/>
                <a:cs typeface="Segoe UI Light" panose="020B0502040204020203" pitchFamily="34" charset="0"/>
              </a:rPr>
              <a:t>Exit cap rate expansion from softer conditions</a:t>
            </a:r>
          </a:p>
        </p:txBody>
      </p:sp>
      <p:sp>
        <p:nvSpPr>
          <p:cNvPr id="42" name="Rectangle 41">
            <a:extLst>
              <a:ext uri="{FF2B5EF4-FFF2-40B4-BE49-F238E27FC236}">
                <a16:creationId xmlns:a16="http://schemas.microsoft.com/office/drawing/2014/main" id="{771733F7-35CF-6135-E5F5-A9ECA193176E}"/>
              </a:ext>
            </a:extLst>
          </p:cNvPr>
          <p:cNvSpPr/>
          <p:nvPr/>
        </p:nvSpPr>
        <p:spPr>
          <a:xfrm>
            <a:off x="7412318" y="5222649"/>
            <a:ext cx="1515781" cy="8717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2"/>
                </a:solidFill>
                <a:latin typeface="Segoe UI Light" panose="020B0502040204020203" pitchFamily="34" charset="0"/>
                <a:cs typeface="Segoe UI Light" panose="020B0502040204020203" pitchFamily="34" charset="0"/>
              </a:rPr>
              <a:t>Minority governance risk from 13.4% </a:t>
            </a:r>
          </a:p>
          <a:p>
            <a:pPr algn="ctr"/>
            <a:r>
              <a:rPr lang="en-AU" sz="1200" dirty="0">
                <a:solidFill>
                  <a:schemeClr val="tx2"/>
                </a:solidFill>
                <a:latin typeface="Segoe UI Light" panose="020B0502040204020203" pitchFamily="34" charset="0"/>
                <a:cs typeface="Segoe UI Light" panose="020B0502040204020203" pitchFamily="34" charset="0"/>
              </a:rPr>
              <a:t>stake</a:t>
            </a:r>
          </a:p>
        </p:txBody>
      </p:sp>
      <p:pic>
        <p:nvPicPr>
          <p:cNvPr id="4099" name="Picture 3" descr="Notes Icon SVG Vector &amp; PNG Free Download | UXWing">
            <a:extLst>
              <a:ext uri="{FF2B5EF4-FFF2-40B4-BE49-F238E27FC236}">
                <a16:creationId xmlns:a16="http://schemas.microsoft.com/office/drawing/2014/main" id="{6839F791-A6AC-0E17-D6B5-33AA33ECE951}"/>
              </a:ext>
            </a:extLst>
          </p:cNvPr>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8433" y="2781370"/>
            <a:ext cx="417514" cy="516443"/>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Tick - Free interface icons">
            <a:extLst>
              <a:ext uri="{FF2B5EF4-FFF2-40B4-BE49-F238E27FC236}">
                <a16:creationId xmlns:a16="http://schemas.microsoft.com/office/drawing/2014/main" id="{888F5145-A47F-330C-B276-009FE4E1B389}"/>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9278" y="1634153"/>
            <a:ext cx="369741" cy="369741"/>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Growth - Free business icons">
            <a:extLst>
              <a:ext uri="{FF2B5EF4-FFF2-40B4-BE49-F238E27FC236}">
                <a16:creationId xmlns:a16="http://schemas.microsoft.com/office/drawing/2014/main" id="{2A76AC24-B602-DEA6-3C90-E8CB8A6599E5}"/>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4203" y="4092346"/>
            <a:ext cx="525401" cy="525401"/>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13" descr="Alert - Free signs icons">
            <a:extLst>
              <a:ext uri="{FF2B5EF4-FFF2-40B4-BE49-F238E27FC236}">
                <a16:creationId xmlns:a16="http://schemas.microsoft.com/office/drawing/2014/main" id="{87522C2D-F727-67B9-2941-D32D82CF51C6}"/>
              </a:ext>
            </a:extLst>
          </p:cNvPr>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7008" y="5397176"/>
            <a:ext cx="429739" cy="429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383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0944FF-24D7-D03B-76AA-46642D8A2FF8}"/>
              </a:ext>
            </a:extLst>
          </p:cNvPr>
          <p:cNvSpPr>
            <a:spLocks noGrp="1"/>
          </p:cNvSpPr>
          <p:nvPr>
            <p:ph type="body" sz="quarter" idx="10"/>
          </p:nvPr>
        </p:nvSpPr>
        <p:spPr/>
        <p:txBody>
          <a:bodyPr/>
          <a:lstStyle/>
          <a:p>
            <a:r>
              <a:rPr lang="en-AU"/>
              <a:t>Appendix</a:t>
            </a:r>
          </a:p>
        </p:txBody>
      </p:sp>
      <p:sp>
        <p:nvSpPr>
          <p:cNvPr id="3" name="Text Placeholder 2">
            <a:extLst>
              <a:ext uri="{FF2B5EF4-FFF2-40B4-BE49-F238E27FC236}">
                <a16:creationId xmlns:a16="http://schemas.microsoft.com/office/drawing/2014/main" id="{3E6A52B5-0C9F-6BF5-5362-1BA349880C36}"/>
              </a:ext>
            </a:extLst>
          </p:cNvPr>
          <p:cNvSpPr>
            <a:spLocks noGrp="1"/>
          </p:cNvSpPr>
          <p:nvPr>
            <p:ph type="body" sz="quarter" idx="11"/>
          </p:nvPr>
        </p:nvSpPr>
        <p:spPr/>
        <p:txBody>
          <a:bodyPr/>
          <a:lstStyle/>
          <a:p>
            <a:r>
              <a:rPr lang="en-AU"/>
              <a:t>Supporting Materials</a:t>
            </a:r>
          </a:p>
        </p:txBody>
      </p:sp>
    </p:spTree>
    <p:extLst>
      <p:ext uri="{BB962C8B-B14F-4D97-AF65-F5344CB8AC3E}">
        <p14:creationId xmlns:p14="http://schemas.microsoft.com/office/powerpoint/2010/main" val="2787642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81D737-37F9-0008-F858-BE9603DA12C4}"/>
              </a:ext>
            </a:extLst>
          </p:cNvPr>
          <p:cNvSpPr>
            <a:spLocks noGrp="1"/>
          </p:cNvSpPr>
          <p:nvPr>
            <p:ph type="body" sz="quarter" idx="13"/>
          </p:nvPr>
        </p:nvSpPr>
        <p:spPr/>
        <p:txBody>
          <a:bodyPr/>
          <a:lstStyle/>
          <a:p>
            <a:endParaRPr lang="en-AU"/>
          </a:p>
        </p:txBody>
      </p:sp>
      <p:sp>
        <p:nvSpPr>
          <p:cNvPr id="4" name="Text Placeholder 3">
            <a:extLst>
              <a:ext uri="{FF2B5EF4-FFF2-40B4-BE49-F238E27FC236}">
                <a16:creationId xmlns:a16="http://schemas.microsoft.com/office/drawing/2014/main" id="{DE75F227-40F7-B0B4-C8F5-A2B61203EC56}"/>
              </a:ext>
            </a:extLst>
          </p:cNvPr>
          <p:cNvSpPr>
            <a:spLocks noGrp="1"/>
          </p:cNvSpPr>
          <p:nvPr>
            <p:ph type="body" sz="quarter" idx="10"/>
          </p:nvPr>
        </p:nvSpPr>
        <p:spPr/>
        <p:txBody>
          <a:bodyPr/>
          <a:lstStyle/>
          <a:p>
            <a:r>
              <a:rPr lang="en-AU"/>
              <a:t>Appendix Network</a:t>
            </a:r>
          </a:p>
        </p:txBody>
      </p:sp>
      <p:sp>
        <p:nvSpPr>
          <p:cNvPr id="5" name="TextBox 4">
            <a:extLst>
              <a:ext uri="{FF2B5EF4-FFF2-40B4-BE49-F238E27FC236}">
                <a16:creationId xmlns:a16="http://schemas.microsoft.com/office/drawing/2014/main" id="{1EE8B83A-9F99-B69A-7BC8-FDD570441DE3}"/>
              </a:ext>
            </a:extLst>
          </p:cNvPr>
          <p:cNvSpPr txBox="1"/>
          <p:nvPr/>
        </p:nvSpPr>
        <p:spPr>
          <a:xfrm>
            <a:off x="743613" y="1377396"/>
            <a:ext cx="2750212" cy="4390562"/>
          </a:xfrm>
          <a:prstGeom prst="rect">
            <a:avLst/>
          </a:prstGeom>
          <a:noFill/>
        </p:spPr>
        <p:txBody>
          <a:bodyPr wrap="square" lIns="0" tIns="46800" rIns="90000" bIns="46800" rtlCol="0">
            <a:spAutoFit/>
          </a:bodyPr>
          <a:lstStyle/>
          <a:p>
            <a:r>
              <a:rPr lang="en-AU" sz="1000" b="1" dirty="0">
                <a:solidFill>
                  <a:schemeClr val="tx2"/>
                </a:solidFill>
                <a:latin typeface="Segoe UI Light" panose="020B0502040204020203" pitchFamily="34" charset="0"/>
                <a:cs typeface="Segoe UI Light" panose="020B0502040204020203" pitchFamily="34" charset="0"/>
              </a:rPr>
              <a:t>Main deck</a:t>
            </a:r>
          </a:p>
          <a:p>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 action="ppaction://noaction">
                  <a:extLst>
                    <a:ext uri="{A12FA001-AC4F-418D-AE19-62706E023703}">
                      <ahyp:hlinkClr xmlns:ahyp="http://schemas.microsoft.com/office/drawing/2018/hyperlinkcolor" val="tx"/>
                    </a:ext>
                  </a:extLst>
                </a:hlinkClick>
              </a:rPr>
              <a:t>Executive Summary</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2" action="ppaction://hlinksldjump">
                  <a:extLst>
                    <a:ext uri="{A12FA001-AC4F-418D-AE19-62706E023703}">
                      <ahyp:hlinkClr xmlns:ahyp="http://schemas.microsoft.com/office/drawing/2018/hyperlinkcolor" val="tx"/>
                    </a:ext>
                  </a:extLst>
                </a:hlinkClick>
              </a:rPr>
              <a:t>Property Market Overview</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3" action="ppaction://hlinksldjump">
                  <a:extLst>
                    <a:ext uri="{A12FA001-AC4F-418D-AE19-62706E023703}">
                      <ahyp:hlinkClr xmlns:ahyp="http://schemas.microsoft.com/office/drawing/2018/hyperlinkcolor" val="tx"/>
                    </a:ext>
                  </a:extLst>
                </a:hlinkClick>
              </a:rPr>
              <a:t>Asset Overview</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4" action="ppaction://hlinksldjump">
                  <a:extLst>
                    <a:ext uri="{A12FA001-AC4F-418D-AE19-62706E023703}">
                      <ahyp:hlinkClr xmlns:ahyp="http://schemas.microsoft.com/office/drawing/2018/hyperlinkcolor" val="tx"/>
                    </a:ext>
                  </a:extLst>
                </a:hlinkClick>
              </a:rPr>
              <a:t>Situation Overview</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 action="ppaction://noaction">
                  <a:extLst>
                    <a:ext uri="{A12FA001-AC4F-418D-AE19-62706E023703}">
                      <ahyp:hlinkClr xmlns:ahyp="http://schemas.microsoft.com/office/drawing/2018/hyperlinkcolor" val="tx"/>
                    </a:ext>
                  </a:extLst>
                </a:hlinkClick>
              </a:rPr>
              <a:t>Thesis 1: Location</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5" action="ppaction://hlinksldjump">
                  <a:extLst>
                    <a:ext uri="{A12FA001-AC4F-418D-AE19-62706E023703}">
                      <ahyp:hlinkClr xmlns:ahyp="http://schemas.microsoft.com/office/drawing/2018/hyperlinkcolor" val="tx"/>
                    </a:ext>
                  </a:extLst>
                </a:hlinkClick>
              </a:rPr>
              <a:t>Thesis 2: Stable Income</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6" action="ppaction://hlinksldjump">
                  <a:extLst>
                    <a:ext uri="{A12FA001-AC4F-418D-AE19-62706E023703}">
                      <ahyp:hlinkClr xmlns:ahyp="http://schemas.microsoft.com/office/drawing/2018/hyperlinkcolor" val="tx"/>
                    </a:ext>
                  </a:extLst>
                </a:hlinkClick>
              </a:rPr>
              <a:t>Thesis 3: Value Creation Plan</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7" action="ppaction://hlinksldjump">
                  <a:extLst>
                    <a:ext uri="{A12FA001-AC4F-418D-AE19-62706E023703}">
                      <ahyp:hlinkClr xmlns:ahyp="http://schemas.microsoft.com/office/drawing/2018/hyperlinkcolor" val="tx"/>
                    </a:ext>
                  </a:extLst>
                </a:hlinkClick>
              </a:rPr>
              <a:t>Portfolio Alignment</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8" action="ppaction://hlinksldjump">
                  <a:extLst>
                    <a:ext uri="{A12FA001-AC4F-418D-AE19-62706E023703}">
                      <ahyp:hlinkClr xmlns:ahyp="http://schemas.microsoft.com/office/drawing/2018/hyperlinkcolor" val="tx"/>
                    </a:ext>
                  </a:extLst>
                </a:hlinkClick>
              </a:rPr>
              <a:t>Benchmarking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9" action="ppaction://hlinksldjump">
                  <a:extLst>
                    <a:ext uri="{A12FA001-AC4F-418D-AE19-62706E023703}">
                      <ahyp:hlinkClr xmlns:ahyp="http://schemas.microsoft.com/office/drawing/2018/hyperlinkcolor" val="tx"/>
                    </a:ext>
                  </a:extLst>
                </a:hlinkClick>
              </a:rPr>
              <a:t>Illustrative Property Returns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10" action="ppaction://hlinksldjump">
                  <a:extLst>
                    <a:ext uri="{A12FA001-AC4F-418D-AE19-62706E023703}">
                      <ahyp:hlinkClr xmlns:ahyp="http://schemas.microsoft.com/office/drawing/2018/hyperlinkcolor" val="tx"/>
                    </a:ext>
                  </a:extLst>
                </a:hlinkClick>
              </a:rPr>
              <a:t>Financing &amp; Capital Structure </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 action="ppaction://noaction">
                  <a:extLst>
                    <a:ext uri="{A12FA001-AC4F-418D-AE19-62706E023703}">
                      <ahyp:hlinkClr xmlns:ahyp="http://schemas.microsoft.com/office/drawing/2018/hyperlinkcolor" val="tx"/>
                    </a:ext>
                  </a:extLst>
                </a:hlinkClick>
              </a:rPr>
              <a:t>ESG</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11" action="ppaction://hlinksldjump">
                  <a:extLst>
                    <a:ext uri="{A12FA001-AC4F-418D-AE19-62706E023703}">
                      <ahyp:hlinkClr xmlns:ahyp="http://schemas.microsoft.com/office/drawing/2018/hyperlinkcolor" val="tx"/>
                    </a:ext>
                  </a:extLst>
                </a:hlinkClick>
              </a:rPr>
              <a:t>Risks and Mitigants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1100"/>
              </a:spcAft>
            </a:pPr>
            <a:r>
              <a:rPr lang="en-AU" sz="1000" dirty="0">
                <a:solidFill>
                  <a:schemeClr val="accent1"/>
                </a:solidFill>
                <a:latin typeface="Segoe UI Light" panose="020B0502040204020203" pitchFamily="34" charset="0"/>
                <a:cs typeface="Segoe UI Light" panose="020B0502040204020203" pitchFamily="34" charset="0"/>
                <a:hlinkClick r:id="rId12" action="ppaction://hlinksldjump">
                  <a:extLst>
                    <a:ext uri="{A12FA001-AC4F-418D-AE19-62706E023703}">
                      <ahyp:hlinkClr xmlns:ahyp="http://schemas.microsoft.com/office/drawing/2018/hyperlinkcolor" val="tx"/>
                    </a:ext>
                  </a:extLst>
                </a:hlinkClick>
              </a:rPr>
              <a:t>Final Recommendation</a:t>
            </a:r>
            <a:endParaRPr lang="en-AU" sz="1000" dirty="0">
              <a:solidFill>
                <a:schemeClr val="accent1"/>
              </a:solidFill>
              <a:latin typeface="Segoe UI Light" panose="020B0502040204020203" pitchFamily="34" charset="0"/>
              <a:cs typeface="Segoe UI Light" panose="020B0502040204020203" pitchFamily="34" charset="0"/>
            </a:endParaRPr>
          </a:p>
        </p:txBody>
      </p:sp>
      <p:sp>
        <p:nvSpPr>
          <p:cNvPr id="6" name="TextBox 5">
            <a:extLst>
              <a:ext uri="{FF2B5EF4-FFF2-40B4-BE49-F238E27FC236}">
                <a16:creationId xmlns:a16="http://schemas.microsoft.com/office/drawing/2014/main" id="{D7EE96ED-867D-11C4-595F-66442B2ED2D3}"/>
              </a:ext>
            </a:extLst>
          </p:cNvPr>
          <p:cNvSpPr txBox="1"/>
          <p:nvPr/>
        </p:nvSpPr>
        <p:spPr>
          <a:xfrm>
            <a:off x="3432317" y="1377397"/>
            <a:ext cx="2750212" cy="6147453"/>
          </a:xfrm>
          <a:prstGeom prst="rect">
            <a:avLst/>
          </a:prstGeom>
          <a:noFill/>
        </p:spPr>
        <p:txBody>
          <a:bodyPr wrap="square" lIns="0" tIns="46800" rIns="90000" bIns="46800" rtlCol="0">
            <a:spAutoFit/>
          </a:bodyPr>
          <a:lstStyle/>
          <a:p>
            <a:r>
              <a:rPr lang="en-AU" sz="1000" b="1" dirty="0">
                <a:solidFill>
                  <a:schemeClr val="tx2"/>
                </a:solidFill>
                <a:latin typeface="Segoe UI Light" panose="020B0502040204020203" pitchFamily="34" charset="0"/>
                <a:cs typeface="Segoe UI Light" panose="020B0502040204020203" pitchFamily="34" charset="0"/>
              </a:rPr>
              <a:t>Appendix</a:t>
            </a:r>
          </a:p>
          <a:p>
            <a:endParaRPr lang="en-AU" sz="1000" b="1"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err="1">
                <a:solidFill>
                  <a:schemeClr val="accent1"/>
                </a:solidFill>
                <a:latin typeface="Segoe UI Light" panose="020B0502040204020203" pitchFamily="34" charset="0"/>
                <a:cs typeface="Segoe UI Light" panose="020B0502040204020203" pitchFamily="34" charset="0"/>
                <a:hlinkClick r:id="rId13" action="ppaction://hlinksldjump">
                  <a:extLst>
                    <a:ext uri="{A12FA001-AC4F-418D-AE19-62706E023703}">
                      <ahyp:hlinkClr xmlns:ahyp="http://schemas.microsoft.com/office/drawing/2018/hyperlinkcolor" val="tx"/>
                    </a:ext>
                  </a:extLst>
                </a:hlinkClick>
              </a:rPr>
              <a:t>Aurum</a:t>
            </a:r>
            <a:r>
              <a:rPr lang="en-AU" sz="1000" dirty="0">
                <a:solidFill>
                  <a:schemeClr val="accent1"/>
                </a:solidFill>
                <a:latin typeface="Segoe UI Light" panose="020B0502040204020203" pitchFamily="34" charset="0"/>
                <a:cs typeface="Segoe UI Light" panose="020B0502040204020203" pitchFamily="34" charset="0"/>
                <a:hlinkClick r:id="rId13" action="ppaction://hlinksldjump">
                  <a:extLst>
                    <a:ext uri="{A12FA001-AC4F-418D-AE19-62706E023703}">
                      <ahyp:hlinkClr xmlns:ahyp="http://schemas.microsoft.com/office/drawing/2018/hyperlinkcolor" val="tx"/>
                    </a:ext>
                  </a:extLst>
                </a:hlinkClick>
              </a:rPr>
              <a:t> Capital</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14" action="ppaction://hlinksldjump">
                  <a:extLst>
                    <a:ext uri="{A12FA001-AC4F-418D-AE19-62706E023703}">
                      <ahyp:hlinkClr xmlns:ahyp="http://schemas.microsoft.com/office/drawing/2018/hyperlinkcolor" val="tx"/>
                    </a:ext>
                  </a:extLst>
                </a:hlinkClick>
              </a:rPr>
              <a:t>Australia Retail Growth</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15" action="ppaction://hlinksldjump">
                  <a:extLst>
                    <a:ext uri="{A12FA001-AC4F-418D-AE19-62706E023703}">
                      <ahyp:hlinkClr xmlns:ahyp="http://schemas.microsoft.com/office/drawing/2018/hyperlinkcolor" val="tx"/>
                    </a:ext>
                  </a:extLst>
                </a:hlinkClick>
              </a:rPr>
              <a:t>Retail Sales Growth Resilience</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16" action="ppaction://hlinksldjump">
                  <a:extLst>
                    <a:ext uri="{A12FA001-AC4F-418D-AE19-62706E023703}">
                      <ahyp:hlinkClr xmlns:ahyp="http://schemas.microsoft.com/office/drawing/2018/hyperlinkcolor" val="tx"/>
                    </a:ext>
                  </a:extLst>
                </a:hlinkClick>
              </a:rPr>
              <a:t>Australian Health &amp; Wellness Thematic</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17" action="ppaction://hlinksldjump">
                  <a:extLst>
                    <a:ext uri="{A12FA001-AC4F-418D-AE19-62706E023703}">
                      <ahyp:hlinkClr xmlns:ahyp="http://schemas.microsoft.com/office/drawing/2018/hyperlinkcolor" val="tx"/>
                    </a:ext>
                  </a:extLst>
                </a:hlinkClick>
              </a:rPr>
              <a:t>Australian E-Commerce Thematic</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18" action="ppaction://hlinksldjump">
                  <a:extLst>
                    <a:ext uri="{A12FA001-AC4F-418D-AE19-62706E023703}">
                      <ahyp:hlinkClr xmlns:ahyp="http://schemas.microsoft.com/office/drawing/2018/hyperlinkcolor" val="tx"/>
                    </a:ext>
                  </a:extLst>
                </a:hlinkClick>
              </a:rPr>
              <a:t>Omni-Channel Retail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19" action="ppaction://hlinksldjump">
                  <a:extLst>
                    <a:ext uri="{A12FA001-AC4F-418D-AE19-62706E023703}">
                      <ahyp:hlinkClr xmlns:ahyp="http://schemas.microsoft.com/office/drawing/2018/hyperlinkcolor" val="tx"/>
                    </a:ext>
                  </a:extLst>
                </a:hlinkClick>
              </a:rPr>
              <a:t>Anchor Tenants Overview</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0" action="ppaction://hlinksldjump">
                  <a:extLst>
                    <a:ext uri="{A12FA001-AC4F-418D-AE19-62706E023703}">
                      <ahyp:hlinkClr xmlns:ahyp="http://schemas.microsoft.com/office/drawing/2018/hyperlinkcolor" val="tx"/>
                    </a:ext>
                  </a:extLst>
                </a:hlinkClick>
              </a:rPr>
              <a:t>Value Creation Plan</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1" action="ppaction://hlinksldjump">
                  <a:extLst>
                    <a:ext uri="{A12FA001-AC4F-418D-AE19-62706E023703}">
                      <ahyp:hlinkClr xmlns:ahyp="http://schemas.microsoft.com/office/drawing/2018/hyperlinkcolor" val="tx"/>
                    </a:ext>
                  </a:extLst>
                </a:hlinkClick>
              </a:rPr>
              <a:t>ESG Capex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2" action="ppaction://hlinksldjump">
                  <a:extLst>
                    <a:ext uri="{A12FA001-AC4F-418D-AE19-62706E023703}">
                      <ahyp:hlinkClr xmlns:ahyp="http://schemas.microsoft.com/office/drawing/2018/hyperlinkcolor" val="tx"/>
                    </a:ext>
                  </a:extLst>
                </a:hlinkClick>
              </a:rPr>
              <a:t>Capex Case Studies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3" action="ppaction://hlinksldjump">
                  <a:extLst>
                    <a:ext uri="{A12FA001-AC4F-418D-AE19-62706E023703}">
                      <ahyp:hlinkClr xmlns:ahyp="http://schemas.microsoft.com/office/drawing/2018/hyperlinkcolor" val="tx"/>
                    </a:ext>
                  </a:extLst>
                </a:hlinkClick>
              </a:rPr>
              <a:t>Physical Asset Risk</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4" action="ppaction://hlinksldjump">
                  <a:extLst>
                    <a:ext uri="{A12FA001-AC4F-418D-AE19-62706E023703}">
                      <ahyp:hlinkClr xmlns:ahyp="http://schemas.microsoft.com/office/drawing/2018/hyperlinkcolor" val="tx"/>
                    </a:ext>
                  </a:extLst>
                </a:hlinkClick>
              </a:rPr>
              <a:t>Exit Strategy</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5" action="ppaction://hlinksldjump">
                  <a:extLst>
                    <a:ext uri="{A12FA001-AC4F-418D-AE19-62706E023703}">
                      <ahyp:hlinkClr xmlns:ahyp="http://schemas.microsoft.com/office/drawing/2018/hyperlinkcolor" val="tx"/>
                    </a:ext>
                  </a:extLst>
                </a:hlinkClick>
              </a:rPr>
              <a:t>Co-Investment Rationale</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6" action="ppaction://hlinksldjump">
                  <a:extLst>
                    <a:ext uri="{A12FA001-AC4F-418D-AE19-62706E023703}">
                      <ahyp:hlinkClr xmlns:ahyp="http://schemas.microsoft.com/office/drawing/2018/hyperlinkcolor" val="tx"/>
                    </a:ext>
                  </a:extLst>
                </a:hlinkClick>
              </a:rPr>
              <a:t>Due Diligence &amp; Break Case</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7" action="ppaction://hlinksldjump">
                  <a:extLst>
                    <a:ext uri="{A12FA001-AC4F-418D-AE19-62706E023703}">
                      <ahyp:hlinkClr xmlns:ahyp="http://schemas.microsoft.com/office/drawing/2018/hyperlinkcolor" val="tx"/>
                    </a:ext>
                  </a:extLst>
                </a:hlinkClick>
              </a:rPr>
              <a:t>Blacktown Competitive Landscape</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8" action="ppaction://hlinksldjump">
                  <a:extLst>
                    <a:ext uri="{A12FA001-AC4F-418D-AE19-62706E023703}">
                      <ahyp:hlinkClr xmlns:ahyp="http://schemas.microsoft.com/office/drawing/2018/hyperlinkcolor" val="tx"/>
                    </a:ext>
                  </a:extLst>
                </a:hlinkClick>
              </a:rPr>
              <a:t>Blacktown LGA location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29" action="ppaction://hlinksldjump">
                  <a:extLst>
                    <a:ext uri="{A12FA001-AC4F-418D-AE19-62706E023703}">
                      <ahyp:hlinkClr xmlns:ahyp="http://schemas.microsoft.com/office/drawing/2018/hyperlinkcolor" val="tx"/>
                    </a:ext>
                  </a:extLst>
                </a:hlinkClick>
              </a:rPr>
              <a:t>Blacktown Transportation</a:t>
            </a:r>
            <a:endParaRPr lang="en-AU" sz="1000" dirty="0">
              <a:solidFill>
                <a:schemeClr val="accent1"/>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p:txBody>
      </p:sp>
      <p:sp>
        <p:nvSpPr>
          <p:cNvPr id="7" name="TextBox 6">
            <a:extLst>
              <a:ext uri="{FF2B5EF4-FFF2-40B4-BE49-F238E27FC236}">
                <a16:creationId xmlns:a16="http://schemas.microsoft.com/office/drawing/2014/main" id="{00C3083C-E9ED-D5B6-2AEB-9013A23DCF75}"/>
              </a:ext>
            </a:extLst>
          </p:cNvPr>
          <p:cNvSpPr txBox="1"/>
          <p:nvPr/>
        </p:nvSpPr>
        <p:spPr>
          <a:xfrm>
            <a:off x="6121020" y="1377395"/>
            <a:ext cx="2750212" cy="5775556"/>
          </a:xfrm>
          <a:prstGeom prst="rect">
            <a:avLst/>
          </a:prstGeom>
          <a:noFill/>
        </p:spPr>
        <p:txBody>
          <a:bodyPr wrap="square" lIns="0" tIns="46800" rIns="90000" bIns="46800" rtlCol="0">
            <a:spAutoFit/>
          </a:bodyPr>
          <a:lstStyle/>
          <a:p>
            <a:r>
              <a:rPr lang="en-AU" sz="1000" b="1" dirty="0">
                <a:solidFill>
                  <a:schemeClr val="tx2"/>
                </a:solidFill>
                <a:latin typeface="Segoe UI Light" panose="020B0502040204020203" pitchFamily="34" charset="0"/>
                <a:cs typeface="Segoe UI Light" panose="020B0502040204020203" pitchFamily="34" charset="0"/>
              </a:rPr>
              <a:t>Appendix</a:t>
            </a:r>
          </a:p>
          <a:p>
            <a:endParaRPr lang="en-AU" sz="1000" b="1"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0" action="ppaction://hlinksldjump">
                  <a:extLst>
                    <a:ext uri="{A12FA001-AC4F-418D-AE19-62706E023703}">
                      <ahyp:hlinkClr xmlns:ahyp="http://schemas.microsoft.com/office/drawing/2018/hyperlinkcolor" val="tx"/>
                    </a:ext>
                  </a:extLst>
                </a:hlinkClick>
              </a:rPr>
              <a:t>NSW Exposure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1" action="ppaction://hlinksldjump">
                  <a:extLst>
                    <a:ext uri="{A12FA001-AC4F-418D-AE19-62706E023703}">
                      <ahyp:hlinkClr xmlns:ahyp="http://schemas.microsoft.com/office/drawing/2018/hyperlinkcolor" val="tx"/>
                    </a:ext>
                  </a:extLst>
                </a:hlinkClick>
              </a:rPr>
              <a:t>7 Powers Assessment</a:t>
            </a:r>
            <a:endParaRPr lang="en-AU" sz="1000" dirty="0">
              <a:solidFill>
                <a:schemeClr val="accent1"/>
              </a:solidFill>
              <a:latin typeface="Segoe UI Light" panose="020B0502040204020203" pitchFamily="34" charset="0"/>
              <a:cs typeface="Segoe UI Light" panose="020B0502040204020203" pitchFamily="34" charset="0"/>
              <a:hlinkClick r:id="rId32" action="ppaction://hlinksldjump">
                <a:extLst>
                  <a:ext uri="{A12FA001-AC4F-418D-AE19-62706E023703}">
                    <ahyp:hlinkClr xmlns:ahyp="http://schemas.microsoft.com/office/drawing/2018/hyperlinkcolor" val="tx"/>
                  </a:ext>
                </a:extLst>
              </a:hlinkClick>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2" action="ppaction://hlinksldjump">
                  <a:extLst>
                    <a:ext uri="{A12FA001-AC4F-418D-AE19-62706E023703}">
                      <ahyp:hlinkClr xmlns:ahyp="http://schemas.microsoft.com/office/drawing/2018/hyperlinkcolor" val="tx"/>
                    </a:ext>
                  </a:extLst>
                </a:hlinkClick>
              </a:rPr>
              <a:t>Alignment With CFS Investment Philosophy</a:t>
            </a:r>
            <a:endParaRPr lang="en-AU" sz="1000" dirty="0">
              <a:solidFill>
                <a:schemeClr val="accent1"/>
              </a:solidFill>
              <a:latin typeface="Segoe UI Light" panose="020B0502040204020203" pitchFamily="34" charset="0"/>
              <a:cs typeface="Segoe UI Light" panose="020B0502040204020203" pitchFamily="34" charset="0"/>
              <a:hlinkClick r:id="rId33" action="ppaction://hlinksldjump">
                <a:extLst>
                  <a:ext uri="{A12FA001-AC4F-418D-AE19-62706E023703}">
                    <ahyp:hlinkClr xmlns:ahyp="http://schemas.microsoft.com/office/drawing/2018/hyperlinkcolor" val="tx"/>
                  </a:ext>
                </a:extLst>
              </a:hlinkClick>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3" action="ppaction://hlinksldjump">
                  <a:extLst>
                    <a:ext uri="{A12FA001-AC4F-418D-AE19-62706E023703}">
                      <ahyp:hlinkClr xmlns:ahyp="http://schemas.microsoft.com/office/drawing/2018/hyperlinkcolor" val="tx"/>
                    </a:ext>
                  </a:extLst>
                </a:hlinkClick>
              </a:rPr>
              <a:t>Retail Sub-Sector Comparison</a:t>
            </a:r>
            <a:endParaRPr lang="en-AU" sz="1000" dirty="0">
              <a:solidFill>
                <a:schemeClr val="accent1"/>
              </a:solidFill>
              <a:latin typeface="Segoe UI Light" panose="020B0502040204020203" pitchFamily="34" charset="0"/>
              <a:cs typeface="Segoe UI Light" panose="020B0502040204020203" pitchFamily="34" charset="0"/>
              <a:hlinkClick r:id="rId34" action="ppaction://hlinksldjump">
                <a:extLst>
                  <a:ext uri="{A12FA001-AC4F-418D-AE19-62706E023703}">
                    <ahyp:hlinkClr xmlns:ahyp="http://schemas.microsoft.com/office/drawing/2018/hyperlinkcolor" val="tx"/>
                  </a:ext>
                </a:extLst>
              </a:hlinkClick>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4" action="ppaction://hlinksldjump">
                  <a:extLst>
                    <a:ext uri="{A12FA001-AC4F-418D-AE19-62706E023703}">
                      <ahyp:hlinkClr xmlns:ahyp="http://schemas.microsoft.com/office/drawing/2018/hyperlinkcolor" val="tx"/>
                    </a:ext>
                  </a:extLst>
                </a:hlinkClick>
              </a:rPr>
              <a:t>Precedent Transactions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5" action="ppaction://hlinksldjump">
                  <a:extLst>
                    <a:ext uri="{A12FA001-AC4F-418D-AE19-62706E023703}">
                      <ahyp:hlinkClr xmlns:ahyp="http://schemas.microsoft.com/office/drawing/2018/hyperlinkcolor" val="tx"/>
                    </a:ext>
                  </a:extLst>
                </a:hlinkClick>
              </a:rPr>
              <a:t>Supporting Sensitivity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6" action="ppaction://hlinksldjump">
                  <a:extLst>
                    <a:ext uri="{A12FA001-AC4F-418D-AE19-62706E023703}">
                      <ahyp:hlinkClr xmlns:ahyp="http://schemas.microsoft.com/office/drawing/2018/hyperlinkcolor" val="tx"/>
                    </a:ext>
                  </a:extLst>
                </a:hlinkClick>
              </a:rPr>
              <a:t>Property Valuation – Assumptions (1)</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7" action="ppaction://hlinksldjump">
                  <a:extLst>
                    <a:ext uri="{A12FA001-AC4F-418D-AE19-62706E023703}">
                      <ahyp:hlinkClr xmlns:ahyp="http://schemas.microsoft.com/office/drawing/2018/hyperlinkcolor" val="tx"/>
                    </a:ext>
                  </a:extLst>
                </a:hlinkClick>
              </a:rPr>
              <a:t>Property Valuation – Assumptions (2)</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8" action="ppaction://hlinksldjump">
                  <a:extLst>
                    <a:ext uri="{A12FA001-AC4F-418D-AE19-62706E023703}">
                      <ahyp:hlinkClr xmlns:ahyp="http://schemas.microsoft.com/office/drawing/2018/hyperlinkcolor" val="tx"/>
                    </a:ext>
                  </a:extLst>
                </a:hlinkClick>
              </a:rPr>
              <a:t>Property Valuation – Summary Cash Flows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39" action="ppaction://hlinksldjump">
                  <a:extLst>
                    <a:ext uri="{A12FA001-AC4F-418D-AE19-62706E023703}">
                      <ahyp:hlinkClr xmlns:ahyp="http://schemas.microsoft.com/office/drawing/2018/hyperlinkcolor" val="tx"/>
                    </a:ext>
                  </a:extLst>
                </a:hlinkClick>
              </a:rPr>
              <a:t>Property Valuation – CFS Co-Inv. Returns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0" action="ppaction://hlinksldjump">
                  <a:extLst>
                    <a:ext uri="{A12FA001-AC4F-418D-AE19-62706E023703}">
                      <ahyp:hlinkClr xmlns:ahyp="http://schemas.microsoft.com/office/drawing/2018/hyperlinkcolor" val="tx"/>
                    </a:ext>
                  </a:extLst>
                </a:hlinkClick>
              </a:rPr>
              <a:t>Property Valuation – Tenant Level NOI Build</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1" action="ppaction://hlinksldjump">
                  <a:extLst>
                    <a:ext uri="{A12FA001-AC4F-418D-AE19-62706E023703}">
                      <ahyp:hlinkClr xmlns:ahyp="http://schemas.microsoft.com/office/drawing/2018/hyperlinkcolor" val="tx"/>
                    </a:ext>
                  </a:extLst>
                </a:hlinkClick>
              </a:rPr>
              <a:t>Property Valuation – Lease Expiry &amp; WALE</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2" action="ppaction://hlinksldjump">
                  <a:extLst>
                    <a:ext uri="{A12FA001-AC4F-418D-AE19-62706E023703}">
                      <ahyp:hlinkClr xmlns:ahyp="http://schemas.microsoft.com/office/drawing/2018/hyperlinkcolor" val="tx"/>
                    </a:ext>
                  </a:extLst>
                </a:hlinkClick>
              </a:rPr>
              <a:t>Property Valuation – Debt &amp; Covenants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3" action="ppaction://hlinksldjump">
                  <a:extLst>
                    <a:ext uri="{A12FA001-AC4F-418D-AE19-62706E023703}">
                      <ahyp:hlinkClr xmlns:ahyp="http://schemas.microsoft.com/office/drawing/2018/hyperlinkcolor" val="tx"/>
                    </a:ext>
                  </a:extLst>
                </a:hlinkClick>
              </a:rPr>
              <a:t>Property Valuation – Sensitivity Analysis</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4" action="ppaction://hlinksldjump">
                  <a:extLst>
                    <a:ext uri="{A12FA001-AC4F-418D-AE19-62706E023703}">
                      <ahyp:hlinkClr xmlns:ahyp="http://schemas.microsoft.com/office/drawing/2018/hyperlinkcolor" val="tx"/>
                    </a:ext>
                  </a:extLst>
                </a:hlinkClick>
              </a:rPr>
              <a:t>Weighted Average Cost of Capital</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5" action="ppaction://hlinksldjump">
                  <a:extLst>
                    <a:ext uri="{A12FA001-AC4F-418D-AE19-62706E023703}">
                      <ahyp:hlinkClr xmlns:ahyp="http://schemas.microsoft.com/office/drawing/2018/hyperlinkcolor" val="tx"/>
                    </a:ext>
                  </a:extLst>
                </a:hlinkClick>
              </a:rPr>
              <a:t>Portfolio Construction</a:t>
            </a:r>
            <a:endParaRPr lang="en-AU" sz="1000" dirty="0">
              <a:solidFill>
                <a:schemeClr val="accent1"/>
              </a:solidFill>
              <a:latin typeface="Segoe UI Light" panose="020B0502040204020203" pitchFamily="34" charset="0"/>
              <a:cs typeface="Segoe UI Light" panose="020B0502040204020203" pitchFamily="34" charset="0"/>
            </a:endParaRPr>
          </a:p>
          <a:p>
            <a:pPr>
              <a:spcAft>
                <a:spcPts val="700"/>
              </a:spcAft>
            </a:pPr>
            <a:r>
              <a:rPr lang="en-AU" sz="1000" dirty="0">
                <a:solidFill>
                  <a:schemeClr val="accent1"/>
                </a:solidFill>
                <a:latin typeface="Segoe UI Light" panose="020B0502040204020203" pitchFamily="34" charset="0"/>
                <a:cs typeface="Segoe UI Light" panose="020B0502040204020203" pitchFamily="34" charset="0"/>
                <a:hlinkClick r:id="rId46" action="ppaction://hlinksldjump">
                  <a:extLst>
                    <a:ext uri="{A12FA001-AC4F-418D-AE19-62706E023703}">
                      <ahyp:hlinkClr xmlns:ahyp="http://schemas.microsoft.com/office/drawing/2018/hyperlinkcolor" val="tx"/>
                    </a:ext>
                  </a:extLst>
                </a:hlinkClick>
              </a:rPr>
              <a:t>Buyer Universe</a:t>
            </a:r>
            <a:endParaRPr lang="en-AU" sz="1000" dirty="0">
              <a:solidFill>
                <a:schemeClr val="accent1"/>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a:p>
            <a:endParaRPr lang="en-AU" sz="1000" b="1" dirty="0">
              <a:solidFill>
                <a:schemeClr val="tx2"/>
              </a:solidFill>
              <a:latin typeface="Segoe UI Light" panose="020B0502040204020203" pitchFamily="34" charset="0"/>
              <a:cs typeface="Segoe UI Light" panose="020B0502040204020203" pitchFamily="34" charset="0"/>
            </a:endParaRPr>
          </a:p>
        </p:txBody>
      </p:sp>
      <p:cxnSp>
        <p:nvCxnSpPr>
          <p:cNvPr id="9" name="Straight Connector 8">
            <a:extLst>
              <a:ext uri="{FF2B5EF4-FFF2-40B4-BE49-F238E27FC236}">
                <a16:creationId xmlns:a16="http://schemas.microsoft.com/office/drawing/2014/main" id="{70B1F651-088F-5F67-1A78-2DA2BAB87F22}"/>
              </a:ext>
            </a:extLst>
          </p:cNvPr>
          <p:cNvCxnSpPr/>
          <p:nvPr/>
        </p:nvCxnSpPr>
        <p:spPr>
          <a:xfrm>
            <a:off x="591403" y="1460310"/>
            <a:ext cx="0" cy="4353636"/>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03DC2DF-B02A-0816-DFE7-AA013812B93F}"/>
              </a:ext>
            </a:extLst>
          </p:cNvPr>
          <p:cNvCxnSpPr/>
          <p:nvPr/>
        </p:nvCxnSpPr>
        <p:spPr>
          <a:xfrm>
            <a:off x="3264090" y="1460310"/>
            <a:ext cx="0" cy="4353636"/>
          </a:xfrm>
          <a:prstGeom prst="line">
            <a:avLst/>
          </a:prstGeom>
          <a:ln w="381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1C0E04C-2954-199B-6373-B00178D02659}"/>
              </a:ext>
            </a:extLst>
          </p:cNvPr>
          <p:cNvCxnSpPr>
            <a:cxnSpLocks/>
          </p:cNvCxnSpPr>
          <p:nvPr/>
        </p:nvCxnSpPr>
        <p:spPr>
          <a:xfrm>
            <a:off x="5982269" y="1460310"/>
            <a:ext cx="0" cy="4353636"/>
          </a:xfrm>
          <a:prstGeom prst="line">
            <a:avLst/>
          </a:prstGeom>
          <a:ln w="381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4565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E2CA8-0125-54DE-5C6F-60D428E36A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6BB545-58D9-DB4A-AE10-CFD370BCAB92}"/>
              </a:ext>
            </a:extLst>
          </p:cNvPr>
          <p:cNvSpPr>
            <a:spLocks noGrp="1"/>
          </p:cNvSpPr>
          <p:nvPr>
            <p:ph type="body" sz="quarter" idx="10"/>
          </p:nvPr>
        </p:nvSpPr>
        <p:spPr/>
        <p:txBody>
          <a:bodyPr/>
          <a:lstStyle/>
          <a:p>
            <a:r>
              <a:rPr lang="en-AU" err="1"/>
              <a:t>Aurum</a:t>
            </a:r>
            <a:r>
              <a:rPr lang="en-AU"/>
              <a:t> Capital</a:t>
            </a:r>
          </a:p>
        </p:txBody>
      </p:sp>
      <p:pic>
        <p:nvPicPr>
          <p:cNvPr id="9" name="Picture 8" descr="Profile image">
            <a:extLst>
              <a:ext uri="{FF2B5EF4-FFF2-40B4-BE49-F238E27FC236}">
                <a16:creationId xmlns:a16="http://schemas.microsoft.com/office/drawing/2014/main" id="{03FEC997-05E9-C021-5343-F94BACE1BD5C}"/>
              </a:ext>
            </a:extLst>
          </p:cNvPr>
          <p:cNvPicPr>
            <a:picLocks noChangeAspect="1"/>
          </p:cNvPicPr>
          <p:nvPr/>
        </p:nvPicPr>
        <p:blipFill>
          <a:blip r:embed="rId2"/>
          <a:srcRect l="13332" t="13903" r="11481" b="11111"/>
          <a:stretch>
            <a:fillRect/>
          </a:stretch>
        </p:blipFill>
        <p:spPr>
          <a:xfrm>
            <a:off x="304801" y="1952571"/>
            <a:ext cx="1733550" cy="1728959"/>
          </a:xfrm>
          <a:prstGeom prst="ellipse">
            <a:avLst/>
          </a:prstGeom>
          <a:ln>
            <a:solidFill>
              <a:schemeClr val="tx2"/>
            </a:solidFill>
          </a:ln>
        </p:spPr>
      </p:pic>
      <p:pic>
        <p:nvPicPr>
          <p:cNvPr id="11" name="Picture 10" descr="Profile image">
            <a:extLst>
              <a:ext uri="{FF2B5EF4-FFF2-40B4-BE49-F238E27FC236}">
                <a16:creationId xmlns:a16="http://schemas.microsoft.com/office/drawing/2014/main" id="{D1395798-E09D-DCD8-D0F0-E8638EDDB998}"/>
              </a:ext>
            </a:extLst>
          </p:cNvPr>
          <p:cNvPicPr>
            <a:picLocks noChangeAspect="1"/>
          </p:cNvPicPr>
          <p:nvPr/>
        </p:nvPicPr>
        <p:blipFill>
          <a:blip r:embed="rId3"/>
          <a:stretch>
            <a:fillRect/>
          </a:stretch>
        </p:blipFill>
        <p:spPr>
          <a:xfrm>
            <a:off x="7086601" y="1951038"/>
            <a:ext cx="1733550" cy="1733550"/>
          </a:xfrm>
          <a:prstGeom prst="ellipse">
            <a:avLst/>
          </a:prstGeom>
          <a:ln>
            <a:solidFill>
              <a:schemeClr val="tx2"/>
            </a:solidFill>
          </a:ln>
        </p:spPr>
      </p:pic>
      <p:pic>
        <p:nvPicPr>
          <p:cNvPr id="12" name="Picture 11" descr="Profile image">
            <a:extLst>
              <a:ext uri="{FF2B5EF4-FFF2-40B4-BE49-F238E27FC236}">
                <a16:creationId xmlns:a16="http://schemas.microsoft.com/office/drawing/2014/main" id="{4C98720F-6D72-E920-44F6-A2B794DF49B3}"/>
              </a:ext>
            </a:extLst>
          </p:cNvPr>
          <p:cNvPicPr>
            <a:picLocks noChangeAspect="1"/>
          </p:cNvPicPr>
          <p:nvPr/>
        </p:nvPicPr>
        <p:blipFill rotWithShape="1">
          <a:blip r:embed="rId4"/>
          <a:srcRect l="7499" t="13683" r="6108" b="-76"/>
          <a:stretch/>
        </p:blipFill>
        <p:spPr>
          <a:xfrm>
            <a:off x="2565401" y="1949508"/>
            <a:ext cx="1733550" cy="1733550"/>
          </a:xfrm>
          <a:prstGeom prst="ellipse">
            <a:avLst/>
          </a:prstGeom>
          <a:ln>
            <a:solidFill>
              <a:schemeClr val="tx2"/>
            </a:solidFill>
          </a:ln>
        </p:spPr>
      </p:pic>
      <p:pic>
        <p:nvPicPr>
          <p:cNvPr id="13" name="Picture 12" descr="Profile image">
            <a:extLst>
              <a:ext uri="{FF2B5EF4-FFF2-40B4-BE49-F238E27FC236}">
                <a16:creationId xmlns:a16="http://schemas.microsoft.com/office/drawing/2014/main" id="{0804460B-F3FA-AB49-DEB4-DBF1BB2D8D99}"/>
              </a:ext>
            </a:extLst>
          </p:cNvPr>
          <p:cNvPicPr>
            <a:picLocks noChangeAspect="1"/>
          </p:cNvPicPr>
          <p:nvPr/>
        </p:nvPicPr>
        <p:blipFill>
          <a:blip r:embed="rId5"/>
          <a:stretch>
            <a:fillRect/>
          </a:stretch>
        </p:blipFill>
        <p:spPr>
          <a:xfrm>
            <a:off x="4826001" y="1947978"/>
            <a:ext cx="1733550" cy="1733550"/>
          </a:xfrm>
          <a:prstGeom prst="ellipse">
            <a:avLst/>
          </a:prstGeom>
          <a:ln>
            <a:solidFill>
              <a:schemeClr val="tx2"/>
            </a:solidFill>
          </a:ln>
        </p:spPr>
      </p:pic>
      <p:sp>
        <p:nvSpPr>
          <p:cNvPr id="15" name="TextBox 14">
            <a:extLst>
              <a:ext uri="{FF2B5EF4-FFF2-40B4-BE49-F238E27FC236}">
                <a16:creationId xmlns:a16="http://schemas.microsoft.com/office/drawing/2014/main" id="{9B09BF9B-B748-E3EB-B667-FC8BF974DEBE}"/>
              </a:ext>
            </a:extLst>
          </p:cNvPr>
          <p:cNvSpPr txBox="1"/>
          <p:nvPr/>
        </p:nvSpPr>
        <p:spPr>
          <a:xfrm>
            <a:off x="304801" y="3805438"/>
            <a:ext cx="1733550" cy="307777"/>
          </a:xfrm>
          <a:prstGeom prst="rect">
            <a:avLst/>
          </a:prstGeom>
          <a:noFill/>
        </p:spPr>
        <p:txBody>
          <a:bodyPr wrap="square">
            <a:spAutoFit/>
          </a:bodyPr>
          <a:lstStyle/>
          <a:p>
            <a:pPr algn="ctr"/>
            <a:r>
              <a:rPr lang="en-US" sz="1400" b="1">
                <a:solidFill>
                  <a:srgbClr val="002060"/>
                </a:solidFill>
              </a:rPr>
              <a:t>Kotaro Lindsay</a:t>
            </a:r>
          </a:p>
        </p:txBody>
      </p:sp>
      <p:sp>
        <p:nvSpPr>
          <p:cNvPr id="17" name="TextBox 16">
            <a:extLst>
              <a:ext uri="{FF2B5EF4-FFF2-40B4-BE49-F238E27FC236}">
                <a16:creationId xmlns:a16="http://schemas.microsoft.com/office/drawing/2014/main" id="{02F253A6-5BB5-57DD-989B-EEAC16DD000D}"/>
              </a:ext>
            </a:extLst>
          </p:cNvPr>
          <p:cNvSpPr txBox="1"/>
          <p:nvPr/>
        </p:nvSpPr>
        <p:spPr>
          <a:xfrm>
            <a:off x="2565400" y="3805437"/>
            <a:ext cx="1733550" cy="307777"/>
          </a:xfrm>
          <a:prstGeom prst="rect">
            <a:avLst/>
          </a:prstGeom>
          <a:noFill/>
        </p:spPr>
        <p:txBody>
          <a:bodyPr wrap="square">
            <a:spAutoFit/>
          </a:bodyPr>
          <a:lstStyle/>
          <a:p>
            <a:pPr algn="ctr"/>
            <a:r>
              <a:rPr lang="en-US" sz="1400" b="1">
                <a:solidFill>
                  <a:srgbClr val="002060"/>
                </a:solidFill>
              </a:rPr>
              <a:t>Rose Sabu</a:t>
            </a:r>
          </a:p>
        </p:txBody>
      </p:sp>
      <p:sp>
        <p:nvSpPr>
          <p:cNvPr id="19" name="TextBox 18">
            <a:extLst>
              <a:ext uri="{FF2B5EF4-FFF2-40B4-BE49-F238E27FC236}">
                <a16:creationId xmlns:a16="http://schemas.microsoft.com/office/drawing/2014/main" id="{E781C87B-01E4-48BD-A1E7-DFEE533E3139}"/>
              </a:ext>
            </a:extLst>
          </p:cNvPr>
          <p:cNvSpPr txBox="1"/>
          <p:nvPr/>
        </p:nvSpPr>
        <p:spPr>
          <a:xfrm>
            <a:off x="4825999" y="3805438"/>
            <a:ext cx="1733550" cy="307777"/>
          </a:xfrm>
          <a:prstGeom prst="rect">
            <a:avLst/>
          </a:prstGeom>
          <a:noFill/>
        </p:spPr>
        <p:txBody>
          <a:bodyPr wrap="square">
            <a:spAutoFit/>
          </a:bodyPr>
          <a:lstStyle/>
          <a:p>
            <a:pPr algn="ctr"/>
            <a:r>
              <a:rPr lang="en-US" sz="1400" b="1">
                <a:solidFill>
                  <a:srgbClr val="002060"/>
                </a:solidFill>
              </a:rPr>
              <a:t>Annabel Cox</a:t>
            </a:r>
          </a:p>
        </p:txBody>
      </p:sp>
      <p:sp>
        <p:nvSpPr>
          <p:cNvPr id="21" name="TextBox 20">
            <a:extLst>
              <a:ext uri="{FF2B5EF4-FFF2-40B4-BE49-F238E27FC236}">
                <a16:creationId xmlns:a16="http://schemas.microsoft.com/office/drawing/2014/main" id="{AF88D519-5986-2578-15FE-8F95AA2BF6E3}"/>
              </a:ext>
            </a:extLst>
          </p:cNvPr>
          <p:cNvSpPr txBox="1"/>
          <p:nvPr/>
        </p:nvSpPr>
        <p:spPr>
          <a:xfrm>
            <a:off x="7086597" y="3805436"/>
            <a:ext cx="1733550" cy="307777"/>
          </a:xfrm>
          <a:prstGeom prst="rect">
            <a:avLst/>
          </a:prstGeom>
          <a:noFill/>
        </p:spPr>
        <p:txBody>
          <a:bodyPr wrap="square">
            <a:spAutoFit/>
          </a:bodyPr>
          <a:lstStyle/>
          <a:p>
            <a:pPr algn="ctr"/>
            <a:r>
              <a:rPr lang="en-US" sz="1400" b="1">
                <a:solidFill>
                  <a:srgbClr val="002060"/>
                </a:solidFill>
              </a:rPr>
              <a:t>Aryan Desai</a:t>
            </a:r>
          </a:p>
        </p:txBody>
      </p:sp>
      <p:sp>
        <p:nvSpPr>
          <p:cNvPr id="23" name="TextBox 22">
            <a:extLst>
              <a:ext uri="{FF2B5EF4-FFF2-40B4-BE49-F238E27FC236}">
                <a16:creationId xmlns:a16="http://schemas.microsoft.com/office/drawing/2014/main" id="{DD4277AD-D9FC-E38A-3C91-4FFBBA2D7842}"/>
              </a:ext>
            </a:extLst>
          </p:cNvPr>
          <p:cNvSpPr txBox="1"/>
          <p:nvPr/>
        </p:nvSpPr>
        <p:spPr>
          <a:xfrm>
            <a:off x="4825999" y="4318697"/>
            <a:ext cx="1733550" cy="430887"/>
          </a:xfrm>
          <a:prstGeom prst="rect">
            <a:avLst/>
          </a:prstGeom>
          <a:noFill/>
        </p:spPr>
        <p:txBody>
          <a:bodyPr wrap="square">
            <a:spAutoFit/>
          </a:bodyPr>
          <a:lstStyle/>
          <a:p>
            <a:pPr algn="ctr"/>
            <a:r>
              <a:rPr lang="en-US" sz="1050">
                <a:solidFill>
                  <a:srgbClr val="002060"/>
                </a:solidFill>
              </a:rPr>
              <a:t>Bachelor of Commerce (Finance &amp; Accounting)</a:t>
            </a:r>
          </a:p>
        </p:txBody>
      </p:sp>
      <p:sp>
        <p:nvSpPr>
          <p:cNvPr id="25" name="TextBox 24">
            <a:extLst>
              <a:ext uri="{FF2B5EF4-FFF2-40B4-BE49-F238E27FC236}">
                <a16:creationId xmlns:a16="http://schemas.microsoft.com/office/drawing/2014/main" id="{B6222871-E85A-CBFC-651A-C32256111072}"/>
              </a:ext>
            </a:extLst>
          </p:cNvPr>
          <p:cNvSpPr txBox="1"/>
          <p:nvPr/>
        </p:nvSpPr>
        <p:spPr>
          <a:xfrm>
            <a:off x="7121526" y="4234059"/>
            <a:ext cx="1733551" cy="577081"/>
          </a:xfrm>
          <a:prstGeom prst="rect">
            <a:avLst/>
          </a:prstGeom>
          <a:noFill/>
        </p:spPr>
        <p:txBody>
          <a:bodyPr wrap="square">
            <a:spAutoFit/>
          </a:bodyPr>
          <a:lstStyle/>
          <a:p>
            <a:pPr algn="ctr"/>
            <a:r>
              <a:rPr lang="en-US" sz="1050">
                <a:solidFill>
                  <a:srgbClr val="002060"/>
                </a:solidFill>
              </a:rPr>
              <a:t>Bachelor of Science (Financial Mathematics &amp; Statistics, Finance)</a:t>
            </a:r>
          </a:p>
        </p:txBody>
      </p:sp>
      <p:sp>
        <p:nvSpPr>
          <p:cNvPr id="27" name="TextBox 26">
            <a:extLst>
              <a:ext uri="{FF2B5EF4-FFF2-40B4-BE49-F238E27FC236}">
                <a16:creationId xmlns:a16="http://schemas.microsoft.com/office/drawing/2014/main" id="{9FD5834B-9FC2-ACE3-5455-6B9E04552B58}"/>
              </a:ext>
            </a:extLst>
          </p:cNvPr>
          <p:cNvSpPr txBox="1"/>
          <p:nvPr/>
        </p:nvSpPr>
        <p:spPr>
          <a:xfrm>
            <a:off x="2609849" y="4318696"/>
            <a:ext cx="1733550" cy="430887"/>
          </a:xfrm>
          <a:prstGeom prst="rect">
            <a:avLst/>
          </a:prstGeom>
          <a:noFill/>
        </p:spPr>
        <p:txBody>
          <a:bodyPr wrap="square">
            <a:spAutoFit/>
          </a:bodyPr>
          <a:lstStyle/>
          <a:p>
            <a:pPr algn="ctr"/>
            <a:r>
              <a:rPr lang="en-US" sz="1050">
                <a:solidFill>
                  <a:srgbClr val="002060"/>
                </a:solidFill>
              </a:rPr>
              <a:t>Bachelor of Commerce (Finance) / Laws (II)</a:t>
            </a:r>
          </a:p>
        </p:txBody>
      </p:sp>
      <p:sp>
        <p:nvSpPr>
          <p:cNvPr id="29" name="TextBox 28">
            <a:extLst>
              <a:ext uri="{FF2B5EF4-FFF2-40B4-BE49-F238E27FC236}">
                <a16:creationId xmlns:a16="http://schemas.microsoft.com/office/drawing/2014/main" id="{A89965D8-DDEE-484E-E73C-B9ABEAADFFA9}"/>
              </a:ext>
            </a:extLst>
          </p:cNvPr>
          <p:cNvSpPr txBox="1"/>
          <p:nvPr/>
        </p:nvSpPr>
        <p:spPr>
          <a:xfrm>
            <a:off x="304801" y="4318695"/>
            <a:ext cx="1733550" cy="430887"/>
          </a:xfrm>
          <a:prstGeom prst="rect">
            <a:avLst/>
          </a:prstGeom>
          <a:noFill/>
        </p:spPr>
        <p:txBody>
          <a:bodyPr wrap="square">
            <a:spAutoFit/>
          </a:bodyPr>
          <a:lstStyle/>
          <a:p>
            <a:pPr algn="ctr"/>
            <a:r>
              <a:rPr lang="en-US" sz="1050">
                <a:solidFill>
                  <a:srgbClr val="002060"/>
                </a:solidFill>
              </a:rPr>
              <a:t>Bachelor of Commerce (Finance &amp; Accounting)</a:t>
            </a:r>
          </a:p>
        </p:txBody>
      </p:sp>
      <p:sp>
        <p:nvSpPr>
          <p:cNvPr id="31" name="TextBox 30">
            <a:extLst>
              <a:ext uri="{FF2B5EF4-FFF2-40B4-BE49-F238E27FC236}">
                <a16:creationId xmlns:a16="http://schemas.microsoft.com/office/drawing/2014/main" id="{0FA17604-C701-797E-B794-B8EA60CA87BE}"/>
              </a:ext>
            </a:extLst>
          </p:cNvPr>
          <p:cNvSpPr txBox="1"/>
          <p:nvPr/>
        </p:nvSpPr>
        <p:spPr>
          <a:xfrm>
            <a:off x="304801" y="4870920"/>
            <a:ext cx="1733550" cy="261610"/>
          </a:xfrm>
          <a:prstGeom prst="rect">
            <a:avLst/>
          </a:prstGeom>
          <a:noFill/>
        </p:spPr>
        <p:txBody>
          <a:bodyPr wrap="square">
            <a:spAutoFit/>
          </a:bodyPr>
          <a:lstStyle/>
          <a:p>
            <a:pPr algn="ctr"/>
            <a:r>
              <a:rPr lang="en-US" sz="1050">
                <a:solidFill>
                  <a:srgbClr val="002060"/>
                </a:solidFill>
              </a:rPr>
              <a:t>The University of Sydney</a:t>
            </a:r>
          </a:p>
        </p:txBody>
      </p:sp>
      <p:sp>
        <p:nvSpPr>
          <p:cNvPr id="33" name="TextBox 32">
            <a:extLst>
              <a:ext uri="{FF2B5EF4-FFF2-40B4-BE49-F238E27FC236}">
                <a16:creationId xmlns:a16="http://schemas.microsoft.com/office/drawing/2014/main" id="{428E0B67-1C42-17D9-C1A4-286ED4A8F6E3}"/>
              </a:ext>
            </a:extLst>
          </p:cNvPr>
          <p:cNvSpPr txBox="1"/>
          <p:nvPr/>
        </p:nvSpPr>
        <p:spPr>
          <a:xfrm>
            <a:off x="2565400" y="4870920"/>
            <a:ext cx="1733550" cy="261610"/>
          </a:xfrm>
          <a:prstGeom prst="rect">
            <a:avLst/>
          </a:prstGeom>
          <a:noFill/>
        </p:spPr>
        <p:txBody>
          <a:bodyPr wrap="square">
            <a:spAutoFit/>
          </a:bodyPr>
          <a:lstStyle/>
          <a:p>
            <a:pPr algn="ctr"/>
            <a:r>
              <a:rPr lang="en-US" sz="1050">
                <a:solidFill>
                  <a:srgbClr val="002060"/>
                </a:solidFill>
              </a:rPr>
              <a:t>The University of Sydney</a:t>
            </a:r>
          </a:p>
        </p:txBody>
      </p:sp>
      <p:sp>
        <p:nvSpPr>
          <p:cNvPr id="35" name="TextBox 34">
            <a:extLst>
              <a:ext uri="{FF2B5EF4-FFF2-40B4-BE49-F238E27FC236}">
                <a16:creationId xmlns:a16="http://schemas.microsoft.com/office/drawing/2014/main" id="{4C00E6BF-701B-6B45-CD43-13DF7CF9C494}"/>
              </a:ext>
            </a:extLst>
          </p:cNvPr>
          <p:cNvSpPr txBox="1"/>
          <p:nvPr/>
        </p:nvSpPr>
        <p:spPr>
          <a:xfrm>
            <a:off x="4825999" y="4864331"/>
            <a:ext cx="1733550" cy="261610"/>
          </a:xfrm>
          <a:prstGeom prst="rect">
            <a:avLst/>
          </a:prstGeom>
          <a:noFill/>
        </p:spPr>
        <p:txBody>
          <a:bodyPr wrap="square">
            <a:spAutoFit/>
          </a:bodyPr>
          <a:lstStyle/>
          <a:p>
            <a:pPr algn="ctr"/>
            <a:r>
              <a:rPr lang="en-US" sz="1050">
                <a:solidFill>
                  <a:srgbClr val="002060"/>
                </a:solidFill>
              </a:rPr>
              <a:t>The University of Sydney</a:t>
            </a:r>
          </a:p>
        </p:txBody>
      </p:sp>
      <p:sp>
        <p:nvSpPr>
          <p:cNvPr id="37" name="TextBox 36">
            <a:extLst>
              <a:ext uri="{FF2B5EF4-FFF2-40B4-BE49-F238E27FC236}">
                <a16:creationId xmlns:a16="http://schemas.microsoft.com/office/drawing/2014/main" id="{90D67AB4-64BD-1828-E723-D759390709B7}"/>
              </a:ext>
            </a:extLst>
          </p:cNvPr>
          <p:cNvSpPr txBox="1"/>
          <p:nvPr/>
        </p:nvSpPr>
        <p:spPr>
          <a:xfrm>
            <a:off x="7086597" y="4868922"/>
            <a:ext cx="1733550" cy="261610"/>
          </a:xfrm>
          <a:prstGeom prst="rect">
            <a:avLst/>
          </a:prstGeom>
          <a:noFill/>
        </p:spPr>
        <p:txBody>
          <a:bodyPr wrap="square">
            <a:spAutoFit/>
          </a:bodyPr>
          <a:lstStyle/>
          <a:p>
            <a:pPr algn="ctr"/>
            <a:r>
              <a:rPr lang="en-US" sz="1050">
                <a:solidFill>
                  <a:srgbClr val="002060"/>
                </a:solidFill>
              </a:rPr>
              <a:t>The University of Sydney</a:t>
            </a:r>
          </a:p>
        </p:txBody>
      </p:sp>
      <p:sp>
        <p:nvSpPr>
          <p:cNvPr id="39" name="TextBox 38">
            <a:extLst>
              <a:ext uri="{FF2B5EF4-FFF2-40B4-BE49-F238E27FC236}">
                <a16:creationId xmlns:a16="http://schemas.microsoft.com/office/drawing/2014/main" id="{6C9303B0-1DFD-7C16-82B8-3A21E83A1604}"/>
              </a:ext>
            </a:extLst>
          </p:cNvPr>
          <p:cNvSpPr txBox="1"/>
          <p:nvPr/>
        </p:nvSpPr>
        <p:spPr>
          <a:xfrm>
            <a:off x="304801" y="5307741"/>
            <a:ext cx="1733550" cy="253916"/>
          </a:xfrm>
          <a:prstGeom prst="rect">
            <a:avLst/>
          </a:prstGeom>
          <a:noFill/>
        </p:spPr>
        <p:txBody>
          <a:bodyPr wrap="square">
            <a:spAutoFit/>
          </a:bodyPr>
          <a:lstStyle/>
          <a:p>
            <a:pPr algn="ctr"/>
            <a:r>
              <a:rPr lang="en-US" sz="1050">
                <a:solidFill>
                  <a:srgbClr val="002060"/>
                </a:solidFill>
              </a:rPr>
              <a:t>Graduating Class 2027</a:t>
            </a:r>
          </a:p>
        </p:txBody>
      </p:sp>
      <p:sp>
        <p:nvSpPr>
          <p:cNvPr id="41" name="TextBox 40">
            <a:extLst>
              <a:ext uri="{FF2B5EF4-FFF2-40B4-BE49-F238E27FC236}">
                <a16:creationId xmlns:a16="http://schemas.microsoft.com/office/drawing/2014/main" id="{65E5AFD5-7D48-4277-6681-55B40FE6F32B}"/>
              </a:ext>
            </a:extLst>
          </p:cNvPr>
          <p:cNvSpPr txBox="1"/>
          <p:nvPr/>
        </p:nvSpPr>
        <p:spPr>
          <a:xfrm>
            <a:off x="2565400" y="5307741"/>
            <a:ext cx="1733550" cy="253916"/>
          </a:xfrm>
          <a:prstGeom prst="rect">
            <a:avLst/>
          </a:prstGeom>
          <a:noFill/>
        </p:spPr>
        <p:txBody>
          <a:bodyPr wrap="square">
            <a:spAutoFit/>
          </a:bodyPr>
          <a:lstStyle/>
          <a:p>
            <a:pPr algn="ctr"/>
            <a:r>
              <a:rPr lang="en-US" sz="1050">
                <a:solidFill>
                  <a:srgbClr val="002060"/>
                </a:solidFill>
              </a:rPr>
              <a:t>Graduating Class 2029</a:t>
            </a:r>
          </a:p>
        </p:txBody>
      </p:sp>
      <p:sp>
        <p:nvSpPr>
          <p:cNvPr id="43" name="TextBox 42">
            <a:extLst>
              <a:ext uri="{FF2B5EF4-FFF2-40B4-BE49-F238E27FC236}">
                <a16:creationId xmlns:a16="http://schemas.microsoft.com/office/drawing/2014/main" id="{224E7BA5-418B-E164-E809-0EC16297A5BA}"/>
              </a:ext>
            </a:extLst>
          </p:cNvPr>
          <p:cNvSpPr txBox="1"/>
          <p:nvPr/>
        </p:nvSpPr>
        <p:spPr>
          <a:xfrm>
            <a:off x="4825999" y="5307741"/>
            <a:ext cx="1733550" cy="253916"/>
          </a:xfrm>
          <a:prstGeom prst="rect">
            <a:avLst/>
          </a:prstGeom>
          <a:noFill/>
        </p:spPr>
        <p:txBody>
          <a:bodyPr wrap="square">
            <a:spAutoFit/>
          </a:bodyPr>
          <a:lstStyle/>
          <a:p>
            <a:pPr algn="ctr"/>
            <a:r>
              <a:rPr lang="en-US" sz="1050">
                <a:solidFill>
                  <a:srgbClr val="002060"/>
                </a:solidFill>
              </a:rPr>
              <a:t>Graduating Class 2026</a:t>
            </a:r>
          </a:p>
        </p:txBody>
      </p:sp>
      <p:sp>
        <p:nvSpPr>
          <p:cNvPr id="45" name="TextBox 44">
            <a:extLst>
              <a:ext uri="{FF2B5EF4-FFF2-40B4-BE49-F238E27FC236}">
                <a16:creationId xmlns:a16="http://schemas.microsoft.com/office/drawing/2014/main" id="{B5F5A850-3E31-89E5-70F8-A82D6C3CB542}"/>
              </a:ext>
            </a:extLst>
          </p:cNvPr>
          <p:cNvSpPr txBox="1"/>
          <p:nvPr/>
        </p:nvSpPr>
        <p:spPr>
          <a:xfrm>
            <a:off x="7121524" y="5307741"/>
            <a:ext cx="1733550" cy="253916"/>
          </a:xfrm>
          <a:prstGeom prst="rect">
            <a:avLst/>
          </a:prstGeom>
          <a:noFill/>
        </p:spPr>
        <p:txBody>
          <a:bodyPr wrap="square">
            <a:spAutoFit/>
          </a:bodyPr>
          <a:lstStyle/>
          <a:p>
            <a:pPr algn="ctr"/>
            <a:r>
              <a:rPr lang="en-US" sz="1050">
                <a:solidFill>
                  <a:srgbClr val="002060"/>
                </a:solidFill>
              </a:rPr>
              <a:t>Graduating Class 2026</a:t>
            </a:r>
          </a:p>
        </p:txBody>
      </p:sp>
    </p:spTree>
    <p:extLst>
      <p:ext uri="{BB962C8B-B14F-4D97-AF65-F5344CB8AC3E}">
        <p14:creationId xmlns:p14="http://schemas.microsoft.com/office/powerpoint/2010/main" val="1454196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A20BD23-15AB-2813-D5FA-A9C7FCC66BC3}"/>
              </a:ext>
            </a:extLst>
          </p:cNvPr>
          <p:cNvSpPr/>
          <p:nvPr/>
        </p:nvSpPr>
        <p:spPr>
          <a:xfrm>
            <a:off x="5190307" y="1977046"/>
            <a:ext cx="2419914" cy="214219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E0E91EFF-8D9A-0115-484B-2D91491D9190}"/>
              </a:ext>
            </a:extLst>
          </p:cNvPr>
          <p:cNvSpPr/>
          <p:nvPr/>
        </p:nvSpPr>
        <p:spPr>
          <a:xfrm>
            <a:off x="7610223" y="1977047"/>
            <a:ext cx="1072225" cy="2142195"/>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6" name="Chart 15">
            <a:extLst>
              <a:ext uri="{FF2B5EF4-FFF2-40B4-BE49-F238E27FC236}">
                <a16:creationId xmlns:a16="http://schemas.microsoft.com/office/drawing/2014/main" id="{E96FE2F8-FA6B-C867-5E69-D4FFDD179896}"/>
              </a:ext>
            </a:extLst>
          </p:cNvPr>
          <p:cNvGraphicFramePr>
            <a:graphicFrameLocks/>
          </p:cNvGraphicFramePr>
          <p:nvPr/>
        </p:nvGraphicFramePr>
        <p:xfrm>
          <a:off x="4672060" y="1869263"/>
          <a:ext cx="4228599" cy="25396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44E7DD5A-A1EA-ED38-0F8F-B9022B52C9F7}"/>
              </a:ext>
            </a:extLst>
          </p:cNvPr>
          <p:cNvGraphicFramePr>
            <a:graphicFrameLocks/>
          </p:cNvGraphicFramePr>
          <p:nvPr/>
        </p:nvGraphicFramePr>
        <p:xfrm>
          <a:off x="160022" y="1908072"/>
          <a:ext cx="4228599" cy="253964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7B5F3F52-0F15-547F-5823-8F72D03AB60C}"/>
              </a:ext>
            </a:extLst>
          </p:cNvPr>
          <p:cNvSpPr>
            <a:spLocks noGrp="1"/>
          </p:cNvSpPr>
          <p:nvPr>
            <p:ph type="body" sz="quarter" idx="12"/>
          </p:nvPr>
        </p:nvSpPr>
        <p:spPr/>
        <p:txBody>
          <a:bodyPr/>
          <a:lstStyle/>
          <a:p>
            <a:r>
              <a:rPr lang="en-AU"/>
              <a:t>Strong forecast growth, with stable food retail turnover supporting significant specialty retail productivity gains</a:t>
            </a:r>
          </a:p>
        </p:txBody>
      </p:sp>
      <p:sp>
        <p:nvSpPr>
          <p:cNvPr id="3" name="Text Placeholder 2">
            <a:extLst>
              <a:ext uri="{FF2B5EF4-FFF2-40B4-BE49-F238E27FC236}">
                <a16:creationId xmlns:a16="http://schemas.microsoft.com/office/drawing/2014/main" id="{C244372B-9145-22C7-1B34-B4E843560C63}"/>
              </a:ext>
            </a:extLst>
          </p:cNvPr>
          <p:cNvSpPr>
            <a:spLocks noGrp="1"/>
          </p:cNvSpPr>
          <p:nvPr>
            <p:ph type="body" sz="quarter" idx="13"/>
          </p:nvPr>
        </p:nvSpPr>
        <p:spPr/>
        <p:txBody>
          <a:bodyPr/>
          <a:lstStyle/>
          <a:p>
            <a:r>
              <a:rPr lang="en-AU"/>
              <a:t>Source: ABS; Colliers Research.</a:t>
            </a:r>
          </a:p>
        </p:txBody>
      </p:sp>
      <p:sp>
        <p:nvSpPr>
          <p:cNvPr id="4" name="Text Placeholder 3">
            <a:extLst>
              <a:ext uri="{FF2B5EF4-FFF2-40B4-BE49-F238E27FC236}">
                <a16:creationId xmlns:a16="http://schemas.microsoft.com/office/drawing/2014/main" id="{346D3B8F-FB75-82DB-764C-067ED371C8A9}"/>
              </a:ext>
            </a:extLst>
          </p:cNvPr>
          <p:cNvSpPr>
            <a:spLocks noGrp="1"/>
          </p:cNvSpPr>
          <p:nvPr>
            <p:ph type="body" sz="quarter" idx="10"/>
          </p:nvPr>
        </p:nvSpPr>
        <p:spPr/>
        <p:txBody>
          <a:bodyPr/>
          <a:lstStyle/>
          <a:p>
            <a:r>
              <a:rPr lang="en-AU"/>
              <a:t>Australia Retail Growth</a:t>
            </a:r>
          </a:p>
        </p:txBody>
      </p:sp>
      <p:sp>
        <p:nvSpPr>
          <p:cNvPr id="6" name="TextBox 5">
            <a:extLst>
              <a:ext uri="{FF2B5EF4-FFF2-40B4-BE49-F238E27FC236}">
                <a16:creationId xmlns:a16="http://schemas.microsoft.com/office/drawing/2014/main" id="{FCAB6654-5F7C-09C3-3563-CBD95573C844}"/>
              </a:ext>
            </a:extLst>
          </p:cNvPr>
          <p:cNvSpPr txBox="1"/>
          <p:nvPr/>
        </p:nvSpPr>
        <p:spPr>
          <a:xfrm>
            <a:off x="215670" y="1661851"/>
            <a:ext cx="4072721"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Total retail turnover Australia per month ($m)</a:t>
            </a:r>
          </a:p>
        </p:txBody>
      </p:sp>
      <p:cxnSp>
        <p:nvCxnSpPr>
          <p:cNvPr id="8" name="Straight Arrow Connector 7">
            <a:extLst>
              <a:ext uri="{FF2B5EF4-FFF2-40B4-BE49-F238E27FC236}">
                <a16:creationId xmlns:a16="http://schemas.microsoft.com/office/drawing/2014/main" id="{E7FBB3F8-BDEF-135B-E176-2F095B797D17}"/>
              </a:ext>
            </a:extLst>
          </p:cNvPr>
          <p:cNvCxnSpPr>
            <a:cxnSpLocks/>
          </p:cNvCxnSpPr>
          <p:nvPr/>
        </p:nvCxnSpPr>
        <p:spPr>
          <a:xfrm flipV="1">
            <a:off x="702133" y="3199611"/>
            <a:ext cx="2315702" cy="393418"/>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CB994A5A-6B4F-7B86-3637-4BB5944BC7F3}"/>
              </a:ext>
            </a:extLst>
          </p:cNvPr>
          <p:cNvSpPr/>
          <p:nvPr/>
        </p:nvSpPr>
        <p:spPr>
          <a:xfrm>
            <a:off x="1628106" y="3205853"/>
            <a:ext cx="667341" cy="385893"/>
          </a:xfrm>
          <a:prstGeom prst="rect">
            <a:avLst/>
          </a:prstGeom>
          <a:solidFill>
            <a:schemeClr val="bg1"/>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accent3"/>
                </a:solidFill>
              </a:rPr>
              <a:t>5.1% CAGR</a:t>
            </a:r>
          </a:p>
        </p:txBody>
      </p:sp>
      <p:sp>
        <p:nvSpPr>
          <p:cNvPr id="15" name="Rectangle 14">
            <a:extLst>
              <a:ext uri="{FF2B5EF4-FFF2-40B4-BE49-F238E27FC236}">
                <a16:creationId xmlns:a16="http://schemas.microsoft.com/office/drawing/2014/main" id="{02DADE10-BED5-BB97-CCAE-2275DF454691}"/>
              </a:ext>
            </a:extLst>
          </p:cNvPr>
          <p:cNvSpPr/>
          <p:nvPr/>
        </p:nvSpPr>
        <p:spPr>
          <a:xfrm>
            <a:off x="3313284" y="3046234"/>
            <a:ext cx="667341" cy="545510"/>
          </a:xfrm>
          <a:prstGeom prst="rect">
            <a:avLst/>
          </a:prstGeom>
          <a:solidFill>
            <a:schemeClr val="bg1"/>
          </a:solidFill>
          <a:ln w="12700">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rPr>
              <a:t>~5.0% CAGR forecast</a:t>
            </a:r>
          </a:p>
        </p:txBody>
      </p:sp>
      <p:sp>
        <p:nvSpPr>
          <p:cNvPr id="19" name="TextBox 18">
            <a:extLst>
              <a:ext uri="{FF2B5EF4-FFF2-40B4-BE49-F238E27FC236}">
                <a16:creationId xmlns:a16="http://schemas.microsoft.com/office/drawing/2014/main" id="{05168734-41D7-1B53-7875-BD5B8BC232A9}"/>
              </a:ext>
            </a:extLst>
          </p:cNvPr>
          <p:cNvSpPr txBox="1"/>
          <p:nvPr/>
        </p:nvSpPr>
        <p:spPr>
          <a:xfrm>
            <a:off x="4672060" y="1661851"/>
            <a:ext cx="4072721"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Average A-REIT specialty sales productivity ($ / sqm)</a:t>
            </a:r>
          </a:p>
        </p:txBody>
      </p:sp>
      <p:sp>
        <p:nvSpPr>
          <p:cNvPr id="23" name="TextBox 22">
            <a:extLst>
              <a:ext uri="{FF2B5EF4-FFF2-40B4-BE49-F238E27FC236}">
                <a16:creationId xmlns:a16="http://schemas.microsoft.com/office/drawing/2014/main" id="{950C5BCB-47B8-4EF8-D2FB-BE7A7414EC1B}"/>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Overall retail market actuals &amp; forecasts</a:t>
            </a:r>
          </a:p>
        </p:txBody>
      </p:sp>
      <p:cxnSp>
        <p:nvCxnSpPr>
          <p:cNvPr id="24" name="Straight Connector 23">
            <a:extLst>
              <a:ext uri="{FF2B5EF4-FFF2-40B4-BE49-F238E27FC236}">
                <a16:creationId xmlns:a16="http://schemas.microsoft.com/office/drawing/2014/main" id="{2B236789-302A-9284-6FD8-ED4F146AA933}"/>
              </a:ext>
            </a:extLst>
          </p:cNvPr>
          <p:cNvCxnSpPr>
            <a:cxnSpLocks/>
          </p:cNvCxnSpPr>
          <p:nvPr/>
        </p:nvCxnSpPr>
        <p:spPr>
          <a:xfrm>
            <a:off x="215904"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34261BE-DCBC-4FE1-44FD-282D6A23A632}"/>
              </a:ext>
            </a:extLst>
          </p:cNvPr>
          <p:cNvCxnSpPr>
            <a:cxnSpLocks/>
          </p:cNvCxnSpPr>
          <p:nvPr/>
        </p:nvCxnSpPr>
        <p:spPr>
          <a:xfrm>
            <a:off x="4721091"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D9880C33-20D4-C657-BFCE-6AB7F7849D65}"/>
              </a:ext>
            </a:extLst>
          </p:cNvPr>
          <p:cNvSpPr txBox="1"/>
          <p:nvPr/>
        </p:nvSpPr>
        <p:spPr>
          <a:xfrm>
            <a:off x="4721091" y="1333295"/>
            <a:ext cx="4207015"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Specialty retail productivity </a:t>
            </a:r>
          </a:p>
        </p:txBody>
      </p:sp>
      <p:sp>
        <p:nvSpPr>
          <p:cNvPr id="30" name="Rectangle 29">
            <a:extLst>
              <a:ext uri="{FF2B5EF4-FFF2-40B4-BE49-F238E27FC236}">
                <a16:creationId xmlns:a16="http://schemas.microsoft.com/office/drawing/2014/main" id="{EA54E1BB-BA22-B69A-812D-A4F07643F1FE}"/>
              </a:ext>
            </a:extLst>
          </p:cNvPr>
          <p:cNvSpPr/>
          <p:nvPr/>
        </p:nvSpPr>
        <p:spPr>
          <a:xfrm>
            <a:off x="5530839" y="3465783"/>
            <a:ext cx="1733005" cy="545510"/>
          </a:xfrm>
          <a:prstGeom prst="rect">
            <a:avLst/>
          </a:prstGeom>
          <a:solidFill>
            <a:schemeClr val="bg1"/>
          </a:solidFill>
          <a:ln w="12700">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a:solidFill>
                  <a:schemeClr val="accent3"/>
                </a:solidFill>
              </a:rPr>
              <a:t>0.7%</a:t>
            </a:r>
            <a:r>
              <a:rPr lang="en-AU" sz="1000">
                <a:solidFill>
                  <a:schemeClr val="tx2"/>
                </a:solidFill>
              </a:rPr>
              <a:t> CAGR pre-COVID </a:t>
            </a:r>
          </a:p>
          <a:p>
            <a:pPr algn="ctr"/>
            <a:r>
              <a:rPr lang="en-AU" sz="1000">
                <a:solidFill>
                  <a:schemeClr val="tx2"/>
                </a:solidFill>
              </a:rPr>
              <a:t>Jun-15 – Jun-22</a:t>
            </a:r>
          </a:p>
        </p:txBody>
      </p:sp>
      <p:sp>
        <p:nvSpPr>
          <p:cNvPr id="31" name="Rectangle 30">
            <a:extLst>
              <a:ext uri="{FF2B5EF4-FFF2-40B4-BE49-F238E27FC236}">
                <a16:creationId xmlns:a16="http://schemas.microsoft.com/office/drawing/2014/main" id="{C8025F4B-43CC-7B1B-E8BF-FB86D43CC52E}"/>
              </a:ext>
            </a:extLst>
          </p:cNvPr>
          <p:cNvSpPr/>
          <p:nvPr/>
        </p:nvSpPr>
        <p:spPr>
          <a:xfrm>
            <a:off x="7685904" y="3465783"/>
            <a:ext cx="918167" cy="545510"/>
          </a:xfrm>
          <a:prstGeom prst="rect">
            <a:avLst/>
          </a:prstGeom>
          <a:solidFill>
            <a:schemeClr val="bg1"/>
          </a:solidFill>
          <a:ln w="12700">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a:solidFill>
                  <a:schemeClr val="accent3"/>
                </a:solidFill>
              </a:rPr>
              <a:t>8.7%</a:t>
            </a:r>
            <a:r>
              <a:rPr lang="en-AU" sz="1000">
                <a:solidFill>
                  <a:schemeClr val="tx2"/>
                </a:solidFill>
              </a:rPr>
              <a:t> CAGR post-COVID</a:t>
            </a:r>
          </a:p>
        </p:txBody>
      </p:sp>
      <p:sp>
        <p:nvSpPr>
          <p:cNvPr id="32" name="TextBox 31">
            <a:extLst>
              <a:ext uri="{FF2B5EF4-FFF2-40B4-BE49-F238E27FC236}">
                <a16:creationId xmlns:a16="http://schemas.microsoft.com/office/drawing/2014/main" id="{4F5BBB45-7B0F-CB14-25D5-A975022BCB86}"/>
              </a:ext>
            </a:extLst>
          </p:cNvPr>
          <p:cNvSpPr txBox="1"/>
          <p:nvPr/>
        </p:nvSpPr>
        <p:spPr>
          <a:xfrm>
            <a:off x="216818" y="4468369"/>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Food and grocery retail</a:t>
            </a:r>
          </a:p>
        </p:txBody>
      </p:sp>
      <p:cxnSp>
        <p:nvCxnSpPr>
          <p:cNvPr id="33" name="Straight Connector 32">
            <a:extLst>
              <a:ext uri="{FF2B5EF4-FFF2-40B4-BE49-F238E27FC236}">
                <a16:creationId xmlns:a16="http://schemas.microsoft.com/office/drawing/2014/main" id="{5C963887-5774-E8B8-E840-B538C5831974}"/>
              </a:ext>
            </a:extLst>
          </p:cNvPr>
          <p:cNvCxnSpPr>
            <a:cxnSpLocks/>
          </p:cNvCxnSpPr>
          <p:nvPr/>
        </p:nvCxnSpPr>
        <p:spPr>
          <a:xfrm>
            <a:off x="216821" y="4741214"/>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aphicFrame>
        <p:nvGraphicFramePr>
          <p:cNvPr id="35" name="Chart 34">
            <a:extLst>
              <a:ext uri="{FF2B5EF4-FFF2-40B4-BE49-F238E27FC236}">
                <a16:creationId xmlns:a16="http://schemas.microsoft.com/office/drawing/2014/main" id="{E4CD9700-EC4D-B7A1-5E76-A138547B71AC}"/>
              </a:ext>
            </a:extLst>
          </p:cNvPr>
          <p:cNvGraphicFramePr>
            <a:graphicFrameLocks/>
          </p:cNvGraphicFramePr>
          <p:nvPr/>
        </p:nvGraphicFramePr>
        <p:xfrm>
          <a:off x="100058" y="4989771"/>
          <a:ext cx="4344122" cy="1213600"/>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B50604A5-48C6-B06C-32E1-F13BE8783AEA}"/>
              </a:ext>
            </a:extLst>
          </p:cNvPr>
          <p:cNvSpPr txBox="1"/>
          <p:nvPr/>
        </p:nvSpPr>
        <p:spPr>
          <a:xfrm>
            <a:off x="215669" y="4760176"/>
            <a:ext cx="4072721"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Food retail turnover per month ($m)</a:t>
            </a:r>
          </a:p>
        </p:txBody>
      </p:sp>
      <p:sp>
        <p:nvSpPr>
          <p:cNvPr id="37" name="Rectangle 36">
            <a:extLst>
              <a:ext uri="{FF2B5EF4-FFF2-40B4-BE49-F238E27FC236}">
                <a16:creationId xmlns:a16="http://schemas.microsoft.com/office/drawing/2014/main" id="{DF11CEE1-A6EA-37F0-5C63-0F6FE0480D50}"/>
              </a:ext>
            </a:extLst>
          </p:cNvPr>
          <p:cNvSpPr/>
          <p:nvPr/>
        </p:nvSpPr>
        <p:spPr>
          <a:xfrm>
            <a:off x="2866104" y="4809645"/>
            <a:ext cx="1425240" cy="308171"/>
          </a:xfrm>
          <a:prstGeom prst="rect">
            <a:avLst/>
          </a:prstGeom>
          <a:solidFill>
            <a:schemeClr val="bg1"/>
          </a:solidFill>
          <a:ln w="12700">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a:solidFill>
                  <a:schemeClr val="accent3"/>
                </a:solidFill>
              </a:rPr>
              <a:t>3.4% </a:t>
            </a:r>
            <a:r>
              <a:rPr lang="en-AU" sz="1000">
                <a:solidFill>
                  <a:schemeClr val="tx2"/>
                </a:solidFill>
              </a:rPr>
              <a:t>CAGR; annuity-style cash flows</a:t>
            </a:r>
          </a:p>
        </p:txBody>
      </p:sp>
      <p:sp>
        <p:nvSpPr>
          <p:cNvPr id="38" name="Rectangle 37">
            <a:extLst>
              <a:ext uri="{FF2B5EF4-FFF2-40B4-BE49-F238E27FC236}">
                <a16:creationId xmlns:a16="http://schemas.microsoft.com/office/drawing/2014/main" id="{9A63971E-012A-BAF5-A3D5-B0180A4C867E}"/>
              </a:ext>
            </a:extLst>
          </p:cNvPr>
          <p:cNvSpPr/>
          <p:nvPr/>
        </p:nvSpPr>
        <p:spPr>
          <a:xfrm>
            <a:off x="4840143" y="4741214"/>
            <a:ext cx="3904636" cy="585388"/>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2"/>
                </a:solidFill>
                <a:latin typeface="Segoe UI Light" panose="020B0502040204020203" pitchFamily="34" charset="0"/>
                <a:cs typeface="Segoe UI Light" panose="020B0502040204020203" pitchFamily="34" charset="0"/>
              </a:rPr>
              <a:t>Specialty sales productivity is supported by stronger foot traffic driven by non-discretionary anchors and rapid population growth concentrated in key trade areas like the Blacktown LGA</a:t>
            </a:r>
          </a:p>
        </p:txBody>
      </p:sp>
      <p:sp>
        <p:nvSpPr>
          <p:cNvPr id="39" name="Rectangle 38">
            <a:extLst>
              <a:ext uri="{FF2B5EF4-FFF2-40B4-BE49-F238E27FC236}">
                <a16:creationId xmlns:a16="http://schemas.microsoft.com/office/drawing/2014/main" id="{1887E2C8-3578-D62D-BAFA-C9024F54E508}"/>
              </a:ext>
            </a:extLst>
          </p:cNvPr>
          <p:cNvSpPr/>
          <p:nvPr/>
        </p:nvSpPr>
        <p:spPr>
          <a:xfrm>
            <a:off x="4840143" y="5429256"/>
            <a:ext cx="3904636" cy="569705"/>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2"/>
                </a:solidFill>
                <a:latin typeface="Segoe UI Light" panose="020B0502040204020203" pitchFamily="34" charset="0"/>
                <a:cs typeface="Segoe UI Light" panose="020B0502040204020203" pitchFamily="34" charset="0"/>
              </a:rPr>
              <a:t>Stable and growing food retail turnover supports annuity-like cash flows to grocery anchors, underpinning fixed annuity rents with 3% p.a. annual increases</a:t>
            </a:r>
          </a:p>
        </p:txBody>
      </p:sp>
    </p:spTree>
    <p:extLst>
      <p:ext uri="{BB962C8B-B14F-4D97-AF65-F5344CB8AC3E}">
        <p14:creationId xmlns:p14="http://schemas.microsoft.com/office/powerpoint/2010/main" val="2490010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B6A70C-0323-E6FB-9F4A-1567ECC4B0CB}"/>
              </a:ext>
            </a:extLst>
          </p:cNvPr>
          <p:cNvSpPr/>
          <p:nvPr/>
        </p:nvSpPr>
        <p:spPr>
          <a:xfrm>
            <a:off x="215901" y="1810512"/>
            <a:ext cx="4207016" cy="3441348"/>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635DC0AE-DABF-FB11-90C9-5EC2E890249D}"/>
              </a:ext>
            </a:extLst>
          </p:cNvPr>
          <p:cNvSpPr/>
          <p:nvPr/>
        </p:nvSpPr>
        <p:spPr>
          <a:xfrm>
            <a:off x="4731719" y="1810512"/>
            <a:ext cx="4207016" cy="3441348"/>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 Placeholder 2">
            <a:extLst>
              <a:ext uri="{FF2B5EF4-FFF2-40B4-BE49-F238E27FC236}">
                <a16:creationId xmlns:a16="http://schemas.microsoft.com/office/drawing/2014/main" id="{905132DF-A8DC-A69D-576D-8AD8A72137F3}"/>
              </a:ext>
            </a:extLst>
          </p:cNvPr>
          <p:cNvSpPr>
            <a:spLocks noGrp="1"/>
          </p:cNvSpPr>
          <p:nvPr>
            <p:ph type="body" sz="quarter" idx="13"/>
          </p:nvPr>
        </p:nvSpPr>
        <p:spPr/>
        <p:txBody>
          <a:bodyPr/>
          <a:lstStyle/>
          <a:p>
            <a:r>
              <a:rPr lang="en-AU"/>
              <a:t>Source: ABS; IBISWorld</a:t>
            </a:r>
          </a:p>
        </p:txBody>
      </p:sp>
      <p:sp>
        <p:nvSpPr>
          <p:cNvPr id="4" name="Text Placeholder 3">
            <a:extLst>
              <a:ext uri="{FF2B5EF4-FFF2-40B4-BE49-F238E27FC236}">
                <a16:creationId xmlns:a16="http://schemas.microsoft.com/office/drawing/2014/main" id="{38B3B520-535C-45C4-26E6-DBE12C615C27}"/>
              </a:ext>
            </a:extLst>
          </p:cNvPr>
          <p:cNvSpPr>
            <a:spLocks noGrp="1"/>
          </p:cNvSpPr>
          <p:nvPr>
            <p:ph type="body" sz="quarter" idx="10"/>
          </p:nvPr>
        </p:nvSpPr>
        <p:spPr/>
        <p:txBody>
          <a:bodyPr/>
          <a:lstStyle/>
          <a:p>
            <a:r>
              <a:rPr lang="en-AU"/>
              <a:t>Retail Sales Growth Resilience</a:t>
            </a:r>
          </a:p>
        </p:txBody>
      </p:sp>
      <p:pic>
        <p:nvPicPr>
          <p:cNvPr id="12" name="Picture 11">
            <a:extLst>
              <a:ext uri="{FF2B5EF4-FFF2-40B4-BE49-F238E27FC236}">
                <a16:creationId xmlns:a16="http://schemas.microsoft.com/office/drawing/2014/main" id="{0F4F2F86-ED6E-990B-5873-5738D209E99B}"/>
              </a:ext>
            </a:extLst>
          </p:cNvPr>
          <p:cNvPicPr>
            <a:picLocks noChangeAspect="1"/>
          </p:cNvPicPr>
          <p:nvPr/>
        </p:nvPicPr>
        <p:blipFill>
          <a:blip r:embed="rId2"/>
          <a:stretch>
            <a:fillRect/>
          </a:stretch>
        </p:blipFill>
        <p:spPr>
          <a:xfrm>
            <a:off x="255316" y="2561808"/>
            <a:ext cx="4069000" cy="2311218"/>
          </a:xfrm>
          <a:prstGeom prst="rect">
            <a:avLst/>
          </a:prstGeom>
        </p:spPr>
      </p:pic>
      <p:sp>
        <p:nvSpPr>
          <p:cNvPr id="13" name="TextBox 12">
            <a:extLst>
              <a:ext uri="{FF2B5EF4-FFF2-40B4-BE49-F238E27FC236}">
                <a16:creationId xmlns:a16="http://schemas.microsoft.com/office/drawing/2014/main" id="{2692262D-AD7B-7048-49A7-EFD102D6964F}"/>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Increasing total retail sales…</a:t>
            </a:r>
          </a:p>
        </p:txBody>
      </p:sp>
      <p:cxnSp>
        <p:nvCxnSpPr>
          <p:cNvPr id="14" name="Straight Connector 13">
            <a:extLst>
              <a:ext uri="{FF2B5EF4-FFF2-40B4-BE49-F238E27FC236}">
                <a16:creationId xmlns:a16="http://schemas.microsoft.com/office/drawing/2014/main" id="{F714FC0B-FBAD-D00B-3C94-4C5313208D87}"/>
              </a:ext>
            </a:extLst>
          </p:cNvPr>
          <p:cNvCxnSpPr>
            <a:cxnSpLocks/>
          </p:cNvCxnSpPr>
          <p:nvPr/>
        </p:nvCxnSpPr>
        <p:spPr>
          <a:xfrm>
            <a:off x="215904"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445A47-4395-6EEC-C28A-7D48664D4792}"/>
              </a:ext>
            </a:extLst>
          </p:cNvPr>
          <p:cNvCxnSpPr>
            <a:cxnSpLocks/>
          </p:cNvCxnSpPr>
          <p:nvPr/>
        </p:nvCxnSpPr>
        <p:spPr>
          <a:xfrm>
            <a:off x="4721089"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0D57854D-A02C-4C16-A5A4-150102AD2356}"/>
              </a:ext>
            </a:extLst>
          </p:cNvPr>
          <p:cNvSpPr txBox="1"/>
          <p:nvPr/>
        </p:nvSpPr>
        <p:spPr>
          <a:xfrm>
            <a:off x="4721089"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…with growing consumer sentiment</a:t>
            </a:r>
          </a:p>
        </p:txBody>
      </p:sp>
      <p:pic>
        <p:nvPicPr>
          <p:cNvPr id="19" name="Picture 18">
            <a:extLst>
              <a:ext uri="{FF2B5EF4-FFF2-40B4-BE49-F238E27FC236}">
                <a16:creationId xmlns:a16="http://schemas.microsoft.com/office/drawing/2014/main" id="{FAEE5F7B-6CCF-C71D-1A94-EAA31A3574E0}"/>
              </a:ext>
            </a:extLst>
          </p:cNvPr>
          <p:cNvPicPr>
            <a:picLocks noChangeAspect="1"/>
          </p:cNvPicPr>
          <p:nvPr/>
        </p:nvPicPr>
        <p:blipFill rotWithShape="1">
          <a:blip r:embed="rId3">
            <a:extLst>
              <a:ext uri="{28A0092B-C50C-407E-A947-70E740481C1C}">
                <a14:useLocalDpi xmlns:a14="http://schemas.microsoft.com/office/drawing/2010/main" val="0"/>
              </a:ext>
            </a:extLst>
          </a:blip>
          <a:srcRect t="7772" b="9162"/>
          <a:stretch/>
        </p:blipFill>
        <p:spPr>
          <a:xfrm>
            <a:off x="4780756" y="2774734"/>
            <a:ext cx="4108942" cy="2057400"/>
          </a:xfrm>
          <a:prstGeom prst="rect">
            <a:avLst/>
          </a:prstGeom>
        </p:spPr>
      </p:pic>
      <p:sp>
        <p:nvSpPr>
          <p:cNvPr id="20" name="Text Placeholder 6">
            <a:extLst>
              <a:ext uri="{FF2B5EF4-FFF2-40B4-BE49-F238E27FC236}">
                <a16:creationId xmlns:a16="http://schemas.microsoft.com/office/drawing/2014/main" id="{8F52B883-8064-8DF0-A527-70F6515FF42A}"/>
              </a:ext>
            </a:extLst>
          </p:cNvPr>
          <p:cNvSpPr>
            <a:spLocks noGrp="1"/>
          </p:cNvSpPr>
          <p:nvPr>
            <p:ph type="body" sz="quarter" idx="12"/>
          </p:nvPr>
        </p:nvSpPr>
        <p:spPr>
          <a:xfrm>
            <a:off x="215901" y="763587"/>
            <a:ext cx="8712200" cy="396876"/>
          </a:xfrm>
        </p:spPr>
        <p:txBody>
          <a:bodyPr/>
          <a:lstStyle/>
          <a:p>
            <a:r>
              <a:rPr lang="en-AU" dirty="0"/>
              <a:t>Retail sales are resilient, with total sales growing against historically volatile consumer sentiment</a:t>
            </a:r>
          </a:p>
        </p:txBody>
      </p:sp>
      <p:sp>
        <p:nvSpPr>
          <p:cNvPr id="6" name="TextBox 5">
            <a:extLst>
              <a:ext uri="{FF2B5EF4-FFF2-40B4-BE49-F238E27FC236}">
                <a16:creationId xmlns:a16="http://schemas.microsoft.com/office/drawing/2014/main" id="{560A9B4E-F9CE-B09E-77F9-EB91AFCB1DDD}"/>
              </a:ext>
            </a:extLst>
          </p:cNvPr>
          <p:cNvSpPr txBox="1"/>
          <p:nvPr/>
        </p:nvSpPr>
        <p:spPr>
          <a:xfrm>
            <a:off x="4913024" y="1986455"/>
            <a:ext cx="2835729" cy="279180"/>
          </a:xfrm>
          <a:prstGeom prst="rect">
            <a:avLst/>
          </a:prstGeom>
          <a:noFill/>
        </p:spPr>
        <p:txBody>
          <a:bodyPr wrap="square" lIns="0" tIns="46800" rIns="90000" bIns="46800" rtlCol="0">
            <a:spAutoFit/>
          </a:bodyPr>
          <a:lstStyle/>
          <a:p>
            <a:pPr algn="l"/>
            <a:r>
              <a:rPr lang="en-AU" sz="1200" b="1" dirty="0">
                <a:solidFill>
                  <a:schemeClr val="tx2"/>
                </a:solidFill>
              </a:rPr>
              <a:t>Consumer </a:t>
            </a:r>
            <a:r>
              <a:rPr lang="en-AU" sz="1200" b="1">
                <a:solidFill>
                  <a:schemeClr val="tx2"/>
                </a:solidFill>
              </a:rPr>
              <a:t>Sentiment Index</a:t>
            </a:r>
            <a:endParaRPr lang="en-AU" sz="1200" b="1" dirty="0">
              <a:solidFill>
                <a:schemeClr val="tx2"/>
              </a:solidFill>
            </a:endParaRPr>
          </a:p>
        </p:txBody>
      </p:sp>
      <p:sp>
        <p:nvSpPr>
          <p:cNvPr id="7" name="TextBox 6">
            <a:extLst>
              <a:ext uri="{FF2B5EF4-FFF2-40B4-BE49-F238E27FC236}">
                <a16:creationId xmlns:a16="http://schemas.microsoft.com/office/drawing/2014/main" id="{9249070F-24F2-3C61-4948-C7A408990631}"/>
              </a:ext>
            </a:extLst>
          </p:cNvPr>
          <p:cNvSpPr txBox="1"/>
          <p:nvPr/>
        </p:nvSpPr>
        <p:spPr>
          <a:xfrm>
            <a:off x="492578" y="1986455"/>
            <a:ext cx="2835729" cy="279180"/>
          </a:xfrm>
          <a:prstGeom prst="rect">
            <a:avLst/>
          </a:prstGeom>
          <a:noFill/>
        </p:spPr>
        <p:txBody>
          <a:bodyPr wrap="square" lIns="0" tIns="46800" rIns="90000" bIns="46800" rtlCol="0">
            <a:spAutoFit/>
          </a:bodyPr>
          <a:lstStyle/>
          <a:p>
            <a:pPr algn="l"/>
            <a:r>
              <a:rPr lang="en-AU" sz="1200" b="1" dirty="0">
                <a:solidFill>
                  <a:schemeClr val="tx2"/>
                </a:solidFill>
              </a:rPr>
              <a:t>Total retail sales in Australia</a:t>
            </a:r>
          </a:p>
        </p:txBody>
      </p:sp>
      <p:sp>
        <p:nvSpPr>
          <p:cNvPr id="8" name="Rectangle 7">
            <a:extLst>
              <a:ext uri="{FF2B5EF4-FFF2-40B4-BE49-F238E27FC236}">
                <a16:creationId xmlns:a16="http://schemas.microsoft.com/office/drawing/2014/main" id="{C59387EB-AA80-5C7C-7F24-139CA22143A6}"/>
              </a:ext>
            </a:extLst>
          </p:cNvPr>
          <p:cNvSpPr/>
          <p:nvPr/>
        </p:nvSpPr>
        <p:spPr>
          <a:xfrm>
            <a:off x="215900" y="5429256"/>
            <a:ext cx="8712199" cy="569705"/>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2"/>
                </a:solidFill>
              </a:rPr>
              <a:t>Retail sales have continued to grow despite historically volatile consumer sentiment, supporting the resilience of underlying </a:t>
            </a:r>
          </a:p>
          <a:p>
            <a:pPr algn="ctr"/>
            <a:r>
              <a:rPr lang="en-US" sz="1000" dirty="0">
                <a:solidFill>
                  <a:schemeClr val="tx2"/>
                </a:solidFill>
              </a:rPr>
              <a:t>retail demand through the cycle</a:t>
            </a:r>
            <a:endParaRPr lang="en-US" sz="1000" dirty="0">
              <a:solidFill>
                <a:schemeClr val="tx2"/>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682427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DCD9FA0-033C-9284-62BD-35E7894250F9}"/>
              </a:ext>
            </a:extLst>
          </p:cNvPr>
          <p:cNvSpPr/>
          <p:nvPr/>
        </p:nvSpPr>
        <p:spPr>
          <a:xfrm>
            <a:off x="4842214" y="2918856"/>
            <a:ext cx="4072721" cy="1001840"/>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solidFill>
                  <a:schemeClr val="tx2"/>
                </a:solidFill>
                <a:latin typeface="Segoe UI Light" panose="020B0502040204020203" pitchFamily="34" charset="0"/>
                <a:cs typeface="Segoe UI Light" panose="020B0502040204020203" pitchFamily="34" charset="0"/>
              </a:rPr>
              <a:t>Blacktown’s 2</a:t>
            </a:r>
            <a:r>
              <a:rPr lang="en-AU" sz="1200" baseline="30000">
                <a:solidFill>
                  <a:schemeClr val="tx2"/>
                </a:solidFill>
                <a:latin typeface="Segoe UI Light" panose="020B0502040204020203" pitchFamily="34" charset="0"/>
                <a:cs typeface="Segoe UI Light" panose="020B0502040204020203" pitchFamily="34" charset="0"/>
              </a:rPr>
              <a:t>nd</a:t>
            </a:r>
            <a:r>
              <a:rPr lang="en-AU" sz="1200">
                <a:solidFill>
                  <a:schemeClr val="tx2"/>
                </a:solidFill>
                <a:latin typeface="Segoe UI Light" panose="020B0502040204020203" pitchFamily="34" charset="0"/>
                <a:cs typeface="Segoe UI Light" panose="020B0502040204020203" pitchFamily="34" charset="0"/>
              </a:rPr>
              <a:t> largest household demographic is couple households without dependents, comprising 19% of all households types, largely representing empty-nesters</a:t>
            </a:r>
          </a:p>
        </p:txBody>
      </p:sp>
      <p:sp>
        <p:nvSpPr>
          <p:cNvPr id="19" name="Rectangle 18">
            <a:extLst>
              <a:ext uri="{FF2B5EF4-FFF2-40B4-BE49-F238E27FC236}">
                <a16:creationId xmlns:a16="http://schemas.microsoft.com/office/drawing/2014/main" id="{29FDB4F6-4334-DB0B-9874-BA638DFD7267}"/>
              </a:ext>
            </a:extLst>
          </p:cNvPr>
          <p:cNvSpPr/>
          <p:nvPr/>
        </p:nvSpPr>
        <p:spPr>
          <a:xfrm>
            <a:off x="4855383" y="1749802"/>
            <a:ext cx="4072721" cy="1001840"/>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solidFill>
                  <a:schemeClr val="accent3"/>
                </a:solidFill>
                <a:latin typeface="Segoe UI Light" panose="020B0502040204020203" pitchFamily="34" charset="0"/>
                <a:cs typeface="Segoe UI Light" panose="020B0502040204020203" pitchFamily="34" charset="0"/>
              </a:rPr>
              <a:t>Young families account for the largest proportion of overall healthcare spending and see strong YoY growth – Blacktown’s median age is 34 with family households comprising 44% of all household types</a:t>
            </a:r>
          </a:p>
        </p:txBody>
      </p:sp>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a:t>Health and wellness spend growth outpacing CPI, with highest demand among Blacktown LGA demographics</a:t>
            </a:r>
          </a:p>
        </p:txBody>
      </p:sp>
      <p:sp>
        <p:nvSpPr>
          <p:cNvPr id="3" name="Text Placeholder 2">
            <a:extLst>
              <a:ext uri="{FF2B5EF4-FFF2-40B4-BE49-F238E27FC236}">
                <a16:creationId xmlns:a16="http://schemas.microsoft.com/office/drawing/2014/main" id="{6B0952B6-86C9-C7CA-411B-CC773262C696}"/>
              </a:ext>
            </a:extLst>
          </p:cNvPr>
          <p:cNvSpPr>
            <a:spLocks noGrp="1"/>
          </p:cNvSpPr>
          <p:nvPr>
            <p:ph type="body" sz="quarter" idx="13"/>
          </p:nvPr>
        </p:nvSpPr>
        <p:spPr/>
        <p:txBody>
          <a:bodyPr/>
          <a:lstStyle/>
          <a:p>
            <a:r>
              <a:rPr lang="en-AU"/>
              <a:t>Source: CommBank Health Insights; Global Wellness Institute; NSW Government.</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Australian Health &amp; Wellness Thematic</a:t>
            </a:r>
          </a:p>
        </p:txBody>
      </p:sp>
      <p:sp>
        <p:nvSpPr>
          <p:cNvPr id="5" name="TextBox 4">
            <a:extLst>
              <a:ext uri="{FF2B5EF4-FFF2-40B4-BE49-F238E27FC236}">
                <a16:creationId xmlns:a16="http://schemas.microsoft.com/office/drawing/2014/main" id="{5CE7E742-1883-0F4B-25C5-F7091D9B44B8}"/>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Australia health thematic</a:t>
            </a:r>
          </a:p>
        </p:txBody>
      </p:sp>
      <p:cxnSp>
        <p:nvCxnSpPr>
          <p:cNvPr id="6" name="Straight Connector 5">
            <a:extLst>
              <a:ext uri="{FF2B5EF4-FFF2-40B4-BE49-F238E27FC236}">
                <a16:creationId xmlns:a16="http://schemas.microsoft.com/office/drawing/2014/main" id="{DD9FBD6C-319F-A52A-0D0E-4315B29A2308}"/>
              </a:ext>
            </a:extLst>
          </p:cNvPr>
          <p:cNvCxnSpPr>
            <a:cxnSpLocks/>
          </p:cNvCxnSpPr>
          <p:nvPr/>
        </p:nvCxnSpPr>
        <p:spPr>
          <a:xfrm>
            <a:off x="215904"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2EDD5195-5A3F-FD7D-136F-20DA4FF4348A}"/>
              </a:ext>
            </a:extLst>
          </p:cNvPr>
          <p:cNvCxnSpPr>
            <a:cxnSpLocks/>
          </p:cNvCxnSpPr>
          <p:nvPr/>
        </p:nvCxnSpPr>
        <p:spPr>
          <a:xfrm>
            <a:off x="4855383" y="1606140"/>
            <a:ext cx="4072721"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8C782CBB-6077-0F61-C96A-EA98AD02EE09}"/>
              </a:ext>
            </a:extLst>
          </p:cNvPr>
          <p:cNvSpPr txBox="1"/>
          <p:nvPr/>
        </p:nvSpPr>
        <p:spPr>
          <a:xfrm>
            <a:off x="4855383" y="1333295"/>
            <a:ext cx="4072723"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Blacktown LGA alignment</a:t>
            </a:r>
          </a:p>
        </p:txBody>
      </p:sp>
      <p:graphicFrame>
        <p:nvGraphicFramePr>
          <p:cNvPr id="11" name="Chart 10">
            <a:extLst>
              <a:ext uri="{FF2B5EF4-FFF2-40B4-BE49-F238E27FC236}">
                <a16:creationId xmlns:a16="http://schemas.microsoft.com/office/drawing/2014/main" id="{8582A16D-5B08-2B5F-2DB5-BCB8BA79A65C}"/>
              </a:ext>
            </a:extLst>
          </p:cNvPr>
          <p:cNvGraphicFramePr/>
          <p:nvPr>
            <p:extLst>
              <p:ext uri="{D42A27DB-BD31-4B8C-83A1-F6EECF244321}">
                <p14:modId xmlns:p14="http://schemas.microsoft.com/office/powerpoint/2010/main" val="9348280"/>
              </p:ext>
            </p:extLst>
          </p:nvPr>
        </p:nvGraphicFramePr>
        <p:xfrm>
          <a:off x="125506" y="1753785"/>
          <a:ext cx="4228280" cy="2314563"/>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E36D7319-3CFB-8EC6-20E0-42C38A4BF187}"/>
              </a:ext>
            </a:extLst>
          </p:cNvPr>
          <p:cNvSpPr/>
          <p:nvPr/>
        </p:nvSpPr>
        <p:spPr>
          <a:xfrm>
            <a:off x="1999944" y="2142834"/>
            <a:ext cx="1090436" cy="924536"/>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4E2E815A-8341-64E3-6542-9E0A12768BCC}"/>
              </a:ext>
            </a:extLst>
          </p:cNvPr>
          <p:cNvSpPr/>
          <p:nvPr/>
        </p:nvSpPr>
        <p:spPr>
          <a:xfrm>
            <a:off x="2650295" y="3349997"/>
            <a:ext cx="1603867" cy="570701"/>
          </a:xfrm>
          <a:prstGeom prst="rect">
            <a:avLst/>
          </a:prstGeom>
          <a:noFill/>
          <a:ln>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3747B45E-2E38-5072-252D-FC11CDE91E93}"/>
              </a:ext>
            </a:extLst>
          </p:cNvPr>
          <p:cNvSpPr txBox="1"/>
          <p:nvPr/>
        </p:nvSpPr>
        <p:spPr>
          <a:xfrm>
            <a:off x="215670" y="1660013"/>
            <a:ext cx="4072721"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YoY health spending growth by age group FY24-25</a:t>
            </a:r>
          </a:p>
        </p:txBody>
      </p:sp>
      <p:sp>
        <p:nvSpPr>
          <p:cNvPr id="17" name="Arrow: Pentagon 16">
            <a:extLst>
              <a:ext uri="{FF2B5EF4-FFF2-40B4-BE49-F238E27FC236}">
                <a16:creationId xmlns:a16="http://schemas.microsoft.com/office/drawing/2014/main" id="{B53F2E03-DCED-2058-08FC-05F7C2265F29}"/>
              </a:ext>
            </a:extLst>
          </p:cNvPr>
          <p:cNvSpPr/>
          <p:nvPr/>
        </p:nvSpPr>
        <p:spPr>
          <a:xfrm>
            <a:off x="3080600" y="2133054"/>
            <a:ext cx="1884218" cy="200052"/>
          </a:xfrm>
          <a:prstGeom prst="homePlat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Arrow: Pentagon 17">
            <a:extLst>
              <a:ext uri="{FF2B5EF4-FFF2-40B4-BE49-F238E27FC236}">
                <a16:creationId xmlns:a16="http://schemas.microsoft.com/office/drawing/2014/main" id="{777D909A-F834-EC95-4DF2-62AA13A54CBD}"/>
              </a:ext>
            </a:extLst>
          </p:cNvPr>
          <p:cNvSpPr/>
          <p:nvPr/>
        </p:nvSpPr>
        <p:spPr>
          <a:xfrm>
            <a:off x="4244378" y="3340982"/>
            <a:ext cx="720440" cy="200052"/>
          </a:xfrm>
          <a:prstGeom prst="homePlat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TextBox 21">
            <a:extLst>
              <a:ext uri="{FF2B5EF4-FFF2-40B4-BE49-F238E27FC236}">
                <a16:creationId xmlns:a16="http://schemas.microsoft.com/office/drawing/2014/main" id="{BAAB19F3-E048-5415-70C8-019C434AAA55}"/>
              </a:ext>
            </a:extLst>
          </p:cNvPr>
          <p:cNvSpPr txBox="1"/>
          <p:nvPr/>
        </p:nvSpPr>
        <p:spPr>
          <a:xfrm>
            <a:off x="215901" y="4162109"/>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Australia wellness thematic</a:t>
            </a:r>
          </a:p>
        </p:txBody>
      </p:sp>
      <p:cxnSp>
        <p:nvCxnSpPr>
          <p:cNvPr id="23" name="Straight Connector 22">
            <a:extLst>
              <a:ext uri="{FF2B5EF4-FFF2-40B4-BE49-F238E27FC236}">
                <a16:creationId xmlns:a16="http://schemas.microsoft.com/office/drawing/2014/main" id="{A95C8909-9B8E-2164-4D9D-930E5A3CCED2}"/>
              </a:ext>
            </a:extLst>
          </p:cNvPr>
          <p:cNvCxnSpPr>
            <a:cxnSpLocks/>
          </p:cNvCxnSpPr>
          <p:nvPr/>
        </p:nvCxnSpPr>
        <p:spPr>
          <a:xfrm>
            <a:off x="215904" y="4434954"/>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8380790C-3077-9E8F-630D-455867582CC7}"/>
              </a:ext>
            </a:extLst>
          </p:cNvPr>
          <p:cNvSpPr/>
          <p:nvPr/>
        </p:nvSpPr>
        <p:spPr>
          <a:xfrm>
            <a:off x="215902" y="4693390"/>
            <a:ext cx="1329654" cy="935377"/>
          </a:xfrm>
          <a:prstGeom prst="rect">
            <a:avLst/>
          </a:prstGeom>
          <a:no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AU" b="1">
                <a:solidFill>
                  <a:schemeClr val="accent3"/>
                </a:solidFill>
                <a:latin typeface="Segoe UI Light" panose="020B0502040204020203" pitchFamily="34" charset="0"/>
                <a:cs typeface="Segoe UI Light" panose="020B0502040204020203" pitchFamily="34" charset="0"/>
              </a:rPr>
              <a:t>$194.4bn</a:t>
            </a:r>
          </a:p>
          <a:p>
            <a:pPr algn="ctr"/>
            <a:r>
              <a:rPr lang="en-AU" sz="1000">
                <a:solidFill>
                  <a:schemeClr val="tx2"/>
                </a:solidFill>
                <a:latin typeface="Segoe UI Light" panose="020B0502040204020203" pitchFamily="34" charset="0"/>
                <a:cs typeface="Segoe UI Light" panose="020B0502040204020203" pitchFamily="34" charset="0"/>
              </a:rPr>
              <a:t>Australian wellness market valuation</a:t>
            </a:r>
          </a:p>
        </p:txBody>
      </p:sp>
      <p:sp>
        <p:nvSpPr>
          <p:cNvPr id="27" name="Rectangle 26">
            <a:extLst>
              <a:ext uri="{FF2B5EF4-FFF2-40B4-BE49-F238E27FC236}">
                <a16:creationId xmlns:a16="http://schemas.microsoft.com/office/drawing/2014/main" id="{3D57FA24-70B8-BA7B-91C3-80131EAAE8CC}"/>
              </a:ext>
            </a:extLst>
          </p:cNvPr>
          <p:cNvSpPr/>
          <p:nvPr/>
        </p:nvSpPr>
        <p:spPr>
          <a:xfrm>
            <a:off x="1654582" y="4693390"/>
            <a:ext cx="1329654" cy="935377"/>
          </a:xfrm>
          <a:prstGeom prst="rect">
            <a:avLst/>
          </a:prstGeom>
          <a:no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AU" b="1">
                <a:solidFill>
                  <a:schemeClr val="accent3"/>
                </a:solidFill>
                <a:latin typeface="Segoe UI Light" panose="020B0502040204020203" pitchFamily="34" charset="0"/>
                <a:cs typeface="Segoe UI Light" panose="020B0502040204020203" pitchFamily="34" charset="0"/>
              </a:rPr>
              <a:t>7.5%</a:t>
            </a:r>
          </a:p>
          <a:p>
            <a:pPr algn="ctr"/>
            <a:r>
              <a:rPr lang="en-AU" sz="1000">
                <a:solidFill>
                  <a:schemeClr val="tx2"/>
                </a:solidFill>
                <a:latin typeface="Segoe UI Light" panose="020B0502040204020203" pitchFamily="34" charset="0"/>
                <a:cs typeface="Segoe UI Light" panose="020B0502040204020203" pitchFamily="34" charset="0"/>
              </a:rPr>
              <a:t>Wellness market contribution to GDP</a:t>
            </a:r>
          </a:p>
        </p:txBody>
      </p:sp>
      <p:sp>
        <p:nvSpPr>
          <p:cNvPr id="28" name="Rectangle 27">
            <a:extLst>
              <a:ext uri="{FF2B5EF4-FFF2-40B4-BE49-F238E27FC236}">
                <a16:creationId xmlns:a16="http://schemas.microsoft.com/office/drawing/2014/main" id="{1AC87B20-65D0-E141-170E-E1DB65591B3B}"/>
              </a:ext>
            </a:extLst>
          </p:cNvPr>
          <p:cNvSpPr/>
          <p:nvPr/>
        </p:nvSpPr>
        <p:spPr>
          <a:xfrm>
            <a:off x="3093261" y="4693390"/>
            <a:ext cx="1329654" cy="935377"/>
          </a:xfrm>
          <a:prstGeom prst="rect">
            <a:avLst/>
          </a:prstGeom>
          <a:no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AU" b="1">
                <a:solidFill>
                  <a:schemeClr val="accent3"/>
                </a:solidFill>
                <a:latin typeface="Segoe UI Light" panose="020B0502040204020203" pitchFamily="34" charset="0"/>
                <a:cs typeface="Segoe UI Light" panose="020B0502040204020203" pitchFamily="34" charset="0"/>
              </a:rPr>
              <a:t>~$36bn</a:t>
            </a:r>
          </a:p>
          <a:p>
            <a:pPr algn="ctr"/>
            <a:r>
              <a:rPr lang="en-AU" sz="1000">
                <a:solidFill>
                  <a:schemeClr val="tx2"/>
                </a:solidFill>
                <a:latin typeface="Segoe UI Light" panose="020B0502040204020203" pitchFamily="34" charset="0"/>
                <a:cs typeface="Segoe UI Light" panose="020B0502040204020203" pitchFamily="34" charset="0"/>
              </a:rPr>
              <a:t>Wellness real estate sector size</a:t>
            </a:r>
          </a:p>
        </p:txBody>
      </p:sp>
      <p:sp>
        <p:nvSpPr>
          <p:cNvPr id="29" name="Rectangle 28">
            <a:extLst>
              <a:ext uri="{FF2B5EF4-FFF2-40B4-BE49-F238E27FC236}">
                <a16:creationId xmlns:a16="http://schemas.microsoft.com/office/drawing/2014/main" id="{5F5BF510-2D7A-2D72-0263-9F9512FAC294}"/>
              </a:ext>
            </a:extLst>
          </p:cNvPr>
          <p:cNvSpPr/>
          <p:nvPr/>
        </p:nvSpPr>
        <p:spPr>
          <a:xfrm>
            <a:off x="4855383" y="4693390"/>
            <a:ext cx="4072721" cy="935377"/>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solidFill>
                  <a:schemeClr val="tx2"/>
                </a:solidFill>
                <a:latin typeface="Segoe UI Light" panose="020B0502040204020203" pitchFamily="34" charset="0"/>
                <a:cs typeface="Segoe UI Light" panose="020B0502040204020203" pitchFamily="34" charset="0"/>
              </a:rPr>
              <a:t>Health &amp; wellness tenants improve Bayview’s exposure to a large and growing service-led, experience-based nation-wide thematic</a:t>
            </a:r>
          </a:p>
        </p:txBody>
      </p:sp>
      <p:sp>
        <p:nvSpPr>
          <p:cNvPr id="30" name="TextBox 29">
            <a:extLst>
              <a:ext uri="{FF2B5EF4-FFF2-40B4-BE49-F238E27FC236}">
                <a16:creationId xmlns:a16="http://schemas.microsoft.com/office/drawing/2014/main" id="{F4CFFAA4-F359-A84A-BEE8-4630C62C7A35}"/>
              </a:ext>
            </a:extLst>
          </p:cNvPr>
          <p:cNvSpPr txBox="1"/>
          <p:nvPr/>
        </p:nvSpPr>
        <p:spPr>
          <a:xfrm>
            <a:off x="4855382" y="4383337"/>
            <a:ext cx="4072716" cy="276999"/>
          </a:xfrm>
          <a:prstGeom prst="rect">
            <a:avLst/>
          </a:prstGeom>
          <a:noFill/>
        </p:spPr>
        <p:txBody>
          <a:bodyPr wrap="square" lIns="0" rtlCol="0">
            <a:spAutoFit/>
          </a:bodyPr>
          <a:lstStyle/>
          <a:p>
            <a:pPr algn="ctr"/>
            <a:r>
              <a:rPr lang="en-AU" sz="1200" b="1">
                <a:solidFill>
                  <a:schemeClr val="tx2"/>
                </a:solidFill>
                <a:latin typeface="Segoe UI Light" panose="020B0502040204020203" pitchFamily="34" charset="0"/>
                <a:cs typeface="Segoe UI Light" panose="020B0502040204020203" pitchFamily="34" charset="0"/>
              </a:rPr>
              <a:t>Why this matters for Bayview</a:t>
            </a:r>
          </a:p>
        </p:txBody>
      </p:sp>
    </p:spTree>
    <p:extLst>
      <p:ext uri="{BB962C8B-B14F-4D97-AF65-F5344CB8AC3E}">
        <p14:creationId xmlns:p14="http://schemas.microsoft.com/office/powerpoint/2010/main" val="3759011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56FC68A7-FF5F-A0A8-C32A-D0DF0A877E54}"/>
              </a:ext>
            </a:extLst>
          </p:cNvPr>
          <p:cNvGraphicFramePr>
            <a:graphicFrameLocks/>
          </p:cNvGraphicFramePr>
          <p:nvPr/>
        </p:nvGraphicFramePr>
        <p:xfrm>
          <a:off x="139362" y="1906232"/>
          <a:ext cx="4283555" cy="195185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a:t>Grocery anchors and specialty health, wellness, and beauty retailing defend against e-commerce headwinds</a:t>
            </a:r>
          </a:p>
        </p:txBody>
      </p:sp>
      <p:sp>
        <p:nvSpPr>
          <p:cNvPr id="3" name="Text Placeholder 2">
            <a:extLst>
              <a:ext uri="{FF2B5EF4-FFF2-40B4-BE49-F238E27FC236}">
                <a16:creationId xmlns:a16="http://schemas.microsoft.com/office/drawing/2014/main" id="{6B0952B6-86C9-C7CA-411B-CC773262C696}"/>
              </a:ext>
            </a:extLst>
          </p:cNvPr>
          <p:cNvSpPr>
            <a:spLocks noGrp="1"/>
          </p:cNvSpPr>
          <p:nvPr>
            <p:ph type="body" sz="quarter" idx="13"/>
          </p:nvPr>
        </p:nvSpPr>
        <p:spPr/>
        <p:txBody>
          <a:bodyPr/>
          <a:lstStyle/>
          <a:p>
            <a:r>
              <a:rPr lang="en-AU"/>
              <a:t>Source: ABS; Coles; Woolworths; MA Financial.</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Australian E-Commerce Thematic</a:t>
            </a:r>
          </a:p>
        </p:txBody>
      </p:sp>
      <p:sp>
        <p:nvSpPr>
          <p:cNvPr id="10" name="TextBox 9">
            <a:extLst>
              <a:ext uri="{FF2B5EF4-FFF2-40B4-BE49-F238E27FC236}">
                <a16:creationId xmlns:a16="http://schemas.microsoft.com/office/drawing/2014/main" id="{C8B00742-C5CC-2308-8B64-B512B803F726}"/>
              </a:ext>
            </a:extLst>
          </p:cNvPr>
          <p:cNvSpPr txBox="1"/>
          <p:nvPr/>
        </p:nvSpPr>
        <p:spPr>
          <a:xfrm>
            <a:off x="215670" y="1660013"/>
            <a:ext cx="4072721"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Proportion of industry group turnover online (%)</a:t>
            </a:r>
          </a:p>
        </p:txBody>
      </p:sp>
      <p:sp>
        <p:nvSpPr>
          <p:cNvPr id="13" name="TextBox 12">
            <a:extLst>
              <a:ext uri="{FF2B5EF4-FFF2-40B4-BE49-F238E27FC236}">
                <a16:creationId xmlns:a16="http://schemas.microsoft.com/office/drawing/2014/main" id="{89634F88-A60F-1A43-3FEE-52BB0F088D3E}"/>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E-Commerce in grocery &amp; food retailing</a:t>
            </a:r>
          </a:p>
        </p:txBody>
      </p:sp>
      <p:cxnSp>
        <p:nvCxnSpPr>
          <p:cNvPr id="15" name="Straight Connector 14">
            <a:extLst>
              <a:ext uri="{FF2B5EF4-FFF2-40B4-BE49-F238E27FC236}">
                <a16:creationId xmlns:a16="http://schemas.microsoft.com/office/drawing/2014/main" id="{EC7D3908-8A25-BCB6-F41A-28637567C010}"/>
              </a:ext>
            </a:extLst>
          </p:cNvPr>
          <p:cNvCxnSpPr>
            <a:cxnSpLocks/>
          </p:cNvCxnSpPr>
          <p:nvPr/>
        </p:nvCxnSpPr>
        <p:spPr>
          <a:xfrm>
            <a:off x="215904"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B21E032E-7AA6-B303-FC02-83D3D3D93B1B}"/>
              </a:ext>
            </a:extLst>
          </p:cNvPr>
          <p:cNvSpPr/>
          <p:nvPr/>
        </p:nvSpPr>
        <p:spPr>
          <a:xfrm>
            <a:off x="236935" y="4865040"/>
            <a:ext cx="4207247" cy="1090787"/>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tIns="108000" rtlCol="0" anchor="t"/>
          <a:lstStyle/>
          <a:p>
            <a:pPr algn="ctr"/>
            <a:r>
              <a:rPr lang="en-AU" sz="1000">
                <a:solidFill>
                  <a:schemeClr val="tx2"/>
                </a:solidFill>
                <a:latin typeface="Segoe UI Light" panose="020B0502040204020203" pitchFamily="34" charset="0"/>
                <a:cs typeface="Segoe UI Light" panose="020B0502040204020203" pitchFamily="34" charset="0"/>
              </a:rPr>
              <a:t>Online sales comprise a small and relatively stable proportion of food retailing, with the majority of online sales fulfilled through omni-channel formats including click-and-collect, supporting anchor tenants</a:t>
            </a:r>
          </a:p>
        </p:txBody>
      </p:sp>
      <p:pic>
        <p:nvPicPr>
          <p:cNvPr id="25" name="Picture 2" descr="Coles Logo – History, Meaning &amp; Brand Colors | logotyp.us">
            <a:extLst>
              <a:ext uri="{FF2B5EF4-FFF2-40B4-BE49-F238E27FC236}">
                <a16:creationId xmlns:a16="http://schemas.microsoft.com/office/drawing/2014/main" id="{430A902E-2C03-4098-C2B1-930BA01BDF6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100" t="31825" r="14232" b="32494"/>
          <a:stretch/>
        </p:blipFill>
        <p:spPr bwMode="auto">
          <a:xfrm>
            <a:off x="589768" y="5466711"/>
            <a:ext cx="829445" cy="3088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THE NEW WOOLWORTHS LOGO PNG IN 2026 - eDigital Agency">
            <a:extLst>
              <a:ext uri="{FF2B5EF4-FFF2-40B4-BE49-F238E27FC236}">
                <a16:creationId xmlns:a16="http://schemas.microsoft.com/office/drawing/2014/main" id="{7CB58C81-C416-84EE-9A6D-FF503415832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460" t="547" r="-1"/>
          <a:stretch/>
        </p:blipFill>
        <p:spPr bwMode="auto">
          <a:xfrm>
            <a:off x="1537011" y="5481381"/>
            <a:ext cx="1527376" cy="328422"/>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987C90C5-A211-5B88-0146-2FE8872CFF63}"/>
              </a:ext>
            </a:extLst>
          </p:cNvPr>
          <p:cNvSpPr txBox="1"/>
          <p:nvPr/>
        </p:nvSpPr>
        <p:spPr>
          <a:xfrm>
            <a:off x="3054607" y="5506002"/>
            <a:ext cx="1447392" cy="279180"/>
          </a:xfrm>
          <a:prstGeom prst="rect">
            <a:avLst/>
          </a:prstGeom>
          <a:noFill/>
        </p:spPr>
        <p:txBody>
          <a:bodyPr wrap="square" lIns="0" tIns="46800" rIns="90000" bIns="46800" rtlCol="0">
            <a:spAutoFit/>
          </a:bodyPr>
          <a:lstStyle/>
          <a:p>
            <a:pPr algn="ctr"/>
            <a:r>
              <a:rPr lang="en-AU" sz="1200" b="1">
                <a:solidFill>
                  <a:schemeClr val="tx2"/>
                </a:solidFill>
              </a:rPr>
              <a:t>Food Court</a:t>
            </a:r>
          </a:p>
        </p:txBody>
      </p:sp>
      <p:sp>
        <p:nvSpPr>
          <p:cNvPr id="32" name="TextBox 31">
            <a:extLst>
              <a:ext uri="{FF2B5EF4-FFF2-40B4-BE49-F238E27FC236}">
                <a16:creationId xmlns:a16="http://schemas.microsoft.com/office/drawing/2014/main" id="{3ECB6059-AA2A-BCFE-0FBA-03607C13B281}"/>
              </a:ext>
            </a:extLst>
          </p:cNvPr>
          <p:cNvSpPr txBox="1"/>
          <p:nvPr/>
        </p:nvSpPr>
        <p:spPr>
          <a:xfrm>
            <a:off x="4724269" y="132914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Health, Wellness, and Beauty retailing</a:t>
            </a:r>
          </a:p>
        </p:txBody>
      </p:sp>
      <p:cxnSp>
        <p:nvCxnSpPr>
          <p:cNvPr id="33" name="Straight Connector 32">
            <a:extLst>
              <a:ext uri="{FF2B5EF4-FFF2-40B4-BE49-F238E27FC236}">
                <a16:creationId xmlns:a16="http://schemas.microsoft.com/office/drawing/2014/main" id="{D78E0AC0-243B-8BBB-58DA-5C7AD3AE4537}"/>
              </a:ext>
            </a:extLst>
          </p:cNvPr>
          <p:cNvCxnSpPr>
            <a:cxnSpLocks/>
          </p:cNvCxnSpPr>
          <p:nvPr/>
        </p:nvCxnSpPr>
        <p:spPr>
          <a:xfrm>
            <a:off x="4724272" y="1601988"/>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ADEC425D-3B3B-3DB3-3138-FA76B752173D}"/>
              </a:ext>
            </a:extLst>
          </p:cNvPr>
          <p:cNvSpPr/>
          <p:nvPr/>
        </p:nvSpPr>
        <p:spPr>
          <a:xfrm>
            <a:off x="4729179" y="2206230"/>
            <a:ext cx="241301" cy="241301"/>
          </a:xfrm>
          <a:prstGeom prst="rect">
            <a:avLst/>
          </a:prstGeom>
          <a:solidFill>
            <a:schemeClr val="accent1"/>
          </a:solidFill>
          <a:ln>
            <a:solidFill>
              <a:schemeClr val="accent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a:t>
            </a:r>
          </a:p>
        </p:txBody>
      </p:sp>
      <p:sp>
        <p:nvSpPr>
          <p:cNvPr id="35" name="Rectangle 34">
            <a:extLst>
              <a:ext uri="{FF2B5EF4-FFF2-40B4-BE49-F238E27FC236}">
                <a16:creationId xmlns:a16="http://schemas.microsoft.com/office/drawing/2014/main" id="{0810ACAD-1061-339B-1BCB-A354BC86A63A}"/>
              </a:ext>
            </a:extLst>
          </p:cNvPr>
          <p:cNvSpPr/>
          <p:nvPr/>
        </p:nvSpPr>
        <p:spPr>
          <a:xfrm>
            <a:off x="4727141" y="3423895"/>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a:t>
            </a:r>
          </a:p>
        </p:txBody>
      </p:sp>
      <p:grpSp>
        <p:nvGrpSpPr>
          <p:cNvPr id="36" name="Group 35">
            <a:extLst>
              <a:ext uri="{FF2B5EF4-FFF2-40B4-BE49-F238E27FC236}">
                <a16:creationId xmlns:a16="http://schemas.microsoft.com/office/drawing/2014/main" id="{8D7963F0-D947-5316-52A6-C2860D802A91}"/>
              </a:ext>
            </a:extLst>
          </p:cNvPr>
          <p:cNvGrpSpPr/>
          <p:nvPr/>
        </p:nvGrpSpPr>
        <p:grpSpPr>
          <a:xfrm>
            <a:off x="4841144" y="1789628"/>
            <a:ext cx="4086956" cy="1089169"/>
            <a:chOff x="703169" y="4361101"/>
            <a:chExt cx="3719745" cy="560354"/>
          </a:xfrm>
        </p:grpSpPr>
        <p:cxnSp>
          <p:nvCxnSpPr>
            <p:cNvPr id="37" name="Straight Arrow Connector 36">
              <a:extLst>
                <a:ext uri="{FF2B5EF4-FFF2-40B4-BE49-F238E27FC236}">
                  <a16:creationId xmlns:a16="http://schemas.microsoft.com/office/drawing/2014/main" id="{A0B90761-ECAC-EA8B-C975-6A42414A9FB2}"/>
                </a:ext>
              </a:extLst>
            </p:cNvPr>
            <p:cNvCxnSpPr>
              <a:cxnSpLocks/>
            </p:cNvCxnSpPr>
            <p:nvPr/>
          </p:nvCxnSpPr>
          <p:spPr>
            <a:xfrm>
              <a:off x="709519" y="4361101"/>
              <a:ext cx="0" cy="175025"/>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9EB2D788-9FEC-B0FA-741E-AA6D8ED66A2D}"/>
                </a:ext>
              </a:extLst>
            </p:cNvPr>
            <p:cNvCxnSpPr/>
            <p:nvPr/>
          </p:nvCxnSpPr>
          <p:spPr>
            <a:xfrm>
              <a:off x="703169" y="43674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A96F37E-C440-27E2-8DE8-428390D1094E}"/>
                </a:ext>
              </a:extLst>
            </p:cNvPr>
            <p:cNvCxnSpPr/>
            <p:nvPr/>
          </p:nvCxnSpPr>
          <p:spPr>
            <a:xfrm>
              <a:off x="709519" y="49135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3A7A9FE-57D4-F3E7-5130-2305DCFC3448}"/>
                </a:ext>
              </a:extLst>
            </p:cNvPr>
            <p:cNvCxnSpPr>
              <a:cxnSpLocks/>
            </p:cNvCxnSpPr>
            <p:nvPr/>
          </p:nvCxnSpPr>
          <p:spPr>
            <a:xfrm>
              <a:off x="4416564" y="4367451"/>
              <a:ext cx="0" cy="554004"/>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8AB76831-4EB1-27DB-A71C-52CD8D5F830C}"/>
                </a:ext>
              </a:extLst>
            </p:cNvPr>
            <p:cNvCxnSpPr>
              <a:cxnSpLocks/>
            </p:cNvCxnSpPr>
            <p:nvPr/>
          </p:nvCxnSpPr>
          <p:spPr>
            <a:xfrm>
              <a:off x="704850" y="4733005"/>
              <a:ext cx="0" cy="188450"/>
            </a:xfrm>
            <a:prstGeom prst="straightConnector1">
              <a:avLst/>
            </a:prstGeom>
          </p:spPr>
          <p:style>
            <a:lnRef idx="2">
              <a:schemeClr val="accent1"/>
            </a:lnRef>
            <a:fillRef idx="0">
              <a:schemeClr val="accent1"/>
            </a:fillRef>
            <a:effectRef idx="1">
              <a:schemeClr val="accent1"/>
            </a:effectRef>
            <a:fontRef idx="minor">
              <a:schemeClr val="tx1"/>
            </a:fontRef>
          </p:style>
        </p:cxnSp>
      </p:grpSp>
      <p:grpSp>
        <p:nvGrpSpPr>
          <p:cNvPr id="42" name="Group 41">
            <a:extLst>
              <a:ext uri="{FF2B5EF4-FFF2-40B4-BE49-F238E27FC236}">
                <a16:creationId xmlns:a16="http://schemas.microsoft.com/office/drawing/2014/main" id="{5BD07F3C-1EF1-ABE3-2F44-23A0B0C0ED81}"/>
              </a:ext>
            </a:extLst>
          </p:cNvPr>
          <p:cNvGrpSpPr/>
          <p:nvPr/>
        </p:nvGrpSpPr>
        <p:grpSpPr>
          <a:xfrm>
            <a:off x="4841145" y="3023588"/>
            <a:ext cx="4079979" cy="1078931"/>
            <a:chOff x="703169" y="4361101"/>
            <a:chExt cx="3719745" cy="560354"/>
          </a:xfrm>
        </p:grpSpPr>
        <p:cxnSp>
          <p:nvCxnSpPr>
            <p:cNvPr id="43" name="Straight Arrow Connector 42">
              <a:extLst>
                <a:ext uri="{FF2B5EF4-FFF2-40B4-BE49-F238E27FC236}">
                  <a16:creationId xmlns:a16="http://schemas.microsoft.com/office/drawing/2014/main" id="{39E7FB7F-DDF7-B942-86EB-886EE084E419}"/>
                </a:ext>
              </a:extLst>
            </p:cNvPr>
            <p:cNvCxnSpPr>
              <a:cxnSpLocks/>
            </p:cNvCxnSpPr>
            <p:nvPr/>
          </p:nvCxnSpPr>
          <p:spPr>
            <a:xfrm>
              <a:off x="709519" y="4361101"/>
              <a:ext cx="0" cy="169296"/>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9003D83B-89D5-9831-F80D-6E215255F48C}"/>
                </a:ext>
              </a:extLst>
            </p:cNvPr>
            <p:cNvCxnSpPr/>
            <p:nvPr/>
          </p:nvCxnSpPr>
          <p:spPr>
            <a:xfrm>
              <a:off x="703169" y="43674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5761BD8-1814-18CA-ECCE-95B58191B7F0}"/>
                </a:ext>
              </a:extLst>
            </p:cNvPr>
            <p:cNvCxnSpPr/>
            <p:nvPr/>
          </p:nvCxnSpPr>
          <p:spPr>
            <a:xfrm>
              <a:off x="709519" y="49135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06B24C62-868E-C688-3B70-D492DD5113C0}"/>
                </a:ext>
              </a:extLst>
            </p:cNvPr>
            <p:cNvCxnSpPr>
              <a:cxnSpLocks/>
            </p:cNvCxnSpPr>
            <p:nvPr/>
          </p:nvCxnSpPr>
          <p:spPr>
            <a:xfrm>
              <a:off x="4416564" y="4367451"/>
              <a:ext cx="0" cy="554004"/>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458572F0-C653-01E7-F846-0284363D23F3}"/>
                </a:ext>
              </a:extLst>
            </p:cNvPr>
            <p:cNvCxnSpPr>
              <a:cxnSpLocks/>
            </p:cNvCxnSpPr>
            <p:nvPr/>
          </p:nvCxnSpPr>
          <p:spPr>
            <a:xfrm>
              <a:off x="704850" y="4722793"/>
              <a:ext cx="0" cy="198662"/>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53" name="TextBox 52">
            <a:extLst>
              <a:ext uri="{FF2B5EF4-FFF2-40B4-BE49-F238E27FC236}">
                <a16:creationId xmlns:a16="http://schemas.microsoft.com/office/drawing/2014/main" id="{CBEEF6A6-8412-286E-D978-85F022408B63}"/>
              </a:ext>
            </a:extLst>
          </p:cNvPr>
          <p:cNvSpPr txBox="1"/>
          <p:nvPr/>
        </p:nvSpPr>
        <p:spPr>
          <a:xfrm>
            <a:off x="352583" y="3708762"/>
            <a:ext cx="693750" cy="276999"/>
          </a:xfrm>
          <a:prstGeom prst="rect">
            <a:avLst/>
          </a:prstGeom>
          <a:noFill/>
          <a:ln w="12700">
            <a:noFill/>
          </a:ln>
        </p:spPr>
        <p:txBody>
          <a:bodyPr wrap="square" lIns="0" tIns="0" rIns="0" bIns="0" rtlCol="0">
            <a:spAutoFit/>
          </a:bodyPr>
          <a:lstStyle/>
          <a:p>
            <a:r>
              <a:rPr lang="en-AU" b="1">
                <a:solidFill>
                  <a:schemeClr val="accent3"/>
                </a:solidFill>
                <a:latin typeface="Segoe UI Light" panose="020B0502040204020203" pitchFamily="34" charset="0"/>
                <a:cs typeface="Segoe UI Light" panose="020B0502040204020203" pitchFamily="34" charset="0"/>
              </a:rPr>
              <a:t>~12.7%</a:t>
            </a:r>
          </a:p>
        </p:txBody>
      </p:sp>
      <p:sp>
        <p:nvSpPr>
          <p:cNvPr id="54" name="TextBox 53">
            <a:extLst>
              <a:ext uri="{FF2B5EF4-FFF2-40B4-BE49-F238E27FC236}">
                <a16:creationId xmlns:a16="http://schemas.microsoft.com/office/drawing/2014/main" id="{DBEC63A4-4CB7-EEF5-9F2C-DC436DEA0695}"/>
              </a:ext>
            </a:extLst>
          </p:cNvPr>
          <p:cNvSpPr txBox="1"/>
          <p:nvPr/>
        </p:nvSpPr>
        <p:spPr>
          <a:xfrm>
            <a:off x="1203607" y="3680870"/>
            <a:ext cx="3240574" cy="307777"/>
          </a:xfrm>
          <a:prstGeom prst="rect">
            <a:avLst/>
          </a:prstGeom>
          <a:noFill/>
        </p:spPr>
        <p:txBody>
          <a:bodyPr wrap="square" lIns="0" tIns="0" bIns="0" rtlCol="0">
            <a:spAutoFit/>
          </a:bodyPr>
          <a:lstStyle/>
          <a:p>
            <a:r>
              <a:rPr lang="en-AU" sz="1000">
                <a:solidFill>
                  <a:schemeClr val="tx2"/>
                </a:solidFill>
                <a:latin typeface="Segoe UI Light" panose="020B0502040204020203" pitchFamily="34" charset="0"/>
                <a:cs typeface="Segoe UI Light" panose="020B0502040204020203" pitchFamily="34" charset="0"/>
              </a:rPr>
              <a:t>Coles &amp; Woolworths online sales % FY25; both actively growing omni-channel experience e.g. Direct-to-Boot</a:t>
            </a:r>
            <a:endParaRPr lang="en-AU" sz="1000" i="1">
              <a:solidFill>
                <a:schemeClr val="tx2"/>
              </a:solidFill>
              <a:latin typeface="Segoe UI Light" panose="020B0502040204020203" pitchFamily="34" charset="0"/>
              <a:cs typeface="Segoe UI Light" panose="020B0502040204020203" pitchFamily="34" charset="0"/>
            </a:endParaRPr>
          </a:p>
        </p:txBody>
      </p:sp>
      <p:sp>
        <p:nvSpPr>
          <p:cNvPr id="55" name="TextBox 54">
            <a:extLst>
              <a:ext uri="{FF2B5EF4-FFF2-40B4-BE49-F238E27FC236}">
                <a16:creationId xmlns:a16="http://schemas.microsoft.com/office/drawing/2014/main" id="{58243F1A-68D2-F1F6-AE25-B7F58AC42851}"/>
              </a:ext>
            </a:extLst>
          </p:cNvPr>
          <p:cNvSpPr txBox="1"/>
          <p:nvPr/>
        </p:nvSpPr>
        <p:spPr>
          <a:xfrm>
            <a:off x="352583" y="4222453"/>
            <a:ext cx="693750" cy="276999"/>
          </a:xfrm>
          <a:prstGeom prst="rect">
            <a:avLst/>
          </a:prstGeom>
          <a:noFill/>
          <a:ln w="12700">
            <a:noFill/>
          </a:ln>
        </p:spPr>
        <p:txBody>
          <a:bodyPr wrap="square" lIns="0" tIns="0" rIns="0" bIns="0" rtlCol="0">
            <a:spAutoFit/>
          </a:bodyPr>
          <a:lstStyle/>
          <a:p>
            <a:r>
              <a:rPr lang="en-AU" b="1">
                <a:solidFill>
                  <a:schemeClr val="accent3"/>
                </a:solidFill>
                <a:latin typeface="Segoe UI Light" panose="020B0502040204020203" pitchFamily="34" charset="0"/>
                <a:cs typeface="Segoe UI Light" panose="020B0502040204020203" pitchFamily="34" charset="0"/>
              </a:rPr>
              <a:t>~75%</a:t>
            </a:r>
          </a:p>
        </p:txBody>
      </p:sp>
      <p:sp>
        <p:nvSpPr>
          <p:cNvPr id="56" name="TextBox 55">
            <a:extLst>
              <a:ext uri="{FF2B5EF4-FFF2-40B4-BE49-F238E27FC236}">
                <a16:creationId xmlns:a16="http://schemas.microsoft.com/office/drawing/2014/main" id="{944CA374-7B71-AEF0-08CD-C560FE3E6675}"/>
              </a:ext>
            </a:extLst>
          </p:cNvPr>
          <p:cNvSpPr txBox="1"/>
          <p:nvPr/>
        </p:nvSpPr>
        <p:spPr>
          <a:xfrm>
            <a:off x="1198827" y="4196224"/>
            <a:ext cx="3182470" cy="307777"/>
          </a:xfrm>
          <a:prstGeom prst="rect">
            <a:avLst/>
          </a:prstGeom>
          <a:noFill/>
        </p:spPr>
        <p:txBody>
          <a:bodyPr wrap="square" lIns="0" tIns="0" bIns="0" rtlCol="0">
            <a:spAutoFit/>
          </a:bodyPr>
          <a:lstStyle/>
          <a:p>
            <a:r>
              <a:rPr lang="en-AU" sz="1000">
                <a:solidFill>
                  <a:schemeClr val="tx2"/>
                </a:solidFill>
                <a:latin typeface="Segoe UI Light" panose="020B0502040204020203" pitchFamily="34" charset="0"/>
                <a:cs typeface="Segoe UI Light" panose="020B0502040204020203" pitchFamily="34" charset="0"/>
              </a:rPr>
              <a:t>Of online sales fulfilled by omni-channel strategies including click-and-collect, maintaining foot traffic</a:t>
            </a:r>
            <a:endParaRPr lang="en-AU" sz="1000" i="1">
              <a:solidFill>
                <a:schemeClr val="tx2"/>
              </a:solidFill>
              <a:latin typeface="Segoe UI Light" panose="020B0502040204020203" pitchFamily="34" charset="0"/>
              <a:cs typeface="Segoe UI Light" panose="020B0502040204020203" pitchFamily="34" charset="0"/>
            </a:endParaRPr>
          </a:p>
        </p:txBody>
      </p:sp>
      <p:graphicFrame>
        <p:nvGraphicFramePr>
          <p:cNvPr id="59" name="Chart 58">
            <a:extLst>
              <a:ext uri="{FF2B5EF4-FFF2-40B4-BE49-F238E27FC236}">
                <a16:creationId xmlns:a16="http://schemas.microsoft.com/office/drawing/2014/main" id="{9D51A9F9-91D4-5F70-EC9D-4CDB467A2F25}"/>
              </a:ext>
            </a:extLst>
          </p:cNvPr>
          <p:cNvGraphicFramePr/>
          <p:nvPr/>
        </p:nvGraphicFramePr>
        <p:xfrm>
          <a:off x="5016243" y="2086924"/>
          <a:ext cx="2008024" cy="802168"/>
        </p:xfrm>
        <a:graphic>
          <a:graphicData uri="http://schemas.openxmlformats.org/drawingml/2006/chart">
            <c:chart xmlns:c="http://schemas.openxmlformats.org/drawingml/2006/chart" xmlns:r="http://schemas.openxmlformats.org/officeDocument/2006/relationships" r:id="rId5"/>
          </a:graphicData>
        </a:graphic>
      </p:graphicFrame>
      <p:sp>
        <p:nvSpPr>
          <p:cNvPr id="60" name="TextBox 59">
            <a:extLst>
              <a:ext uri="{FF2B5EF4-FFF2-40B4-BE49-F238E27FC236}">
                <a16:creationId xmlns:a16="http://schemas.microsoft.com/office/drawing/2014/main" id="{EC21765D-2934-1BA4-CA57-7637DA5BF1F9}"/>
              </a:ext>
            </a:extLst>
          </p:cNvPr>
          <p:cNvSpPr txBox="1"/>
          <p:nvPr/>
        </p:nvSpPr>
        <p:spPr>
          <a:xfrm>
            <a:off x="4968442" y="1812480"/>
            <a:ext cx="4072721"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Australians accessing telehealth LTM</a:t>
            </a:r>
          </a:p>
        </p:txBody>
      </p:sp>
      <p:sp>
        <p:nvSpPr>
          <p:cNvPr id="61" name="Isosceles Triangle 60">
            <a:extLst>
              <a:ext uri="{FF2B5EF4-FFF2-40B4-BE49-F238E27FC236}">
                <a16:creationId xmlns:a16="http://schemas.microsoft.com/office/drawing/2014/main" id="{4B1703D2-DB87-8F4C-0D6E-0EC810FA6CC3}"/>
              </a:ext>
            </a:extLst>
          </p:cNvPr>
          <p:cNvSpPr/>
          <p:nvPr/>
        </p:nvSpPr>
        <p:spPr>
          <a:xfrm rot="16200000" flipV="1">
            <a:off x="6904707" y="2271275"/>
            <a:ext cx="64827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TextBox 61">
            <a:extLst>
              <a:ext uri="{FF2B5EF4-FFF2-40B4-BE49-F238E27FC236}">
                <a16:creationId xmlns:a16="http://schemas.microsoft.com/office/drawing/2014/main" id="{94BB1307-4BBE-4852-BAB0-9EF58B429A3E}"/>
              </a:ext>
            </a:extLst>
          </p:cNvPr>
          <p:cNvSpPr txBox="1"/>
          <p:nvPr/>
        </p:nvSpPr>
        <p:spPr>
          <a:xfrm>
            <a:off x="7454212" y="2003157"/>
            <a:ext cx="1295804" cy="710067"/>
          </a:xfrm>
          <a:prstGeom prst="rect">
            <a:avLst/>
          </a:prstGeom>
          <a:noFill/>
        </p:spPr>
        <p:txBody>
          <a:bodyPr wrap="square" lIns="0" tIns="46800" rIns="9000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Declining telehealth post-COVID supports centre foot traffic to access healthcare</a:t>
            </a:r>
          </a:p>
        </p:txBody>
      </p:sp>
      <p:pic>
        <p:nvPicPr>
          <p:cNvPr id="63" name="Picture 62" descr="40 Best Gym Logos in 2026 (Fitness Brand Inspiration)">
            <a:extLst>
              <a:ext uri="{FF2B5EF4-FFF2-40B4-BE49-F238E27FC236}">
                <a16:creationId xmlns:a16="http://schemas.microsoft.com/office/drawing/2014/main" id="{81E8D923-56A5-0219-8DA0-7FF5C33F7F46}"/>
              </a:ext>
            </a:extLst>
          </p:cNvPr>
          <p:cNvPicPr>
            <a:picLocks noChangeAspect="1"/>
          </p:cNvPicPr>
          <p:nvPr/>
        </p:nvPicPr>
        <p:blipFill>
          <a:blip r:embed="rId6"/>
          <a:srcRect l="65644" t="75042" r="4311" b="9866"/>
          <a:stretch>
            <a:fillRect/>
          </a:stretch>
        </p:blipFill>
        <p:spPr>
          <a:xfrm>
            <a:off x="5098137" y="3288854"/>
            <a:ext cx="917583" cy="169061"/>
          </a:xfrm>
          <a:prstGeom prst="rect">
            <a:avLst/>
          </a:prstGeom>
          <a:ln>
            <a:noFill/>
          </a:ln>
        </p:spPr>
      </p:pic>
      <p:pic>
        <p:nvPicPr>
          <p:cNvPr id="5122" name="Picture 2" descr="Reformer Pilates Studio - Dynamic Pilates Classes | KX Pilates">
            <a:extLst>
              <a:ext uri="{FF2B5EF4-FFF2-40B4-BE49-F238E27FC236}">
                <a16:creationId xmlns:a16="http://schemas.microsoft.com/office/drawing/2014/main" id="{7D122E53-FC13-4CF2-57B0-BCA80E8507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51353" y="3288852"/>
            <a:ext cx="466514" cy="208814"/>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id="{58DD5A6A-548F-77A2-372C-D31171349551}"/>
              </a:ext>
            </a:extLst>
          </p:cNvPr>
          <p:cNvSpPr txBox="1"/>
          <p:nvPr/>
        </p:nvSpPr>
        <p:spPr>
          <a:xfrm>
            <a:off x="4854437" y="3035814"/>
            <a:ext cx="2169830" cy="246221"/>
          </a:xfrm>
          <a:prstGeom prst="rect">
            <a:avLst/>
          </a:prstGeom>
          <a:noFill/>
        </p:spPr>
        <p:txBody>
          <a:bodyPr wrap="square" lIns="0" rtlCol="0">
            <a:spAutoFit/>
          </a:bodyPr>
          <a:lstStyle/>
          <a:p>
            <a:pPr algn="ctr"/>
            <a:r>
              <a:rPr lang="en-AU" sz="1000" b="1">
                <a:solidFill>
                  <a:schemeClr val="tx2"/>
                </a:solidFill>
                <a:latin typeface="Segoe UI Light" panose="020B0502040204020203" pitchFamily="34" charset="0"/>
                <a:cs typeface="Segoe UI Light" panose="020B0502040204020203" pitchFamily="34" charset="0"/>
              </a:rPr>
              <a:t>Wellness provider examples</a:t>
            </a:r>
          </a:p>
        </p:txBody>
      </p:sp>
      <p:pic>
        <p:nvPicPr>
          <p:cNvPr id="67" name="Picture 66">
            <a:extLst>
              <a:ext uri="{FF2B5EF4-FFF2-40B4-BE49-F238E27FC236}">
                <a16:creationId xmlns:a16="http://schemas.microsoft.com/office/drawing/2014/main" id="{1FFCD502-0948-B8B5-99CC-F78F34ECB741}"/>
              </a:ext>
            </a:extLst>
          </p:cNvPr>
          <p:cNvPicPr>
            <a:picLocks noChangeAspect="1"/>
          </p:cNvPicPr>
          <p:nvPr/>
        </p:nvPicPr>
        <p:blipFill>
          <a:blip r:embed="rId8"/>
          <a:stretch>
            <a:fillRect/>
          </a:stretch>
        </p:blipFill>
        <p:spPr>
          <a:xfrm>
            <a:off x="5570900" y="3703388"/>
            <a:ext cx="815621" cy="172466"/>
          </a:xfrm>
          <a:prstGeom prst="rect">
            <a:avLst/>
          </a:prstGeom>
        </p:spPr>
      </p:pic>
      <p:sp>
        <p:nvSpPr>
          <p:cNvPr id="68" name="TextBox 67">
            <a:extLst>
              <a:ext uri="{FF2B5EF4-FFF2-40B4-BE49-F238E27FC236}">
                <a16:creationId xmlns:a16="http://schemas.microsoft.com/office/drawing/2014/main" id="{602F7C95-B435-E7B2-106F-907E192B26A8}"/>
              </a:ext>
            </a:extLst>
          </p:cNvPr>
          <p:cNvSpPr txBox="1"/>
          <p:nvPr/>
        </p:nvSpPr>
        <p:spPr>
          <a:xfrm>
            <a:off x="5214100" y="3467095"/>
            <a:ext cx="958408" cy="217625"/>
          </a:xfrm>
          <a:prstGeom prst="rect">
            <a:avLst/>
          </a:prstGeom>
          <a:noFill/>
        </p:spPr>
        <p:txBody>
          <a:bodyPr wrap="square" lIns="0" tIns="46800" rIns="90000" bIns="46800" rtlCol="0">
            <a:spAutoFit/>
          </a:bodyPr>
          <a:lstStyle/>
          <a:p>
            <a:pPr algn="l"/>
            <a:r>
              <a:rPr lang="en-AU" sz="800">
                <a:solidFill>
                  <a:schemeClr val="tx2"/>
                </a:solidFill>
              </a:rPr>
              <a:t>600+ locations</a:t>
            </a:r>
          </a:p>
        </p:txBody>
      </p:sp>
      <p:sp>
        <p:nvSpPr>
          <p:cNvPr id="69" name="TextBox 68">
            <a:extLst>
              <a:ext uri="{FF2B5EF4-FFF2-40B4-BE49-F238E27FC236}">
                <a16:creationId xmlns:a16="http://schemas.microsoft.com/office/drawing/2014/main" id="{8077C620-6A08-7220-9C17-1AF2261CC2BD}"/>
              </a:ext>
            </a:extLst>
          </p:cNvPr>
          <p:cNvSpPr txBox="1"/>
          <p:nvPr/>
        </p:nvSpPr>
        <p:spPr>
          <a:xfrm>
            <a:off x="6124933" y="3467095"/>
            <a:ext cx="958408" cy="217625"/>
          </a:xfrm>
          <a:prstGeom prst="rect">
            <a:avLst/>
          </a:prstGeom>
          <a:noFill/>
        </p:spPr>
        <p:txBody>
          <a:bodyPr wrap="square" lIns="0" tIns="46800" rIns="90000" bIns="46800" rtlCol="0">
            <a:spAutoFit/>
          </a:bodyPr>
          <a:lstStyle/>
          <a:p>
            <a:pPr algn="l"/>
            <a:r>
              <a:rPr lang="en-AU" sz="800">
                <a:solidFill>
                  <a:schemeClr val="tx2"/>
                </a:solidFill>
              </a:rPr>
              <a:t>100+ locations</a:t>
            </a:r>
          </a:p>
        </p:txBody>
      </p:sp>
      <p:sp>
        <p:nvSpPr>
          <p:cNvPr id="70" name="TextBox 69">
            <a:extLst>
              <a:ext uri="{FF2B5EF4-FFF2-40B4-BE49-F238E27FC236}">
                <a16:creationId xmlns:a16="http://schemas.microsoft.com/office/drawing/2014/main" id="{C19D3145-2247-5F85-BF31-4681E012BF8C}"/>
              </a:ext>
            </a:extLst>
          </p:cNvPr>
          <p:cNvSpPr txBox="1"/>
          <p:nvPr/>
        </p:nvSpPr>
        <p:spPr>
          <a:xfrm>
            <a:off x="5645729" y="3839703"/>
            <a:ext cx="958408" cy="217625"/>
          </a:xfrm>
          <a:prstGeom prst="rect">
            <a:avLst/>
          </a:prstGeom>
          <a:noFill/>
        </p:spPr>
        <p:txBody>
          <a:bodyPr wrap="square" lIns="0" tIns="46800" rIns="90000" bIns="46800" rtlCol="0">
            <a:spAutoFit/>
          </a:bodyPr>
          <a:lstStyle/>
          <a:p>
            <a:pPr algn="l"/>
            <a:r>
              <a:rPr lang="en-AU" sz="800">
                <a:solidFill>
                  <a:schemeClr val="tx2"/>
                </a:solidFill>
              </a:rPr>
              <a:t>~60+ locations</a:t>
            </a:r>
          </a:p>
        </p:txBody>
      </p:sp>
      <p:sp>
        <p:nvSpPr>
          <p:cNvPr id="71" name="Isosceles Triangle 70">
            <a:extLst>
              <a:ext uri="{FF2B5EF4-FFF2-40B4-BE49-F238E27FC236}">
                <a16:creationId xmlns:a16="http://schemas.microsoft.com/office/drawing/2014/main" id="{2CFE8672-7261-2519-FDF2-8507CCD42318}"/>
              </a:ext>
            </a:extLst>
          </p:cNvPr>
          <p:cNvSpPr/>
          <p:nvPr/>
        </p:nvSpPr>
        <p:spPr>
          <a:xfrm rot="16200000" flipV="1">
            <a:off x="6909743" y="3433920"/>
            <a:ext cx="64827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TextBox 71">
            <a:extLst>
              <a:ext uri="{FF2B5EF4-FFF2-40B4-BE49-F238E27FC236}">
                <a16:creationId xmlns:a16="http://schemas.microsoft.com/office/drawing/2014/main" id="{790693BE-C98C-CC0D-CE21-7DDD2BDE8964}"/>
              </a:ext>
            </a:extLst>
          </p:cNvPr>
          <p:cNvSpPr txBox="1"/>
          <p:nvPr/>
        </p:nvSpPr>
        <p:spPr>
          <a:xfrm>
            <a:off x="7454212" y="3183461"/>
            <a:ext cx="1368372" cy="710067"/>
          </a:xfrm>
          <a:prstGeom prst="rect">
            <a:avLst/>
          </a:prstGeom>
          <a:noFill/>
        </p:spPr>
        <p:txBody>
          <a:bodyPr wrap="square" lIns="0" tIns="46800" rIns="7200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Strong demand for wellness, resilient against e-commerce displacement</a:t>
            </a:r>
          </a:p>
        </p:txBody>
      </p:sp>
      <p:sp>
        <p:nvSpPr>
          <p:cNvPr id="73" name="Rectangle 72">
            <a:extLst>
              <a:ext uri="{FF2B5EF4-FFF2-40B4-BE49-F238E27FC236}">
                <a16:creationId xmlns:a16="http://schemas.microsoft.com/office/drawing/2014/main" id="{0FBEE2A7-5022-CB2F-B1C9-9369622A0951}"/>
              </a:ext>
            </a:extLst>
          </p:cNvPr>
          <p:cNvSpPr/>
          <p:nvPr/>
        </p:nvSpPr>
        <p:spPr>
          <a:xfrm>
            <a:off x="4725723" y="4641312"/>
            <a:ext cx="241301" cy="241301"/>
          </a:xfrm>
          <a:prstGeom prst="rect">
            <a:avLst/>
          </a:prstGeom>
          <a:solidFill>
            <a:schemeClr val="accent2"/>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a:t>
            </a:r>
          </a:p>
        </p:txBody>
      </p:sp>
      <p:sp>
        <p:nvSpPr>
          <p:cNvPr id="82" name="TextBox 81">
            <a:extLst>
              <a:ext uri="{FF2B5EF4-FFF2-40B4-BE49-F238E27FC236}">
                <a16:creationId xmlns:a16="http://schemas.microsoft.com/office/drawing/2014/main" id="{AAE3EBCA-C43E-34CC-4A34-E1CB58727A59}"/>
              </a:ext>
            </a:extLst>
          </p:cNvPr>
          <p:cNvSpPr txBox="1"/>
          <p:nvPr/>
        </p:nvSpPr>
        <p:spPr>
          <a:xfrm>
            <a:off x="4841143" y="4253231"/>
            <a:ext cx="2169830" cy="246221"/>
          </a:xfrm>
          <a:prstGeom prst="rect">
            <a:avLst/>
          </a:prstGeom>
          <a:noFill/>
        </p:spPr>
        <p:txBody>
          <a:bodyPr wrap="square" lIns="0" rtlCol="0">
            <a:spAutoFit/>
          </a:bodyPr>
          <a:lstStyle/>
          <a:p>
            <a:pPr algn="ctr"/>
            <a:r>
              <a:rPr lang="en-AU" sz="1000" b="1">
                <a:solidFill>
                  <a:schemeClr val="tx2"/>
                </a:solidFill>
                <a:latin typeface="Segoe UI Light" panose="020B0502040204020203" pitchFamily="34" charset="0"/>
                <a:cs typeface="Segoe UI Light" panose="020B0502040204020203" pitchFamily="34" charset="0"/>
              </a:rPr>
              <a:t>Beauty service examples</a:t>
            </a:r>
          </a:p>
        </p:txBody>
      </p:sp>
      <p:sp>
        <p:nvSpPr>
          <p:cNvPr id="84" name="TextBox 83">
            <a:extLst>
              <a:ext uri="{FF2B5EF4-FFF2-40B4-BE49-F238E27FC236}">
                <a16:creationId xmlns:a16="http://schemas.microsoft.com/office/drawing/2014/main" id="{7E09F625-267D-6BE9-C300-C163760E6AAD}"/>
              </a:ext>
            </a:extLst>
          </p:cNvPr>
          <p:cNvSpPr txBox="1"/>
          <p:nvPr/>
        </p:nvSpPr>
        <p:spPr>
          <a:xfrm>
            <a:off x="5200806" y="4684512"/>
            <a:ext cx="958408" cy="217625"/>
          </a:xfrm>
          <a:prstGeom prst="rect">
            <a:avLst/>
          </a:prstGeom>
          <a:noFill/>
        </p:spPr>
        <p:txBody>
          <a:bodyPr wrap="square" lIns="0" tIns="46800" rIns="90000" bIns="46800" rtlCol="0">
            <a:spAutoFit/>
          </a:bodyPr>
          <a:lstStyle/>
          <a:p>
            <a:pPr algn="l"/>
            <a:r>
              <a:rPr lang="en-AU" sz="800">
                <a:solidFill>
                  <a:schemeClr val="tx2"/>
                </a:solidFill>
              </a:rPr>
              <a:t>130+ locations</a:t>
            </a:r>
          </a:p>
        </p:txBody>
      </p:sp>
      <p:sp>
        <p:nvSpPr>
          <p:cNvPr id="85" name="TextBox 84">
            <a:extLst>
              <a:ext uri="{FF2B5EF4-FFF2-40B4-BE49-F238E27FC236}">
                <a16:creationId xmlns:a16="http://schemas.microsoft.com/office/drawing/2014/main" id="{E0BE6DD9-6933-0E6D-87F1-D9390D977E1D}"/>
              </a:ext>
            </a:extLst>
          </p:cNvPr>
          <p:cNvSpPr txBox="1"/>
          <p:nvPr/>
        </p:nvSpPr>
        <p:spPr>
          <a:xfrm>
            <a:off x="6101859" y="4684512"/>
            <a:ext cx="958408" cy="217625"/>
          </a:xfrm>
          <a:prstGeom prst="rect">
            <a:avLst/>
          </a:prstGeom>
          <a:noFill/>
        </p:spPr>
        <p:txBody>
          <a:bodyPr wrap="square" lIns="0" tIns="46800" rIns="90000" bIns="46800" rtlCol="0">
            <a:spAutoFit/>
          </a:bodyPr>
          <a:lstStyle/>
          <a:p>
            <a:pPr algn="l"/>
            <a:r>
              <a:rPr lang="en-AU" sz="800">
                <a:solidFill>
                  <a:schemeClr val="tx2"/>
                </a:solidFill>
              </a:rPr>
              <a:t>4,000+ locations</a:t>
            </a:r>
          </a:p>
        </p:txBody>
      </p:sp>
      <p:sp>
        <p:nvSpPr>
          <p:cNvPr id="86" name="TextBox 85">
            <a:extLst>
              <a:ext uri="{FF2B5EF4-FFF2-40B4-BE49-F238E27FC236}">
                <a16:creationId xmlns:a16="http://schemas.microsoft.com/office/drawing/2014/main" id="{FBC51F7C-C607-C9EE-26D3-70DCC253944A}"/>
              </a:ext>
            </a:extLst>
          </p:cNvPr>
          <p:cNvSpPr txBox="1"/>
          <p:nvPr/>
        </p:nvSpPr>
        <p:spPr>
          <a:xfrm>
            <a:off x="5632435" y="5057120"/>
            <a:ext cx="958408" cy="217625"/>
          </a:xfrm>
          <a:prstGeom prst="rect">
            <a:avLst/>
          </a:prstGeom>
          <a:noFill/>
        </p:spPr>
        <p:txBody>
          <a:bodyPr wrap="square" lIns="0" tIns="46800" rIns="90000" bIns="46800" rtlCol="0">
            <a:spAutoFit/>
          </a:bodyPr>
          <a:lstStyle/>
          <a:p>
            <a:pPr algn="l"/>
            <a:r>
              <a:rPr lang="en-AU" sz="800">
                <a:solidFill>
                  <a:schemeClr val="tx2"/>
                </a:solidFill>
              </a:rPr>
              <a:t>190+ locations</a:t>
            </a:r>
          </a:p>
        </p:txBody>
      </p:sp>
      <p:sp>
        <p:nvSpPr>
          <p:cNvPr id="87" name="Isosceles Triangle 86">
            <a:extLst>
              <a:ext uri="{FF2B5EF4-FFF2-40B4-BE49-F238E27FC236}">
                <a16:creationId xmlns:a16="http://schemas.microsoft.com/office/drawing/2014/main" id="{F786CF8B-D4E7-3D15-A085-D5D7ED2C49ED}"/>
              </a:ext>
            </a:extLst>
          </p:cNvPr>
          <p:cNvSpPr/>
          <p:nvPr/>
        </p:nvSpPr>
        <p:spPr>
          <a:xfrm rot="16200000" flipV="1">
            <a:off x="6896449" y="4651337"/>
            <a:ext cx="64827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TextBox 87">
            <a:extLst>
              <a:ext uri="{FF2B5EF4-FFF2-40B4-BE49-F238E27FC236}">
                <a16:creationId xmlns:a16="http://schemas.microsoft.com/office/drawing/2014/main" id="{A1A9CBDB-8D48-D634-C70A-BA9FBDEAB8C8}"/>
              </a:ext>
            </a:extLst>
          </p:cNvPr>
          <p:cNvSpPr txBox="1"/>
          <p:nvPr/>
        </p:nvSpPr>
        <p:spPr>
          <a:xfrm>
            <a:off x="7440919" y="4400878"/>
            <a:ext cx="1517569" cy="710067"/>
          </a:xfrm>
          <a:prstGeom prst="rect">
            <a:avLst/>
          </a:prstGeom>
          <a:noFill/>
        </p:spPr>
        <p:txBody>
          <a:bodyPr wrap="square" lIns="0" tIns="46800" rIns="7200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In-store beauty </a:t>
            </a:r>
          </a:p>
          <a:p>
            <a:pPr algn="l"/>
            <a:r>
              <a:rPr lang="en-AU" sz="1000">
                <a:solidFill>
                  <a:schemeClr val="tx2"/>
                </a:solidFill>
                <a:latin typeface="Segoe UI Light" panose="020B0502040204020203" pitchFamily="34" charset="0"/>
                <a:cs typeface="Segoe UI Light" panose="020B0502040204020203" pitchFamily="34" charset="0"/>
              </a:rPr>
              <a:t>services, resilient </a:t>
            </a:r>
          </a:p>
          <a:p>
            <a:pPr algn="l"/>
            <a:r>
              <a:rPr lang="en-AU" sz="1000">
                <a:solidFill>
                  <a:schemeClr val="tx2"/>
                </a:solidFill>
                <a:latin typeface="Segoe UI Light" panose="020B0502040204020203" pitchFamily="34" charset="0"/>
                <a:cs typeface="Segoe UI Light" panose="020B0502040204020203" pitchFamily="34" charset="0"/>
              </a:rPr>
              <a:t>against e-commerce displacement</a:t>
            </a:r>
          </a:p>
        </p:txBody>
      </p:sp>
      <p:pic>
        <p:nvPicPr>
          <p:cNvPr id="5126" name="Picture 6" descr="Laser Clinics Australia - Bayside">
            <a:extLst>
              <a:ext uri="{FF2B5EF4-FFF2-40B4-BE49-F238E27FC236}">
                <a16:creationId xmlns:a16="http://schemas.microsoft.com/office/drawing/2014/main" id="{E70CC938-51D4-82F7-30AD-273A98D84AB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4238" b="33013"/>
          <a:stretch/>
        </p:blipFill>
        <p:spPr bwMode="auto">
          <a:xfrm>
            <a:off x="5203206" y="4503223"/>
            <a:ext cx="688412" cy="225445"/>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id="{0C59089B-921C-F993-7D46-DDA770F9E657}"/>
              </a:ext>
            </a:extLst>
          </p:cNvPr>
          <p:cNvSpPr txBox="1"/>
          <p:nvPr/>
        </p:nvSpPr>
        <p:spPr>
          <a:xfrm>
            <a:off x="5781044" y="4472667"/>
            <a:ext cx="1447392" cy="248402"/>
          </a:xfrm>
          <a:prstGeom prst="rect">
            <a:avLst/>
          </a:prstGeom>
          <a:noFill/>
        </p:spPr>
        <p:txBody>
          <a:bodyPr wrap="square" lIns="0" tIns="46800" rIns="90000" bIns="46800" rtlCol="0">
            <a:spAutoFit/>
          </a:bodyPr>
          <a:lstStyle/>
          <a:p>
            <a:pPr algn="ctr"/>
            <a:r>
              <a:rPr lang="en-AU" sz="1000" b="1">
                <a:solidFill>
                  <a:schemeClr val="tx2"/>
                </a:solidFill>
              </a:rPr>
              <a:t>Nail salons</a:t>
            </a:r>
          </a:p>
        </p:txBody>
      </p:sp>
      <p:pic>
        <p:nvPicPr>
          <p:cNvPr id="5128" name="Picture 8" descr="Just Cuts - Noosa Civic">
            <a:extLst>
              <a:ext uri="{FF2B5EF4-FFF2-40B4-BE49-F238E27FC236}">
                <a16:creationId xmlns:a16="http://schemas.microsoft.com/office/drawing/2014/main" id="{D3571F36-5D2F-001D-7091-58F8E116699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92347" y="4926569"/>
            <a:ext cx="589766" cy="162595"/>
          </a:xfrm>
          <a:prstGeom prst="rect">
            <a:avLst/>
          </a:prstGeom>
          <a:noFill/>
          <a:extLst>
            <a:ext uri="{909E8E84-426E-40DD-AFC4-6F175D3DCCD1}">
              <a14:hiddenFill xmlns:a14="http://schemas.microsoft.com/office/drawing/2010/main">
                <a:solidFill>
                  <a:srgbClr val="FFFFFF"/>
                </a:solidFill>
              </a14:hiddenFill>
            </a:ext>
          </a:extLst>
        </p:spPr>
      </p:pic>
      <p:sp>
        <p:nvSpPr>
          <p:cNvPr id="91" name="Rectangle 90">
            <a:extLst>
              <a:ext uri="{FF2B5EF4-FFF2-40B4-BE49-F238E27FC236}">
                <a16:creationId xmlns:a16="http://schemas.microsoft.com/office/drawing/2014/main" id="{3F8463B3-25F7-7311-529F-071D89574FDC}"/>
              </a:ext>
            </a:extLst>
          </p:cNvPr>
          <p:cNvSpPr/>
          <p:nvPr/>
        </p:nvSpPr>
        <p:spPr>
          <a:xfrm>
            <a:off x="4848108" y="5521410"/>
            <a:ext cx="4073014" cy="424672"/>
          </a:xfrm>
          <a:prstGeom prst="rect">
            <a:avLst/>
          </a:prstGeom>
          <a:solidFill>
            <a:schemeClr val="bg1"/>
          </a:solid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Service-led tenants require physical visitation and recurring footfall</a:t>
            </a:r>
            <a:endParaRPr lang="en-AU" sz="1000" b="1">
              <a:solidFill>
                <a:schemeClr val="tx2"/>
              </a:solidFill>
              <a:latin typeface="Segoe UI Light" panose="020B0502040204020203" pitchFamily="34" charset="0"/>
              <a:cs typeface="Segoe UI Light" panose="020B0502040204020203" pitchFamily="34" charset="0"/>
            </a:endParaRPr>
          </a:p>
        </p:txBody>
      </p:sp>
      <p:grpSp>
        <p:nvGrpSpPr>
          <p:cNvPr id="14" name="Group 13">
            <a:extLst>
              <a:ext uri="{FF2B5EF4-FFF2-40B4-BE49-F238E27FC236}">
                <a16:creationId xmlns:a16="http://schemas.microsoft.com/office/drawing/2014/main" id="{5228DE41-2B2E-6BE5-CC1C-6A2284B8393F}"/>
              </a:ext>
            </a:extLst>
          </p:cNvPr>
          <p:cNvGrpSpPr/>
          <p:nvPr/>
        </p:nvGrpSpPr>
        <p:grpSpPr>
          <a:xfrm>
            <a:off x="4841145" y="4255849"/>
            <a:ext cx="4079979" cy="1078931"/>
            <a:chOff x="703169" y="4361101"/>
            <a:chExt cx="3719745" cy="560354"/>
          </a:xfrm>
        </p:grpSpPr>
        <p:cxnSp>
          <p:nvCxnSpPr>
            <p:cNvPr id="16" name="Straight Arrow Connector 15">
              <a:extLst>
                <a:ext uri="{FF2B5EF4-FFF2-40B4-BE49-F238E27FC236}">
                  <a16:creationId xmlns:a16="http://schemas.microsoft.com/office/drawing/2014/main" id="{CA01E5F5-3906-5798-C1D9-16307F77A027}"/>
                </a:ext>
              </a:extLst>
            </p:cNvPr>
            <p:cNvCxnSpPr>
              <a:cxnSpLocks/>
            </p:cNvCxnSpPr>
            <p:nvPr/>
          </p:nvCxnSpPr>
          <p:spPr>
            <a:xfrm>
              <a:off x="709519" y="4361101"/>
              <a:ext cx="0" cy="169296"/>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DC76035-7751-269D-320F-2D8F4EDABCC6}"/>
                </a:ext>
              </a:extLst>
            </p:cNvPr>
            <p:cNvCxnSpPr/>
            <p:nvPr/>
          </p:nvCxnSpPr>
          <p:spPr>
            <a:xfrm>
              <a:off x="703169" y="4367451"/>
              <a:ext cx="371339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6F35F96-C0C6-32F1-55DC-4F04642BCC5F}"/>
                </a:ext>
              </a:extLst>
            </p:cNvPr>
            <p:cNvCxnSpPr/>
            <p:nvPr/>
          </p:nvCxnSpPr>
          <p:spPr>
            <a:xfrm>
              <a:off x="709519" y="4913551"/>
              <a:ext cx="371339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BA25BA4-747E-B3D9-7E49-AA7081493ED5}"/>
                </a:ext>
              </a:extLst>
            </p:cNvPr>
            <p:cNvCxnSpPr>
              <a:cxnSpLocks/>
            </p:cNvCxnSpPr>
            <p:nvPr/>
          </p:nvCxnSpPr>
          <p:spPr>
            <a:xfrm>
              <a:off x="4416564" y="4367451"/>
              <a:ext cx="0" cy="55400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E8EE962D-D79A-AED8-2738-BB1D9415CE12}"/>
                </a:ext>
              </a:extLst>
            </p:cNvPr>
            <p:cNvCxnSpPr>
              <a:cxnSpLocks/>
            </p:cNvCxnSpPr>
            <p:nvPr/>
          </p:nvCxnSpPr>
          <p:spPr>
            <a:xfrm>
              <a:off x="704850" y="4722793"/>
              <a:ext cx="0" cy="19866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27548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a:t>Omni-channel growth underpins the strategic value of convenience retail assets</a:t>
            </a:r>
          </a:p>
        </p:txBody>
      </p:sp>
      <p:sp>
        <p:nvSpPr>
          <p:cNvPr id="3" name="Text Placeholder 2">
            <a:extLst>
              <a:ext uri="{FF2B5EF4-FFF2-40B4-BE49-F238E27FC236}">
                <a16:creationId xmlns:a16="http://schemas.microsoft.com/office/drawing/2014/main" id="{6B0952B6-86C9-C7CA-411B-CC773262C696}"/>
              </a:ext>
            </a:extLst>
          </p:cNvPr>
          <p:cNvSpPr>
            <a:spLocks noGrp="1"/>
          </p:cNvSpPr>
          <p:nvPr>
            <p:ph type="body" sz="quarter" idx="13"/>
          </p:nvPr>
        </p:nvSpPr>
        <p:spPr/>
        <p:txBody>
          <a:bodyPr/>
          <a:lstStyle/>
          <a:p>
            <a:r>
              <a:rPr lang="en-AU"/>
              <a:t>Source: Australia Post; Woolworths; Kmart; JB HI-FI</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Omni-Channel Retail Analysis</a:t>
            </a:r>
          </a:p>
        </p:txBody>
      </p:sp>
      <p:grpSp>
        <p:nvGrpSpPr>
          <p:cNvPr id="32" name="Group 31">
            <a:extLst>
              <a:ext uri="{FF2B5EF4-FFF2-40B4-BE49-F238E27FC236}">
                <a16:creationId xmlns:a16="http://schemas.microsoft.com/office/drawing/2014/main" id="{5D8E4E05-CF90-9442-5E83-126ABBEF7758}"/>
              </a:ext>
            </a:extLst>
          </p:cNvPr>
          <p:cNvGrpSpPr/>
          <p:nvPr/>
        </p:nvGrpSpPr>
        <p:grpSpPr>
          <a:xfrm>
            <a:off x="368927" y="1519707"/>
            <a:ext cx="8406151" cy="4392359"/>
            <a:chOff x="215901" y="1357608"/>
            <a:chExt cx="8712199" cy="4552278"/>
          </a:xfrm>
        </p:grpSpPr>
        <p:sp>
          <p:nvSpPr>
            <p:cNvPr id="9" name="Rectangle 8">
              <a:extLst>
                <a:ext uri="{FF2B5EF4-FFF2-40B4-BE49-F238E27FC236}">
                  <a16:creationId xmlns:a16="http://schemas.microsoft.com/office/drawing/2014/main" id="{99529371-600C-EDCB-EDC4-3ED6F2D4A634}"/>
                </a:ext>
              </a:extLst>
            </p:cNvPr>
            <p:cNvSpPr/>
            <p:nvPr/>
          </p:nvSpPr>
          <p:spPr>
            <a:xfrm>
              <a:off x="215901" y="1357608"/>
              <a:ext cx="1999877" cy="902171"/>
            </a:xfrm>
            <a:prstGeom prst="rect">
              <a:avLst/>
            </a:prstGeom>
            <a:noFill/>
            <a:ln>
              <a:solidFill>
                <a:srgbClr val="24285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297FD5"/>
                  </a:solidFill>
                </a:rPr>
                <a:t>82%</a:t>
              </a:r>
            </a:p>
            <a:p>
              <a:pPr algn="ctr"/>
              <a:r>
                <a:rPr lang="en-AU" sz="1000">
                  <a:solidFill>
                    <a:schemeClr val="tx1"/>
                  </a:solidFill>
                </a:rPr>
                <a:t>of Australians shopped online in 2025</a:t>
              </a:r>
              <a:endParaRPr lang="en-AU" sz="1000">
                <a:solidFill>
                  <a:schemeClr val="bg1"/>
                </a:solidFill>
              </a:endParaRPr>
            </a:p>
          </p:txBody>
        </p:sp>
        <p:sp>
          <p:nvSpPr>
            <p:cNvPr id="18" name="Rectangle 17">
              <a:extLst>
                <a:ext uri="{FF2B5EF4-FFF2-40B4-BE49-F238E27FC236}">
                  <a16:creationId xmlns:a16="http://schemas.microsoft.com/office/drawing/2014/main" id="{39E9D21D-89A2-D716-D776-50E56AD2C4F4}"/>
                </a:ext>
              </a:extLst>
            </p:cNvPr>
            <p:cNvSpPr/>
            <p:nvPr/>
          </p:nvSpPr>
          <p:spPr>
            <a:xfrm>
              <a:off x="6928222" y="1357608"/>
              <a:ext cx="1999877" cy="902171"/>
            </a:xfrm>
            <a:prstGeom prst="rect">
              <a:avLst/>
            </a:prstGeom>
            <a:noFill/>
            <a:ln>
              <a:solidFill>
                <a:srgbClr val="24285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297FD5"/>
                  </a:solidFill>
                </a:rPr>
                <a:t>~75%</a:t>
              </a:r>
            </a:p>
            <a:p>
              <a:pPr algn="ctr"/>
              <a:r>
                <a:rPr lang="en-AU" sz="1000">
                  <a:solidFill>
                    <a:schemeClr val="tx1"/>
                  </a:solidFill>
                </a:rPr>
                <a:t>of online orders are fulfilled through omni-channel strategies, </a:t>
              </a:r>
              <a:r>
                <a:rPr lang="en-AU" sz="1000" err="1">
                  <a:solidFill>
                    <a:schemeClr val="tx1"/>
                  </a:solidFill>
                </a:rPr>
                <a:t>e.g</a:t>
              </a:r>
              <a:r>
                <a:rPr lang="en-AU" sz="1000">
                  <a:solidFill>
                    <a:schemeClr val="tx1"/>
                  </a:solidFill>
                </a:rPr>
                <a:t> click-and-collect</a:t>
              </a:r>
              <a:endParaRPr lang="en-AU" sz="1000">
                <a:solidFill>
                  <a:schemeClr val="bg1"/>
                </a:solidFill>
              </a:endParaRPr>
            </a:p>
          </p:txBody>
        </p:sp>
        <p:sp>
          <p:nvSpPr>
            <p:cNvPr id="20" name="Rectangle 19">
              <a:extLst>
                <a:ext uri="{FF2B5EF4-FFF2-40B4-BE49-F238E27FC236}">
                  <a16:creationId xmlns:a16="http://schemas.microsoft.com/office/drawing/2014/main" id="{635472C5-C951-E5BA-DBE1-F3410B656893}"/>
                </a:ext>
              </a:extLst>
            </p:cNvPr>
            <p:cNvSpPr/>
            <p:nvPr/>
          </p:nvSpPr>
          <p:spPr>
            <a:xfrm>
              <a:off x="2453341" y="1357608"/>
              <a:ext cx="1999877" cy="902171"/>
            </a:xfrm>
            <a:prstGeom prst="rect">
              <a:avLst/>
            </a:prstGeom>
            <a:noFill/>
            <a:ln>
              <a:solidFill>
                <a:srgbClr val="24285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297FD5"/>
                  </a:solidFill>
                </a:rPr>
                <a:t>69%</a:t>
              </a:r>
            </a:p>
            <a:p>
              <a:pPr algn="ctr"/>
              <a:r>
                <a:rPr lang="en-AU" sz="1000">
                  <a:solidFill>
                    <a:schemeClr val="tx1"/>
                  </a:solidFill>
                </a:rPr>
                <a:t>of shoppers want a range of delivery / collection options at checkout</a:t>
              </a:r>
              <a:endParaRPr lang="en-AU" sz="1000">
                <a:solidFill>
                  <a:schemeClr val="bg1"/>
                </a:solidFill>
              </a:endParaRPr>
            </a:p>
          </p:txBody>
        </p:sp>
        <p:sp>
          <p:nvSpPr>
            <p:cNvPr id="22" name="Rectangle 21">
              <a:extLst>
                <a:ext uri="{FF2B5EF4-FFF2-40B4-BE49-F238E27FC236}">
                  <a16:creationId xmlns:a16="http://schemas.microsoft.com/office/drawing/2014/main" id="{4C56339A-4EAA-4CE5-4E41-48198B2A45A9}"/>
                </a:ext>
              </a:extLst>
            </p:cNvPr>
            <p:cNvSpPr/>
            <p:nvPr/>
          </p:nvSpPr>
          <p:spPr>
            <a:xfrm>
              <a:off x="4690781" y="1357608"/>
              <a:ext cx="1999877" cy="902171"/>
            </a:xfrm>
            <a:prstGeom prst="rect">
              <a:avLst/>
            </a:prstGeom>
            <a:noFill/>
            <a:ln>
              <a:solidFill>
                <a:srgbClr val="24285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297FD5"/>
                  </a:solidFill>
                </a:rPr>
                <a:t>+19.5%</a:t>
              </a:r>
            </a:p>
            <a:p>
              <a:pPr algn="ctr"/>
              <a:r>
                <a:rPr lang="en-AU" sz="1000">
                  <a:solidFill>
                    <a:schemeClr val="tx1"/>
                  </a:solidFill>
                </a:rPr>
                <a:t>YoY growth in online department-store spend, click and collect strong driver</a:t>
              </a:r>
              <a:endParaRPr lang="en-AU" sz="1000">
                <a:solidFill>
                  <a:schemeClr val="bg1"/>
                </a:solidFill>
              </a:endParaRPr>
            </a:p>
          </p:txBody>
        </p:sp>
        <p:sp>
          <p:nvSpPr>
            <p:cNvPr id="25" name="Isosceles Triangle 24">
              <a:extLst>
                <a:ext uri="{FF2B5EF4-FFF2-40B4-BE49-F238E27FC236}">
                  <a16:creationId xmlns:a16="http://schemas.microsoft.com/office/drawing/2014/main" id="{48267413-BB4D-9773-0F41-6A51F145759B}"/>
                </a:ext>
              </a:extLst>
            </p:cNvPr>
            <p:cNvSpPr/>
            <p:nvPr/>
          </p:nvSpPr>
          <p:spPr>
            <a:xfrm flipV="1">
              <a:off x="2256091" y="2456925"/>
              <a:ext cx="4631817"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TextBox 25">
              <a:extLst>
                <a:ext uri="{FF2B5EF4-FFF2-40B4-BE49-F238E27FC236}">
                  <a16:creationId xmlns:a16="http://schemas.microsoft.com/office/drawing/2014/main" id="{41F4E2DB-FB47-511D-4651-3375C9E39A55}"/>
                </a:ext>
              </a:extLst>
            </p:cNvPr>
            <p:cNvSpPr txBox="1"/>
            <p:nvPr/>
          </p:nvSpPr>
          <p:spPr>
            <a:xfrm>
              <a:off x="376490" y="2750122"/>
              <a:ext cx="8381143" cy="264937"/>
            </a:xfrm>
            <a:prstGeom prst="rect">
              <a:avLst/>
            </a:prstGeom>
            <a:noFill/>
          </p:spPr>
          <p:txBody>
            <a:bodyPr wrap="square" lIns="0" tIns="46800" rIns="0" bIns="46800" rtlCol="0">
              <a:noAutofit/>
            </a:bodyPr>
            <a:lstStyle/>
            <a:p>
              <a:pPr algn="ctr"/>
              <a:r>
                <a:rPr lang="en-AU" sz="1200" i="1" dirty="0">
                  <a:solidFill>
                    <a:srgbClr val="297FD5"/>
                  </a:solidFill>
                </a:rPr>
                <a:t>Online growth complements physical retail through fulfillment, collection and cross-channel customer journeys</a:t>
              </a:r>
            </a:p>
          </p:txBody>
        </p:sp>
        <p:pic>
          <p:nvPicPr>
            <p:cNvPr id="27" name="Picture 26" descr="Woolworths Logo PNG Vector SVG (7.25 KB) Free Download">
              <a:extLst>
                <a:ext uri="{FF2B5EF4-FFF2-40B4-BE49-F238E27FC236}">
                  <a16:creationId xmlns:a16="http://schemas.microsoft.com/office/drawing/2014/main" id="{EB29171E-A5ED-7C41-DD55-69E2B09AA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033" y="3272732"/>
              <a:ext cx="2370966" cy="559383"/>
            </a:xfrm>
            <a:prstGeom prst="rect">
              <a:avLst/>
            </a:prstGeom>
            <a:noFill/>
            <a:extLst>
              <a:ext uri="{909E8E84-426E-40DD-AFC4-6F175D3DCCD1}">
                <a14:hiddenFill xmlns:a14="http://schemas.microsoft.com/office/drawing/2010/main">
                  <a:solidFill>
                    <a:srgbClr val="FFFFFF"/>
                  </a:solidFill>
                </a14:hiddenFill>
              </a:ext>
            </a:extLst>
          </p:spPr>
        </p:pic>
        <p:grpSp>
          <p:nvGrpSpPr>
            <p:cNvPr id="125" name="Group 124">
              <a:extLst>
                <a:ext uri="{FF2B5EF4-FFF2-40B4-BE49-F238E27FC236}">
                  <a16:creationId xmlns:a16="http://schemas.microsoft.com/office/drawing/2014/main" id="{403ECD55-2834-1EC1-3E4A-F28798764B50}"/>
                </a:ext>
              </a:extLst>
            </p:cNvPr>
            <p:cNvGrpSpPr/>
            <p:nvPr/>
          </p:nvGrpSpPr>
          <p:grpSpPr>
            <a:xfrm>
              <a:off x="448682" y="4064943"/>
              <a:ext cx="2303715" cy="1835455"/>
              <a:chOff x="448682" y="4064943"/>
              <a:chExt cx="2303715" cy="1835455"/>
            </a:xfrm>
          </p:grpSpPr>
          <p:sp>
            <p:nvSpPr>
              <p:cNvPr id="57" name="TextBox 56">
                <a:extLst>
                  <a:ext uri="{FF2B5EF4-FFF2-40B4-BE49-F238E27FC236}">
                    <a16:creationId xmlns:a16="http://schemas.microsoft.com/office/drawing/2014/main" id="{B189A44D-3FF7-A866-3F76-F07BAF85DADE}"/>
                  </a:ext>
                </a:extLst>
              </p:cNvPr>
              <p:cNvSpPr txBox="1"/>
              <p:nvPr/>
            </p:nvSpPr>
            <p:spPr>
              <a:xfrm>
                <a:off x="829064" y="4064943"/>
                <a:ext cx="1867072" cy="416938"/>
              </a:xfrm>
              <a:prstGeom prst="rect">
                <a:avLst/>
              </a:prstGeom>
              <a:noFill/>
            </p:spPr>
            <p:txBody>
              <a:bodyPr wrap="square" lIns="0" tIns="46800" rIns="0" bIns="46800" rtlCol="0">
                <a:spAutoFit/>
              </a:bodyPr>
              <a:lstStyle/>
              <a:p>
                <a:pPr algn="l"/>
                <a:r>
                  <a:rPr lang="en-AU" sz="1000">
                    <a:solidFill>
                      <a:schemeClr val="tx2"/>
                    </a:solidFill>
                  </a:rPr>
                  <a:t>Pick-up represents 42.1% of eCommerce sales in Q4 FY25</a:t>
                </a:r>
              </a:p>
            </p:txBody>
          </p:sp>
          <p:sp>
            <p:nvSpPr>
              <p:cNvPr id="59" name="TextBox 58">
                <a:extLst>
                  <a:ext uri="{FF2B5EF4-FFF2-40B4-BE49-F238E27FC236}">
                    <a16:creationId xmlns:a16="http://schemas.microsoft.com/office/drawing/2014/main" id="{F53E00B9-903D-4992-57A0-2117AA107A41}"/>
                  </a:ext>
                </a:extLst>
              </p:cNvPr>
              <p:cNvSpPr txBox="1"/>
              <p:nvPr/>
            </p:nvSpPr>
            <p:spPr>
              <a:xfrm>
                <a:off x="829064" y="4686768"/>
                <a:ext cx="1624277" cy="416938"/>
              </a:xfrm>
              <a:prstGeom prst="rect">
                <a:avLst/>
              </a:prstGeom>
              <a:noFill/>
            </p:spPr>
            <p:txBody>
              <a:bodyPr wrap="square" lIns="0" tIns="46800" rIns="0" bIns="46800" rtlCol="0">
                <a:spAutoFit/>
              </a:bodyPr>
              <a:lstStyle/>
              <a:p>
                <a:pPr algn="l"/>
                <a:r>
                  <a:rPr lang="en-AU" sz="1000">
                    <a:solidFill>
                      <a:schemeClr val="tx2"/>
                    </a:solidFill>
                  </a:rPr>
                  <a:t>+21.6% growth in Pick Up eCommerce sales </a:t>
                </a:r>
              </a:p>
            </p:txBody>
          </p:sp>
          <p:sp>
            <p:nvSpPr>
              <p:cNvPr id="61" name="TextBox 60">
                <a:extLst>
                  <a:ext uri="{FF2B5EF4-FFF2-40B4-BE49-F238E27FC236}">
                    <a16:creationId xmlns:a16="http://schemas.microsoft.com/office/drawing/2014/main" id="{ED69DD45-D780-E55D-1F85-74D92B20D644}"/>
                  </a:ext>
                </a:extLst>
              </p:cNvPr>
              <p:cNvSpPr txBox="1"/>
              <p:nvPr/>
            </p:nvSpPr>
            <p:spPr>
              <a:xfrm>
                <a:off x="823970" y="5323970"/>
                <a:ext cx="1928427" cy="576428"/>
              </a:xfrm>
              <a:prstGeom prst="rect">
                <a:avLst/>
              </a:prstGeom>
              <a:noFill/>
            </p:spPr>
            <p:txBody>
              <a:bodyPr wrap="square" lIns="0" tIns="46800" rIns="90000" bIns="46800" rtlCol="0">
                <a:spAutoFit/>
              </a:bodyPr>
              <a:lstStyle/>
              <a:p>
                <a:r>
                  <a:rPr lang="en-AU" sz="1000">
                    <a:solidFill>
                      <a:schemeClr val="tx2"/>
                    </a:solidFill>
                  </a:rPr>
                  <a:t>785 Direct to Boot locations, 661 stores offering Direct to Boot Now</a:t>
                </a:r>
              </a:p>
            </p:txBody>
          </p:sp>
          <p:sp>
            <p:nvSpPr>
              <p:cNvPr id="91" name="Rectangle 90">
                <a:extLst>
                  <a:ext uri="{FF2B5EF4-FFF2-40B4-BE49-F238E27FC236}">
                    <a16:creationId xmlns:a16="http://schemas.microsoft.com/office/drawing/2014/main" id="{5AB4519B-DA57-07DB-772A-A3BBFACABD3B}"/>
                  </a:ext>
                </a:extLst>
              </p:cNvPr>
              <p:cNvSpPr/>
              <p:nvPr/>
            </p:nvSpPr>
            <p:spPr>
              <a:xfrm>
                <a:off x="448682" y="4138424"/>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Rectangle 92">
                <a:extLst>
                  <a:ext uri="{FF2B5EF4-FFF2-40B4-BE49-F238E27FC236}">
                    <a16:creationId xmlns:a16="http://schemas.microsoft.com/office/drawing/2014/main" id="{3A7CB771-F513-5B42-5D5E-43AFEFCE8023}"/>
                  </a:ext>
                </a:extLst>
              </p:cNvPr>
              <p:cNvSpPr/>
              <p:nvPr/>
            </p:nvSpPr>
            <p:spPr>
              <a:xfrm>
                <a:off x="448682" y="4753546"/>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Rectangle 94">
                <a:extLst>
                  <a:ext uri="{FF2B5EF4-FFF2-40B4-BE49-F238E27FC236}">
                    <a16:creationId xmlns:a16="http://schemas.microsoft.com/office/drawing/2014/main" id="{4C66D0E2-7BCA-569B-B959-AC0FB83D2F97}"/>
                  </a:ext>
                </a:extLst>
              </p:cNvPr>
              <p:cNvSpPr/>
              <p:nvPr/>
            </p:nvSpPr>
            <p:spPr>
              <a:xfrm>
                <a:off x="448682" y="5415863"/>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96" name="Picture 95" descr="File:Kmart Australia logo.svg - Wikimedia Commons">
              <a:extLst>
                <a:ext uri="{FF2B5EF4-FFF2-40B4-BE49-F238E27FC236}">
                  <a16:creationId xmlns:a16="http://schemas.microsoft.com/office/drawing/2014/main" id="{EA06EF3D-DBAD-C59F-F644-27E38173730E}"/>
                </a:ext>
              </a:extLst>
            </p:cNvPr>
            <p:cNvPicPr>
              <a:picLocks noChangeAspect="1"/>
            </p:cNvPicPr>
            <p:nvPr/>
          </p:nvPicPr>
          <p:blipFill>
            <a:blip r:embed="rId3"/>
            <a:stretch>
              <a:fillRect/>
            </a:stretch>
          </p:blipFill>
          <p:spPr>
            <a:xfrm>
              <a:off x="3684751" y="3259036"/>
              <a:ext cx="1820953" cy="553873"/>
            </a:xfrm>
            <a:prstGeom prst="rect">
              <a:avLst/>
            </a:prstGeom>
          </p:spPr>
        </p:pic>
        <p:grpSp>
          <p:nvGrpSpPr>
            <p:cNvPr id="124" name="Group 123">
              <a:extLst>
                <a:ext uri="{FF2B5EF4-FFF2-40B4-BE49-F238E27FC236}">
                  <a16:creationId xmlns:a16="http://schemas.microsoft.com/office/drawing/2014/main" id="{AE5D361F-998C-D574-F26D-494DF5D1BD11}"/>
                </a:ext>
              </a:extLst>
            </p:cNvPr>
            <p:cNvGrpSpPr/>
            <p:nvPr/>
          </p:nvGrpSpPr>
          <p:grpSpPr>
            <a:xfrm>
              <a:off x="3748484" y="4061620"/>
              <a:ext cx="1946088" cy="1837636"/>
              <a:chOff x="3645247" y="4061620"/>
              <a:chExt cx="1946088" cy="1837636"/>
            </a:xfrm>
          </p:grpSpPr>
          <p:sp>
            <p:nvSpPr>
              <p:cNvPr id="98" name="Rectangle 97">
                <a:extLst>
                  <a:ext uri="{FF2B5EF4-FFF2-40B4-BE49-F238E27FC236}">
                    <a16:creationId xmlns:a16="http://schemas.microsoft.com/office/drawing/2014/main" id="{449825BD-888F-786C-E11C-78B085E25619}"/>
                  </a:ext>
                </a:extLst>
              </p:cNvPr>
              <p:cNvSpPr/>
              <p:nvPr/>
            </p:nvSpPr>
            <p:spPr>
              <a:xfrm>
                <a:off x="3645247" y="4150667"/>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TextBox 98">
                <a:extLst>
                  <a:ext uri="{FF2B5EF4-FFF2-40B4-BE49-F238E27FC236}">
                    <a16:creationId xmlns:a16="http://schemas.microsoft.com/office/drawing/2014/main" id="{8CA5B6D3-8E66-8DA2-4E9C-9A0CE56DF187}"/>
                  </a:ext>
                </a:extLst>
              </p:cNvPr>
              <p:cNvSpPr txBox="1"/>
              <p:nvPr/>
            </p:nvSpPr>
            <p:spPr>
              <a:xfrm>
                <a:off x="4022140" y="4061620"/>
                <a:ext cx="1569195" cy="576429"/>
              </a:xfrm>
              <a:prstGeom prst="rect">
                <a:avLst/>
              </a:prstGeom>
              <a:noFill/>
            </p:spPr>
            <p:txBody>
              <a:bodyPr wrap="square" lIns="0" tIns="46800" rIns="90000" bIns="46800" rtlCol="0">
                <a:spAutoFit/>
              </a:bodyPr>
              <a:lstStyle/>
              <a:p>
                <a:pPr algn="l"/>
                <a:r>
                  <a:rPr lang="en-AU" sz="1000">
                    <a:solidFill>
                      <a:schemeClr val="tx2"/>
                    </a:solidFill>
                  </a:rPr>
                  <a:t>~90% of Kmart Group sales still occur through physical channels</a:t>
                </a:r>
              </a:p>
            </p:txBody>
          </p:sp>
          <p:sp>
            <p:nvSpPr>
              <p:cNvPr id="101" name="Rectangle 100">
                <a:extLst>
                  <a:ext uri="{FF2B5EF4-FFF2-40B4-BE49-F238E27FC236}">
                    <a16:creationId xmlns:a16="http://schemas.microsoft.com/office/drawing/2014/main" id="{163766FA-DFC7-5492-B121-424224EE1F39}"/>
                  </a:ext>
                </a:extLst>
              </p:cNvPr>
              <p:cNvSpPr/>
              <p:nvPr/>
            </p:nvSpPr>
            <p:spPr>
              <a:xfrm>
                <a:off x="3645247" y="4807791"/>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 name="TextBox 102">
                <a:extLst>
                  <a:ext uri="{FF2B5EF4-FFF2-40B4-BE49-F238E27FC236}">
                    <a16:creationId xmlns:a16="http://schemas.microsoft.com/office/drawing/2014/main" id="{60E65A7A-E44D-6E50-9762-A80D51040A96}"/>
                  </a:ext>
                </a:extLst>
              </p:cNvPr>
              <p:cNvSpPr txBox="1"/>
              <p:nvPr/>
            </p:nvSpPr>
            <p:spPr>
              <a:xfrm>
                <a:off x="3982167" y="4692161"/>
                <a:ext cx="1569195" cy="576429"/>
              </a:xfrm>
              <a:prstGeom prst="rect">
                <a:avLst/>
              </a:prstGeom>
              <a:noFill/>
            </p:spPr>
            <p:txBody>
              <a:bodyPr wrap="square" lIns="0" tIns="46800" rIns="90000" bIns="46800" rtlCol="0">
                <a:spAutoFit/>
              </a:bodyPr>
              <a:lstStyle/>
              <a:p>
                <a:pPr algn="l"/>
                <a:r>
                  <a:rPr lang="en-AU" sz="1000">
                    <a:solidFill>
                      <a:schemeClr val="tx2"/>
                    </a:solidFill>
                  </a:rPr>
                  <a:t>~1 in 3 online Kmart orders are collected in-store</a:t>
                </a:r>
              </a:p>
            </p:txBody>
          </p:sp>
          <p:sp>
            <p:nvSpPr>
              <p:cNvPr id="105" name="Rectangle 104">
                <a:extLst>
                  <a:ext uri="{FF2B5EF4-FFF2-40B4-BE49-F238E27FC236}">
                    <a16:creationId xmlns:a16="http://schemas.microsoft.com/office/drawing/2014/main" id="{40E0D35D-7F37-694D-834D-B5E5DE58E96D}"/>
                  </a:ext>
                </a:extLst>
              </p:cNvPr>
              <p:cNvSpPr/>
              <p:nvPr/>
            </p:nvSpPr>
            <p:spPr>
              <a:xfrm>
                <a:off x="3645247" y="5428106"/>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TextBox 106">
                <a:extLst>
                  <a:ext uri="{FF2B5EF4-FFF2-40B4-BE49-F238E27FC236}">
                    <a16:creationId xmlns:a16="http://schemas.microsoft.com/office/drawing/2014/main" id="{D1A665FC-309D-3227-3704-47F40274A329}"/>
                  </a:ext>
                </a:extLst>
              </p:cNvPr>
              <p:cNvSpPr txBox="1"/>
              <p:nvPr/>
            </p:nvSpPr>
            <p:spPr>
              <a:xfrm>
                <a:off x="3982167" y="5322827"/>
                <a:ext cx="1569195" cy="576429"/>
              </a:xfrm>
              <a:prstGeom prst="rect">
                <a:avLst/>
              </a:prstGeom>
              <a:noFill/>
            </p:spPr>
            <p:txBody>
              <a:bodyPr wrap="square" lIns="0" tIns="46800" rIns="90000" bIns="46800" rtlCol="0">
                <a:spAutoFit/>
              </a:bodyPr>
              <a:lstStyle/>
              <a:p>
                <a:pPr algn="l"/>
                <a:r>
                  <a:rPr lang="en-AU" sz="1000">
                    <a:solidFill>
                      <a:schemeClr val="tx2"/>
                    </a:solidFill>
                  </a:rPr>
                  <a:t>Omnichannel customers visit Kmart ~18.5x </a:t>
                </a:r>
                <a:r>
                  <a:rPr lang="en-AU" sz="1000" err="1">
                    <a:solidFill>
                      <a:schemeClr val="tx2"/>
                    </a:solidFill>
                  </a:rPr>
                  <a:t>p.a</a:t>
                </a:r>
                <a:r>
                  <a:rPr lang="en-AU" sz="1000">
                    <a:solidFill>
                      <a:schemeClr val="tx2"/>
                    </a:solidFill>
                  </a:rPr>
                  <a:t> vs 8.5x for in-store only</a:t>
                </a:r>
              </a:p>
            </p:txBody>
          </p:sp>
        </p:grpSp>
        <p:pic>
          <p:nvPicPr>
            <p:cNvPr id="115" name="Picture 2" descr="JB HiFi - Logos - JB Hi-Fi">
              <a:extLst>
                <a:ext uri="{FF2B5EF4-FFF2-40B4-BE49-F238E27FC236}">
                  <a16:creationId xmlns:a16="http://schemas.microsoft.com/office/drawing/2014/main" id="{AF4D9DC6-C758-28D2-C288-F36569E8F0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0459" y="3200887"/>
              <a:ext cx="2567641" cy="616682"/>
            </a:xfrm>
            <a:prstGeom prst="rect">
              <a:avLst/>
            </a:prstGeom>
            <a:noFill/>
            <a:extLst>
              <a:ext uri="{909E8E84-426E-40DD-AFC4-6F175D3DCCD1}">
                <a14:hiddenFill xmlns:a14="http://schemas.microsoft.com/office/drawing/2010/main">
                  <a:solidFill>
                    <a:srgbClr val="FFFFFF"/>
                  </a:solidFill>
                </a14:hiddenFill>
              </a:ext>
            </a:extLst>
          </p:spPr>
        </p:pic>
        <p:grpSp>
          <p:nvGrpSpPr>
            <p:cNvPr id="126" name="Group 125">
              <a:extLst>
                <a:ext uri="{FF2B5EF4-FFF2-40B4-BE49-F238E27FC236}">
                  <a16:creationId xmlns:a16="http://schemas.microsoft.com/office/drawing/2014/main" id="{E0657687-5E38-2A22-EB38-92DECC507473}"/>
                </a:ext>
              </a:extLst>
            </p:cNvPr>
            <p:cNvGrpSpPr/>
            <p:nvPr/>
          </p:nvGrpSpPr>
          <p:grpSpPr>
            <a:xfrm>
              <a:off x="6690658" y="4055462"/>
              <a:ext cx="1946088" cy="1854424"/>
              <a:chOff x="6690658" y="4055462"/>
              <a:chExt cx="1946088" cy="1854424"/>
            </a:xfrm>
          </p:grpSpPr>
          <p:sp>
            <p:nvSpPr>
              <p:cNvPr id="111" name="TextBox 110">
                <a:extLst>
                  <a:ext uri="{FF2B5EF4-FFF2-40B4-BE49-F238E27FC236}">
                    <a16:creationId xmlns:a16="http://schemas.microsoft.com/office/drawing/2014/main" id="{7319AF7C-9CCE-07CB-0676-02A9847D4772}"/>
                  </a:ext>
                </a:extLst>
              </p:cNvPr>
              <p:cNvSpPr txBox="1"/>
              <p:nvPr/>
            </p:nvSpPr>
            <p:spPr>
              <a:xfrm>
                <a:off x="7067550" y="4055462"/>
                <a:ext cx="1569195" cy="416938"/>
              </a:xfrm>
              <a:prstGeom prst="rect">
                <a:avLst/>
              </a:prstGeom>
              <a:noFill/>
            </p:spPr>
            <p:txBody>
              <a:bodyPr wrap="square" lIns="0" tIns="46800" rIns="90000" bIns="46800" rtlCol="0">
                <a:spAutoFit/>
              </a:bodyPr>
              <a:lstStyle/>
              <a:p>
                <a:pPr algn="l"/>
                <a:r>
                  <a:rPr lang="en-AU" sz="1000">
                    <a:solidFill>
                      <a:schemeClr val="tx2"/>
                    </a:solidFill>
                  </a:rPr>
                  <a:t>Click-and-collect available at all stores</a:t>
                </a:r>
              </a:p>
            </p:txBody>
          </p:sp>
          <p:sp>
            <p:nvSpPr>
              <p:cNvPr id="113" name="Rectangle 112">
                <a:extLst>
                  <a:ext uri="{FF2B5EF4-FFF2-40B4-BE49-F238E27FC236}">
                    <a16:creationId xmlns:a16="http://schemas.microsoft.com/office/drawing/2014/main" id="{DA5695B8-A9AF-6459-4D6C-3F3805D592E9}"/>
                  </a:ext>
                </a:extLst>
              </p:cNvPr>
              <p:cNvSpPr/>
              <p:nvPr/>
            </p:nvSpPr>
            <p:spPr>
              <a:xfrm>
                <a:off x="6690658" y="4164772"/>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Rectangle 116">
                <a:extLst>
                  <a:ext uri="{FF2B5EF4-FFF2-40B4-BE49-F238E27FC236}">
                    <a16:creationId xmlns:a16="http://schemas.microsoft.com/office/drawing/2014/main" id="{F2391AE0-C492-324A-ADE0-4EC370D9EF2C}"/>
                  </a:ext>
                </a:extLst>
              </p:cNvPr>
              <p:cNvSpPr/>
              <p:nvPr/>
            </p:nvSpPr>
            <p:spPr>
              <a:xfrm>
                <a:off x="6690658" y="4795548"/>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TextBox 118">
                <a:extLst>
                  <a:ext uri="{FF2B5EF4-FFF2-40B4-BE49-F238E27FC236}">
                    <a16:creationId xmlns:a16="http://schemas.microsoft.com/office/drawing/2014/main" id="{AA70D897-8BF7-3120-F5C2-494C3B46AEDC}"/>
                  </a:ext>
                </a:extLst>
              </p:cNvPr>
              <p:cNvSpPr txBox="1"/>
              <p:nvPr/>
            </p:nvSpPr>
            <p:spPr>
              <a:xfrm>
                <a:off x="7067551" y="4688159"/>
                <a:ext cx="1569195" cy="576429"/>
              </a:xfrm>
              <a:prstGeom prst="rect">
                <a:avLst/>
              </a:prstGeom>
              <a:noFill/>
            </p:spPr>
            <p:txBody>
              <a:bodyPr wrap="square" lIns="0" tIns="46800" rIns="90000" bIns="46800" rtlCol="0">
                <a:spAutoFit/>
              </a:bodyPr>
              <a:lstStyle/>
              <a:p>
                <a:pPr algn="l"/>
                <a:r>
                  <a:rPr lang="en-AU" sz="1000">
                    <a:solidFill>
                      <a:schemeClr val="tx2"/>
                    </a:solidFill>
                  </a:rPr>
                  <a:t>95% of click-and-collect orders were available within two hours</a:t>
                </a:r>
              </a:p>
            </p:txBody>
          </p:sp>
          <p:sp>
            <p:nvSpPr>
              <p:cNvPr id="121" name="Rectangle 120">
                <a:extLst>
                  <a:ext uri="{FF2B5EF4-FFF2-40B4-BE49-F238E27FC236}">
                    <a16:creationId xmlns:a16="http://schemas.microsoft.com/office/drawing/2014/main" id="{3BC1F78C-F80C-0A84-2231-44BC5AE4C7BD}"/>
                  </a:ext>
                </a:extLst>
              </p:cNvPr>
              <p:cNvSpPr/>
              <p:nvPr/>
            </p:nvSpPr>
            <p:spPr>
              <a:xfrm>
                <a:off x="6690658" y="5415863"/>
                <a:ext cx="147600" cy="148209"/>
              </a:xfrm>
              <a:prstGeom prst="rect">
                <a:avLst/>
              </a:prstGeom>
              <a:solidFill>
                <a:srgbClr val="297F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3" name="TextBox 122">
                <a:extLst>
                  <a:ext uri="{FF2B5EF4-FFF2-40B4-BE49-F238E27FC236}">
                    <a16:creationId xmlns:a16="http://schemas.microsoft.com/office/drawing/2014/main" id="{6ECF18FF-3CE8-85B5-11ED-CDABDF7A2FC0}"/>
                  </a:ext>
                </a:extLst>
              </p:cNvPr>
              <p:cNvSpPr txBox="1"/>
              <p:nvPr/>
            </p:nvSpPr>
            <p:spPr>
              <a:xfrm>
                <a:off x="7067550" y="5333457"/>
                <a:ext cx="1569195" cy="576429"/>
              </a:xfrm>
              <a:prstGeom prst="rect">
                <a:avLst/>
              </a:prstGeom>
              <a:noFill/>
            </p:spPr>
            <p:txBody>
              <a:bodyPr wrap="square" lIns="0" tIns="46800" rIns="90000" bIns="46800" rtlCol="0">
                <a:spAutoFit/>
              </a:bodyPr>
              <a:lstStyle/>
              <a:p>
                <a:pPr algn="l"/>
                <a:r>
                  <a:rPr lang="en-AU" sz="1000">
                    <a:solidFill>
                      <a:schemeClr val="tx2"/>
                    </a:solidFill>
                  </a:rPr>
                  <a:t>~83% of JB Hi-Fi Australia FY26 sales were non-online</a:t>
                </a:r>
              </a:p>
            </p:txBody>
          </p:sp>
        </p:grpSp>
      </p:grpSp>
    </p:spTree>
    <p:extLst>
      <p:ext uri="{BB962C8B-B14F-4D97-AF65-F5344CB8AC3E}">
        <p14:creationId xmlns:p14="http://schemas.microsoft.com/office/powerpoint/2010/main" val="2814196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a:t>Summary and recent performance</a:t>
            </a:r>
          </a:p>
        </p:txBody>
      </p:sp>
      <p:sp>
        <p:nvSpPr>
          <p:cNvPr id="3" name="Text Placeholder 2">
            <a:extLst>
              <a:ext uri="{FF2B5EF4-FFF2-40B4-BE49-F238E27FC236}">
                <a16:creationId xmlns:a16="http://schemas.microsoft.com/office/drawing/2014/main" id="{6B0952B6-86C9-C7CA-411B-CC773262C696}"/>
              </a:ext>
            </a:extLst>
          </p:cNvPr>
          <p:cNvSpPr>
            <a:spLocks noGrp="1"/>
          </p:cNvSpPr>
          <p:nvPr>
            <p:ph type="body" sz="quarter" idx="13"/>
          </p:nvPr>
        </p:nvSpPr>
        <p:spPr/>
        <p:txBody>
          <a:bodyPr/>
          <a:lstStyle/>
          <a:p>
            <a:r>
              <a:rPr lang="en-AU"/>
              <a:t>Source: ASX filings for ASX: COL, ASX: WOW; ASX: WES; </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Anchor Tenants Overview</a:t>
            </a:r>
          </a:p>
        </p:txBody>
      </p:sp>
      <p:sp>
        <p:nvSpPr>
          <p:cNvPr id="8" name="Rectangle 7">
            <a:extLst>
              <a:ext uri="{FF2B5EF4-FFF2-40B4-BE49-F238E27FC236}">
                <a16:creationId xmlns:a16="http://schemas.microsoft.com/office/drawing/2014/main" id="{03D478F1-ACBD-3CDA-8EB9-DB65AEB66D01}"/>
              </a:ext>
            </a:extLst>
          </p:cNvPr>
          <p:cNvSpPr/>
          <p:nvPr/>
        </p:nvSpPr>
        <p:spPr>
          <a:xfrm>
            <a:off x="215900" y="2296537"/>
            <a:ext cx="2032856" cy="351147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000">
                <a:solidFill>
                  <a:schemeClr val="tx1"/>
                </a:solidFill>
              </a:rPr>
              <a:t>Coles Supermarkets is a major Australian retailer and supermarket chain, operating over 870 supermarkets across the nation</a:t>
            </a: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p:txBody>
      </p:sp>
      <p:pic>
        <p:nvPicPr>
          <p:cNvPr id="9" name="Picture 8" descr="Coles Logo, symbol, meaning, history, PNG, brand">
            <a:extLst>
              <a:ext uri="{FF2B5EF4-FFF2-40B4-BE49-F238E27FC236}">
                <a16:creationId xmlns:a16="http://schemas.microsoft.com/office/drawing/2014/main" id="{A2FBA9D3-AC6E-8432-746C-F58BC3E25C18}"/>
              </a:ext>
            </a:extLst>
          </p:cNvPr>
          <p:cNvPicPr>
            <a:picLocks noChangeAspect="1"/>
          </p:cNvPicPr>
          <p:nvPr/>
        </p:nvPicPr>
        <p:blipFill>
          <a:blip r:embed="rId2"/>
          <a:srcRect t="16205" b="14215"/>
          <a:stretch>
            <a:fillRect/>
          </a:stretch>
        </p:blipFill>
        <p:spPr>
          <a:xfrm>
            <a:off x="494712" y="1444251"/>
            <a:ext cx="1475232" cy="575443"/>
          </a:xfrm>
          <a:prstGeom prst="rect">
            <a:avLst/>
          </a:prstGeom>
        </p:spPr>
      </p:pic>
      <p:graphicFrame>
        <p:nvGraphicFramePr>
          <p:cNvPr id="10" name="Chart 9">
            <a:extLst>
              <a:ext uri="{FF2B5EF4-FFF2-40B4-BE49-F238E27FC236}">
                <a16:creationId xmlns:a16="http://schemas.microsoft.com/office/drawing/2014/main" id="{7FE80BA5-B1B0-EAB4-F591-39A2B48C50EC}"/>
              </a:ext>
            </a:extLst>
          </p:cNvPr>
          <p:cNvGraphicFramePr>
            <a:graphicFrameLocks/>
          </p:cNvGraphicFramePr>
          <p:nvPr>
            <p:extLst>
              <p:ext uri="{D42A27DB-BD31-4B8C-83A1-F6EECF244321}">
                <p14:modId xmlns:p14="http://schemas.microsoft.com/office/powerpoint/2010/main" val="3560403553"/>
              </p:ext>
            </p:extLst>
          </p:nvPr>
        </p:nvGraphicFramePr>
        <p:xfrm>
          <a:off x="293304" y="3614738"/>
          <a:ext cx="1856734" cy="2233612"/>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A054FCF7-293A-2E79-AEA6-D607B7FB42A1}"/>
              </a:ext>
            </a:extLst>
          </p:cNvPr>
          <p:cNvSpPr/>
          <p:nvPr/>
        </p:nvSpPr>
        <p:spPr>
          <a:xfrm>
            <a:off x="2436157" y="2296537"/>
            <a:ext cx="2032856" cy="351147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000">
                <a:solidFill>
                  <a:schemeClr val="tx1"/>
                </a:solidFill>
              </a:rPr>
              <a:t>Woolworths Supermarkets is a major Australian retailer and supermarket chain, operating over 1729 supermarkets across the ANZ</a:t>
            </a: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p:txBody>
      </p:sp>
      <p:pic>
        <p:nvPicPr>
          <p:cNvPr id="14" name="Picture 13">
            <a:extLst>
              <a:ext uri="{FF2B5EF4-FFF2-40B4-BE49-F238E27FC236}">
                <a16:creationId xmlns:a16="http://schemas.microsoft.com/office/drawing/2014/main" id="{8B4FA9D7-768B-4B14-811D-7C4379EE2187}"/>
              </a:ext>
            </a:extLst>
          </p:cNvPr>
          <p:cNvPicPr>
            <a:picLocks noChangeAspect="1"/>
          </p:cNvPicPr>
          <p:nvPr/>
        </p:nvPicPr>
        <p:blipFill>
          <a:blip r:embed="rId4" cstate="print">
            <a:extLst>
              <a:ext uri="{28A0092B-C50C-407E-A947-70E740481C1C}">
                <a14:useLocalDpi xmlns:a14="http://schemas.microsoft.com/office/drawing/2010/main" val="0"/>
              </a:ext>
            </a:extLst>
          </a:blip>
          <a:srcRect l="-187" r="-515"/>
          <a:stretch>
            <a:fillRect/>
          </a:stretch>
        </p:blipFill>
        <p:spPr>
          <a:xfrm>
            <a:off x="2437840" y="1487617"/>
            <a:ext cx="2029255" cy="507873"/>
          </a:xfrm>
          <a:prstGeom prst="rect">
            <a:avLst/>
          </a:prstGeom>
        </p:spPr>
      </p:pic>
      <p:graphicFrame>
        <p:nvGraphicFramePr>
          <p:cNvPr id="18" name="Chart 17">
            <a:extLst>
              <a:ext uri="{FF2B5EF4-FFF2-40B4-BE49-F238E27FC236}">
                <a16:creationId xmlns:a16="http://schemas.microsoft.com/office/drawing/2014/main" id="{7D0367F4-9B21-5F87-A9AD-DFE899F1FE48}"/>
              </a:ext>
            </a:extLst>
          </p:cNvPr>
          <p:cNvGraphicFramePr>
            <a:graphicFrameLocks/>
          </p:cNvGraphicFramePr>
          <p:nvPr>
            <p:extLst>
              <p:ext uri="{D42A27DB-BD31-4B8C-83A1-F6EECF244321}">
                <p14:modId xmlns:p14="http://schemas.microsoft.com/office/powerpoint/2010/main" val="151876831"/>
              </p:ext>
            </p:extLst>
          </p:nvPr>
        </p:nvGraphicFramePr>
        <p:xfrm>
          <a:off x="2435917" y="3614738"/>
          <a:ext cx="2032856" cy="2233612"/>
        </p:xfrm>
        <a:graphic>
          <a:graphicData uri="http://schemas.openxmlformats.org/drawingml/2006/chart">
            <c:chart xmlns:c="http://schemas.openxmlformats.org/drawingml/2006/chart" xmlns:r="http://schemas.openxmlformats.org/officeDocument/2006/relationships" r:id="rId5"/>
          </a:graphicData>
        </a:graphic>
      </p:graphicFrame>
      <p:sp>
        <p:nvSpPr>
          <p:cNvPr id="20" name="Rectangle 19">
            <a:extLst>
              <a:ext uri="{FF2B5EF4-FFF2-40B4-BE49-F238E27FC236}">
                <a16:creationId xmlns:a16="http://schemas.microsoft.com/office/drawing/2014/main" id="{46929970-3E0A-A426-F5F4-FF441F9FC50B}"/>
              </a:ext>
            </a:extLst>
          </p:cNvPr>
          <p:cNvSpPr/>
          <p:nvPr/>
        </p:nvSpPr>
        <p:spPr>
          <a:xfrm>
            <a:off x="4675227" y="2296537"/>
            <a:ext cx="2032856" cy="351147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000">
                <a:solidFill>
                  <a:schemeClr val="tx1"/>
                </a:solidFill>
              </a:rPr>
              <a:t>Kmart is a discount department store chain offering a wide range of everyday household products, apparel and toys</a:t>
            </a: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p:txBody>
      </p:sp>
      <p:pic>
        <p:nvPicPr>
          <p:cNvPr id="21" name="Picture 20">
            <a:extLst>
              <a:ext uri="{FF2B5EF4-FFF2-40B4-BE49-F238E27FC236}">
                <a16:creationId xmlns:a16="http://schemas.microsoft.com/office/drawing/2014/main" id="{93C36911-A86D-215A-18E7-5B9DCCC777B8}"/>
              </a:ext>
            </a:extLst>
          </p:cNvPr>
          <p:cNvPicPr>
            <a:picLocks noChangeAspect="1"/>
          </p:cNvPicPr>
          <p:nvPr/>
        </p:nvPicPr>
        <p:blipFill>
          <a:blip r:embed="rId6" cstate="print">
            <a:extLst>
              <a:ext uri="{28A0092B-C50C-407E-A947-70E740481C1C}">
                <a14:useLocalDpi xmlns:a14="http://schemas.microsoft.com/office/drawing/2010/main" val="0"/>
              </a:ext>
            </a:extLst>
          </a:blip>
          <a:srcRect t="8859" b="8859"/>
          <a:stretch/>
        </p:blipFill>
        <p:spPr>
          <a:xfrm>
            <a:off x="4952590" y="1527176"/>
            <a:ext cx="1478135" cy="432477"/>
          </a:xfrm>
          <a:prstGeom prst="rect">
            <a:avLst/>
          </a:prstGeom>
        </p:spPr>
      </p:pic>
      <p:sp>
        <p:nvSpPr>
          <p:cNvPr id="26" name="Rectangle 25">
            <a:extLst>
              <a:ext uri="{FF2B5EF4-FFF2-40B4-BE49-F238E27FC236}">
                <a16:creationId xmlns:a16="http://schemas.microsoft.com/office/drawing/2014/main" id="{D2045F07-3B86-26AE-EF22-A6BA4F34252B}"/>
              </a:ext>
            </a:extLst>
          </p:cNvPr>
          <p:cNvSpPr/>
          <p:nvPr/>
        </p:nvSpPr>
        <p:spPr>
          <a:xfrm>
            <a:off x="6895244" y="2279402"/>
            <a:ext cx="2032856" cy="351147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AU" sz="1000">
                <a:solidFill>
                  <a:schemeClr val="tx1"/>
                </a:solidFill>
              </a:rPr>
              <a:t>Priceline Pharmacy is a leading Australian health and beauty retailer, operating over 470 stores nationally under Wesfarmers Health</a:t>
            </a: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a:p>
            <a:pPr algn="ctr"/>
            <a:endParaRPr lang="en-AU" sz="1000">
              <a:solidFill>
                <a:schemeClr val="tx1"/>
              </a:solidFill>
            </a:endParaRPr>
          </a:p>
        </p:txBody>
      </p:sp>
      <p:pic>
        <p:nvPicPr>
          <p:cNvPr id="27" name="Picture 26">
            <a:extLst>
              <a:ext uri="{FF2B5EF4-FFF2-40B4-BE49-F238E27FC236}">
                <a16:creationId xmlns:a16="http://schemas.microsoft.com/office/drawing/2014/main" id="{8E436084-6744-9CB8-301E-B3B6FB2C4106}"/>
              </a:ext>
            </a:extLst>
          </p:cNvPr>
          <p:cNvPicPr>
            <a:picLocks noChangeAspect="1"/>
          </p:cNvPicPr>
          <p:nvPr/>
        </p:nvPicPr>
        <p:blipFill>
          <a:blip r:embed="rId7" cstate="print">
            <a:extLst>
              <a:ext uri="{28A0092B-C50C-407E-A947-70E740481C1C}">
                <a14:useLocalDpi xmlns:a14="http://schemas.microsoft.com/office/drawing/2010/main" val="0"/>
              </a:ext>
            </a:extLst>
          </a:blip>
          <a:srcRect l="5" t="1" r="-889" b="-631"/>
          <a:stretch>
            <a:fillRect/>
          </a:stretch>
        </p:blipFill>
        <p:spPr>
          <a:xfrm>
            <a:off x="7379443" y="1527176"/>
            <a:ext cx="1064458" cy="431801"/>
          </a:xfrm>
          <a:prstGeom prst="rect">
            <a:avLst/>
          </a:prstGeom>
        </p:spPr>
      </p:pic>
      <p:graphicFrame>
        <p:nvGraphicFramePr>
          <p:cNvPr id="29" name="Chart 28">
            <a:extLst>
              <a:ext uri="{FF2B5EF4-FFF2-40B4-BE49-F238E27FC236}">
                <a16:creationId xmlns:a16="http://schemas.microsoft.com/office/drawing/2014/main" id="{54C1D4AC-1FAD-3898-CF8B-DB8856322EC1}"/>
              </a:ext>
            </a:extLst>
          </p:cNvPr>
          <p:cNvGraphicFramePr>
            <a:graphicFrameLocks/>
          </p:cNvGraphicFramePr>
          <p:nvPr>
            <p:extLst>
              <p:ext uri="{D42A27DB-BD31-4B8C-83A1-F6EECF244321}">
                <p14:modId xmlns:p14="http://schemas.microsoft.com/office/powerpoint/2010/main" val="2007555786"/>
              </p:ext>
            </p:extLst>
          </p:nvPr>
        </p:nvGraphicFramePr>
        <p:xfrm>
          <a:off x="6896100" y="3614738"/>
          <a:ext cx="2032000" cy="223361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8" name="Chart 27">
            <a:extLst>
              <a:ext uri="{FF2B5EF4-FFF2-40B4-BE49-F238E27FC236}">
                <a16:creationId xmlns:a16="http://schemas.microsoft.com/office/drawing/2014/main" id="{D30C56EB-31DA-CDFD-A2BE-044326E29841}"/>
              </a:ext>
            </a:extLst>
          </p:cNvPr>
          <p:cNvGraphicFramePr>
            <a:graphicFrameLocks/>
          </p:cNvGraphicFramePr>
          <p:nvPr>
            <p:extLst>
              <p:ext uri="{D42A27DB-BD31-4B8C-83A1-F6EECF244321}">
                <p14:modId xmlns:p14="http://schemas.microsoft.com/office/powerpoint/2010/main" val="3029608815"/>
              </p:ext>
            </p:extLst>
          </p:nvPr>
        </p:nvGraphicFramePr>
        <p:xfrm>
          <a:off x="4686300" y="3614738"/>
          <a:ext cx="2032000" cy="223361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785004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B0AF8-98BC-AA5D-DCEE-5466BA70F53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298798-6689-B7D9-8A70-6B18C3823DDD}"/>
              </a:ext>
            </a:extLst>
          </p:cNvPr>
          <p:cNvSpPr>
            <a:spLocks noGrp="1"/>
          </p:cNvSpPr>
          <p:nvPr>
            <p:ph type="body" sz="quarter" idx="12"/>
          </p:nvPr>
        </p:nvSpPr>
        <p:spPr>
          <a:xfrm>
            <a:off x="215901" y="763587"/>
            <a:ext cx="8712200" cy="396876"/>
          </a:xfrm>
        </p:spPr>
        <p:txBody>
          <a:bodyPr/>
          <a:lstStyle/>
          <a:p>
            <a:r>
              <a:rPr lang="en-AU"/>
              <a:t>Mechanics, Impact and Risks</a:t>
            </a:r>
          </a:p>
        </p:txBody>
      </p:sp>
      <p:sp>
        <p:nvSpPr>
          <p:cNvPr id="3" name="Text Placeholder 2">
            <a:extLst>
              <a:ext uri="{FF2B5EF4-FFF2-40B4-BE49-F238E27FC236}">
                <a16:creationId xmlns:a16="http://schemas.microsoft.com/office/drawing/2014/main" id="{22A52CAD-24E3-B6A9-E70F-41C483CEF253}"/>
              </a:ext>
            </a:extLst>
          </p:cNvPr>
          <p:cNvSpPr>
            <a:spLocks noGrp="1"/>
          </p:cNvSpPr>
          <p:nvPr>
            <p:ph type="body" sz="quarter" idx="13"/>
          </p:nvPr>
        </p:nvSpPr>
        <p:spPr/>
        <p:txBody>
          <a:bodyPr/>
          <a:lstStyle/>
          <a:p>
            <a:r>
              <a:rPr lang="en-AU"/>
              <a:t>Note: (1) Tenants listed are for illustrative purposes only; </a:t>
            </a:r>
          </a:p>
        </p:txBody>
      </p:sp>
      <p:sp>
        <p:nvSpPr>
          <p:cNvPr id="4" name="Text Placeholder 3">
            <a:extLst>
              <a:ext uri="{FF2B5EF4-FFF2-40B4-BE49-F238E27FC236}">
                <a16:creationId xmlns:a16="http://schemas.microsoft.com/office/drawing/2014/main" id="{2C4F97DB-CEE1-A1B3-5B24-A9585184A079}"/>
              </a:ext>
            </a:extLst>
          </p:cNvPr>
          <p:cNvSpPr>
            <a:spLocks noGrp="1"/>
          </p:cNvSpPr>
          <p:nvPr>
            <p:ph type="body" sz="quarter" idx="10"/>
          </p:nvPr>
        </p:nvSpPr>
        <p:spPr/>
        <p:txBody>
          <a:bodyPr/>
          <a:lstStyle/>
          <a:p>
            <a:r>
              <a:rPr lang="en-AU"/>
              <a:t>Value Creation Plan</a:t>
            </a:r>
          </a:p>
        </p:txBody>
      </p:sp>
      <p:sp>
        <p:nvSpPr>
          <p:cNvPr id="63" name="Rectangle 62">
            <a:extLst>
              <a:ext uri="{FF2B5EF4-FFF2-40B4-BE49-F238E27FC236}">
                <a16:creationId xmlns:a16="http://schemas.microsoft.com/office/drawing/2014/main" id="{D7CCB3BE-FD8D-B1C9-68B5-BF56887A6043}"/>
              </a:ext>
            </a:extLst>
          </p:cNvPr>
          <p:cNvSpPr/>
          <p:nvPr/>
        </p:nvSpPr>
        <p:spPr>
          <a:xfrm>
            <a:off x="300040" y="4513819"/>
            <a:ext cx="1365561" cy="1544083"/>
          </a:xfrm>
          <a:prstGeom prst="rect">
            <a:avLst/>
          </a:prstGeom>
          <a:solidFill>
            <a:srgbClr val="7F7F7F">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t>$1.0m</a:t>
            </a:r>
          </a:p>
          <a:p>
            <a:pPr algn="ctr"/>
            <a:endParaRPr lang="en-US" sz="1200" b="1"/>
          </a:p>
          <a:p>
            <a:pPr algn="ctr"/>
            <a:r>
              <a:rPr lang="en-US" sz="1200"/>
              <a:t>Development</a:t>
            </a:r>
          </a:p>
          <a:p>
            <a:pPr algn="ctr"/>
            <a:r>
              <a:rPr lang="en-US" sz="1200"/>
              <a:t>planning approval</a:t>
            </a:r>
          </a:p>
        </p:txBody>
      </p:sp>
      <p:sp>
        <p:nvSpPr>
          <p:cNvPr id="64" name="Rectangle 63">
            <a:extLst>
              <a:ext uri="{FF2B5EF4-FFF2-40B4-BE49-F238E27FC236}">
                <a16:creationId xmlns:a16="http://schemas.microsoft.com/office/drawing/2014/main" id="{96393FA5-D954-1543-BEF4-65EF82FA74E6}"/>
              </a:ext>
            </a:extLst>
          </p:cNvPr>
          <p:cNvSpPr/>
          <p:nvPr/>
        </p:nvSpPr>
        <p:spPr>
          <a:xfrm>
            <a:off x="1811797" y="4526431"/>
            <a:ext cx="1860839" cy="320779"/>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Obtain development approvals for </a:t>
            </a:r>
          </a:p>
          <a:p>
            <a:pPr algn="ctr"/>
            <a:r>
              <a:rPr lang="en-US" sz="800" b="1">
                <a:solidFill>
                  <a:schemeClr val="tx1"/>
                </a:solidFill>
              </a:rPr>
              <a:t>11 ha </a:t>
            </a:r>
            <a:r>
              <a:rPr lang="en-US" sz="800">
                <a:solidFill>
                  <a:schemeClr val="tx1"/>
                </a:solidFill>
              </a:rPr>
              <a:t>landholding</a:t>
            </a:r>
          </a:p>
        </p:txBody>
      </p:sp>
      <p:cxnSp>
        <p:nvCxnSpPr>
          <p:cNvPr id="80" name="Straight Connector 79">
            <a:extLst>
              <a:ext uri="{FF2B5EF4-FFF2-40B4-BE49-F238E27FC236}">
                <a16:creationId xmlns:a16="http://schemas.microsoft.com/office/drawing/2014/main" id="{64EB3507-E2A2-E4D7-574C-9CC74576C294}"/>
              </a:ext>
            </a:extLst>
          </p:cNvPr>
          <p:cNvCxnSpPr>
            <a:cxnSpLocks/>
          </p:cNvCxnSpPr>
          <p:nvPr/>
        </p:nvCxnSpPr>
        <p:spPr>
          <a:xfrm>
            <a:off x="5799533" y="1217446"/>
            <a:ext cx="0" cy="4824412"/>
          </a:xfrm>
          <a:prstGeom prst="line">
            <a:avLst/>
          </a:prstGeom>
          <a:ln>
            <a:solidFill>
              <a:srgbClr val="001F60">
                <a:alpha val="50000"/>
              </a:srgbClr>
            </a:solidFill>
          </a:ln>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BA2989C6-81D9-6CA1-FA3F-4ED778764487}"/>
              </a:ext>
            </a:extLst>
          </p:cNvPr>
          <p:cNvSpPr/>
          <p:nvPr/>
        </p:nvSpPr>
        <p:spPr>
          <a:xfrm>
            <a:off x="300040" y="1259842"/>
            <a:ext cx="1365561" cy="1544083"/>
          </a:xfrm>
          <a:prstGeom prst="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t>$3.5m</a:t>
            </a:r>
          </a:p>
          <a:p>
            <a:pPr algn="ctr"/>
            <a:endParaRPr lang="en-US" sz="1200" b="1"/>
          </a:p>
          <a:p>
            <a:pPr algn="ctr"/>
            <a:r>
              <a:rPr lang="en-US" sz="1200"/>
              <a:t>Specialty Leasing Remix</a:t>
            </a:r>
          </a:p>
        </p:txBody>
      </p:sp>
      <p:pic>
        <p:nvPicPr>
          <p:cNvPr id="44" name="Picture 43" descr="40 Best Gym Logos in 2026 (Fitness Brand Inspiration)">
            <a:extLst>
              <a:ext uri="{FF2B5EF4-FFF2-40B4-BE49-F238E27FC236}">
                <a16:creationId xmlns:a16="http://schemas.microsoft.com/office/drawing/2014/main" id="{43DEC4A7-9EED-1EAF-49FF-D3C1DEF40AD0}"/>
              </a:ext>
            </a:extLst>
          </p:cNvPr>
          <p:cNvPicPr>
            <a:picLocks noChangeAspect="1"/>
          </p:cNvPicPr>
          <p:nvPr/>
        </p:nvPicPr>
        <p:blipFill>
          <a:blip r:embed="rId3"/>
          <a:srcRect l="65644" t="75042" r="4311" b="9866"/>
          <a:stretch>
            <a:fillRect/>
          </a:stretch>
        </p:blipFill>
        <p:spPr>
          <a:xfrm>
            <a:off x="1899169" y="2401706"/>
            <a:ext cx="497951" cy="166751"/>
          </a:xfrm>
          <a:prstGeom prst="rect">
            <a:avLst/>
          </a:prstGeom>
          <a:ln>
            <a:noFill/>
          </a:ln>
        </p:spPr>
      </p:pic>
      <p:pic>
        <p:nvPicPr>
          <p:cNvPr id="45" name="Picture 44" descr="Myphysio Health Clinics | Physio Chiro Podiatry Pilates Massage">
            <a:extLst>
              <a:ext uri="{FF2B5EF4-FFF2-40B4-BE49-F238E27FC236}">
                <a16:creationId xmlns:a16="http://schemas.microsoft.com/office/drawing/2014/main" id="{AE5FB28A-A241-3BE4-6192-74D4F61FF099}"/>
              </a:ext>
            </a:extLst>
          </p:cNvPr>
          <p:cNvPicPr>
            <a:picLocks noChangeAspect="1"/>
          </p:cNvPicPr>
          <p:nvPr/>
        </p:nvPicPr>
        <p:blipFill>
          <a:blip r:embed="rId4"/>
          <a:stretch>
            <a:fillRect/>
          </a:stretch>
        </p:blipFill>
        <p:spPr>
          <a:xfrm>
            <a:off x="2449239" y="2395441"/>
            <a:ext cx="530860" cy="168910"/>
          </a:xfrm>
          <a:prstGeom prst="rect">
            <a:avLst/>
          </a:prstGeom>
          <a:ln>
            <a:noFill/>
          </a:ln>
        </p:spPr>
      </p:pic>
      <p:pic>
        <p:nvPicPr>
          <p:cNvPr id="46" name="Picture 45" descr="TONI&amp;GUY vector logo - TONI&amp;GUY logo vector free download">
            <a:extLst>
              <a:ext uri="{FF2B5EF4-FFF2-40B4-BE49-F238E27FC236}">
                <a16:creationId xmlns:a16="http://schemas.microsoft.com/office/drawing/2014/main" id="{FCDCD81F-B6B1-C15F-8259-C087EFF484B6}"/>
              </a:ext>
            </a:extLst>
          </p:cNvPr>
          <p:cNvPicPr>
            <a:picLocks noChangeAspect="1"/>
          </p:cNvPicPr>
          <p:nvPr/>
        </p:nvPicPr>
        <p:blipFill>
          <a:blip r:embed="rId5"/>
          <a:srcRect t="27021" b="39867"/>
          <a:stretch>
            <a:fillRect/>
          </a:stretch>
        </p:blipFill>
        <p:spPr>
          <a:xfrm>
            <a:off x="2143946" y="2538756"/>
            <a:ext cx="513334" cy="169975"/>
          </a:xfrm>
          <a:prstGeom prst="rect">
            <a:avLst/>
          </a:prstGeom>
          <a:ln>
            <a:noFill/>
          </a:ln>
        </p:spPr>
      </p:pic>
      <p:sp>
        <p:nvSpPr>
          <p:cNvPr id="13" name="Rectangle 12">
            <a:extLst>
              <a:ext uri="{FF2B5EF4-FFF2-40B4-BE49-F238E27FC236}">
                <a16:creationId xmlns:a16="http://schemas.microsoft.com/office/drawing/2014/main" id="{52F23B77-DE7B-0645-94B5-795C12723744}"/>
              </a:ext>
            </a:extLst>
          </p:cNvPr>
          <p:cNvSpPr/>
          <p:nvPr/>
        </p:nvSpPr>
        <p:spPr>
          <a:xfrm>
            <a:off x="1797528" y="1262624"/>
            <a:ext cx="120514" cy="1537726"/>
          </a:xfrm>
          <a:prstGeom prst="rect">
            <a:avLst/>
          </a:prstGeom>
          <a:solidFill>
            <a:srgbClr val="001F6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grpSp>
        <p:nvGrpSpPr>
          <p:cNvPr id="130" name="Group 129">
            <a:extLst>
              <a:ext uri="{FF2B5EF4-FFF2-40B4-BE49-F238E27FC236}">
                <a16:creationId xmlns:a16="http://schemas.microsoft.com/office/drawing/2014/main" id="{9D5397C3-2498-A475-CFFB-78F3E8CA8829}"/>
              </a:ext>
            </a:extLst>
          </p:cNvPr>
          <p:cNvGrpSpPr/>
          <p:nvPr/>
        </p:nvGrpSpPr>
        <p:grpSpPr>
          <a:xfrm>
            <a:off x="1851057" y="1261978"/>
            <a:ext cx="1928780" cy="233902"/>
            <a:chOff x="1851057" y="1261978"/>
            <a:chExt cx="1928780" cy="233902"/>
          </a:xfrm>
        </p:grpSpPr>
        <p:sp>
          <p:nvSpPr>
            <p:cNvPr id="16" name="Rectangle 15">
              <a:extLst>
                <a:ext uri="{FF2B5EF4-FFF2-40B4-BE49-F238E27FC236}">
                  <a16:creationId xmlns:a16="http://schemas.microsoft.com/office/drawing/2014/main" id="{B89D20C3-D767-CD5F-777D-8A9CDBDC8BB1}"/>
                </a:ext>
              </a:extLst>
            </p:cNvPr>
            <p:cNvSpPr/>
            <p:nvPr/>
          </p:nvSpPr>
          <p:spPr>
            <a:xfrm>
              <a:off x="1946134" y="1261978"/>
              <a:ext cx="1833703" cy="2339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a:solidFill>
                    <a:schemeClr val="tx1"/>
                  </a:solidFill>
                </a:rPr>
                <a:t>Exit lower demand retailers </a:t>
              </a:r>
            </a:p>
          </p:txBody>
        </p:sp>
        <p:sp>
          <p:nvSpPr>
            <p:cNvPr id="14" name="Rectangle 13">
              <a:extLst>
                <a:ext uri="{FF2B5EF4-FFF2-40B4-BE49-F238E27FC236}">
                  <a16:creationId xmlns:a16="http://schemas.microsoft.com/office/drawing/2014/main" id="{195B9689-CCF3-DCFF-1FF0-FCFB80187380}"/>
                </a:ext>
              </a:extLst>
            </p:cNvPr>
            <p:cNvSpPr/>
            <p:nvPr/>
          </p:nvSpPr>
          <p:spPr>
            <a:xfrm>
              <a:off x="1851057" y="1318675"/>
              <a:ext cx="104242" cy="99971"/>
            </a:xfrm>
            <a:prstGeom prst="rect">
              <a:avLst/>
            </a:prstGeom>
            <a:solidFill>
              <a:srgbClr val="001F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grpSp>
      <p:grpSp>
        <p:nvGrpSpPr>
          <p:cNvPr id="128" name="Group 127">
            <a:extLst>
              <a:ext uri="{FF2B5EF4-FFF2-40B4-BE49-F238E27FC236}">
                <a16:creationId xmlns:a16="http://schemas.microsoft.com/office/drawing/2014/main" id="{B28D82FF-16EF-0E25-9B51-8C5FF3A995DC}"/>
              </a:ext>
            </a:extLst>
          </p:cNvPr>
          <p:cNvGrpSpPr/>
          <p:nvPr/>
        </p:nvGrpSpPr>
        <p:grpSpPr>
          <a:xfrm>
            <a:off x="1851059" y="1610020"/>
            <a:ext cx="1928781" cy="336931"/>
            <a:chOff x="1851057" y="1700212"/>
            <a:chExt cx="1928781" cy="336931"/>
          </a:xfrm>
        </p:grpSpPr>
        <p:sp>
          <p:nvSpPr>
            <p:cNvPr id="36" name="Rectangle 35">
              <a:extLst>
                <a:ext uri="{FF2B5EF4-FFF2-40B4-BE49-F238E27FC236}">
                  <a16:creationId xmlns:a16="http://schemas.microsoft.com/office/drawing/2014/main" id="{78EE511D-E114-0684-512F-BC42ED9E8DE0}"/>
                </a:ext>
              </a:extLst>
            </p:cNvPr>
            <p:cNvSpPr/>
            <p:nvPr/>
          </p:nvSpPr>
          <p:spPr>
            <a:xfrm>
              <a:off x="1946134" y="1700212"/>
              <a:ext cx="1833704" cy="3369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a:solidFill>
                    <a:schemeClr val="tx1"/>
                  </a:solidFill>
                </a:rPr>
                <a:t>Introduce health and beauty providers to align with demographic  consumption patterns</a:t>
              </a:r>
            </a:p>
          </p:txBody>
        </p:sp>
        <p:sp>
          <p:nvSpPr>
            <p:cNvPr id="17" name="Rectangle 16">
              <a:extLst>
                <a:ext uri="{FF2B5EF4-FFF2-40B4-BE49-F238E27FC236}">
                  <a16:creationId xmlns:a16="http://schemas.microsoft.com/office/drawing/2014/main" id="{94952252-719E-4617-B9E1-502C9F2231D1}"/>
                </a:ext>
              </a:extLst>
            </p:cNvPr>
            <p:cNvSpPr/>
            <p:nvPr/>
          </p:nvSpPr>
          <p:spPr>
            <a:xfrm>
              <a:off x="1851057" y="1729563"/>
              <a:ext cx="104242" cy="99971"/>
            </a:xfrm>
            <a:prstGeom prst="rect">
              <a:avLst/>
            </a:prstGeom>
            <a:solidFill>
              <a:srgbClr val="001F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grpSp>
      <p:grpSp>
        <p:nvGrpSpPr>
          <p:cNvPr id="129" name="Group 128">
            <a:extLst>
              <a:ext uri="{FF2B5EF4-FFF2-40B4-BE49-F238E27FC236}">
                <a16:creationId xmlns:a16="http://schemas.microsoft.com/office/drawing/2014/main" id="{D9AFB9C0-93D5-3627-C002-5C5756894F18}"/>
              </a:ext>
            </a:extLst>
          </p:cNvPr>
          <p:cNvGrpSpPr/>
          <p:nvPr/>
        </p:nvGrpSpPr>
        <p:grpSpPr>
          <a:xfrm>
            <a:off x="1851059" y="2061088"/>
            <a:ext cx="1928781" cy="234056"/>
            <a:chOff x="1851057" y="2097088"/>
            <a:chExt cx="1928781" cy="234056"/>
          </a:xfrm>
        </p:grpSpPr>
        <p:sp>
          <p:nvSpPr>
            <p:cNvPr id="37" name="Rectangle 36">
              <a:extLst>
                <a:ext uri="{FF2B5EF4-FFF2-40B4-BE49-F238E27FC236}">
                  <a16:creationId xmlns:a16="http://schemas.microsoft.com/office/drawing/2014/main" id="{5ADF50BB-E0D3-60B0-0E74-80369FE8306E}"/>
                </a:ext>
              </a:extLst>
            </p:cNvPr>
            <p:cNvSpPr/>
            <p:nvPr/>
          </p:nvSpPr>
          <p:spPr>
            <a:xfrm>
              <a:off x="1950180" y="2097088"/>
              <a:ext cx="1829658" cy="2340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a:solidFill>
                    <a:schemeClr val="tx1"/>
                  </a:solidFill>
                </a:rPr>
                <a:t>Target turnover of 30% specialty tenancies</a:t>
              </a:r>
            </a:p>
          </p:txBody>
        </p:sp>
        <p:sp>
          <p:nvSpPr>
            <p:cNvPr id="18" name="Rectangle 17">
              <a:extLst>
                <a:ext uri="{FF2B5EF4-FFF2-40B4-BE49-F238E27FC236}">
                  <a16:creationId xmlns:a16="http://schemas.microsoft.com/office/drawing/2014/main" id="{1255C944-3E7E-7CD4-2B67-F3847821FCE8}"/>
                </a:ext>
              </a:extLst>
            </p:cNvPr>
            <p:cNvSpPr/>
            <p:nvPr/>
          </p:nvSpPr>
          <p:spPr>
            <a:xfrm>
              <a:off x="1851057" y="2140452"/>
              <a:ext cx="104242" cy="99971"/>
            </a:xfrm>
            <a:prstGeom prst="rect">
              <a:avLst/>
            </a:prstGeom>
            <a:solidFill>
              <a:srgbClr val="001F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grpSp>
      <p:pic>
        <p:nvPicPr>
          <p:cNvPr id="48" name="Picture 47" descr="Lane Cove Market Square">
            <a:extLst>
              <a:ext uri="{FF2B5EF4-FFF2-40B4-BE49-F238E27FC236}">
                <a16:creationId xmlns:a16="http://schemas.microsoft.com/office/drawing/2014/main" id="{E49F7526-9930-3F01-524F-BAD38076985E}"/>
              </a:ext>
            </a:extLst>
          </p:cNvPr>
          <p:cNvPicPr>
            <a:picLocks noChangeAspect="1"/>
          </p:cNvPicPr>
          <p:nvPr/>
        </p:nvPicPr>
        <p:blipFill>
          <a:blip r:embed="rId6"/>
          <a:srcRect t="31743" b="27530"/>
          <a:stretch>
            <a:fillRect/>
          </a:stretch>
        </p:blipFill>
        <p:spPr>
          <a:xfrm>
            <a:off x="2749372" y="2540002"/>
            <a:ext cx="453109" cy="184539"/>
          </a:xfrm>
          <a:prstGeom prst="rect">
            <a:avLst/>
          </a:prstGeom>
        </p:spPr>
      </p:pic>
      <p:pic>
        <p:nvPicPr>
          <p:cNvPr id="61" name="Picture 60" descr="Sumi Nails - Boutique Nail Salon in Sydney">
            <a:extLst>
              <a:ext uri="{FF2B5EF4-FFF2-40B4-BE49-F238E27FC236}">
                <a16:creationId xmlns:a16="http://schemas.microsoft.com/office/drawing/2014/main" id="{81BBDD46-E45B-43BA-2904-AE2768C40A20}"/>
              </a:ext>
            </a:extLst>
          </p:cNvPr>
          <p:cNvPicPr>
            <a:picLocks noChangeAspect="1"/>
          </p:cNvPicPr>
          <p:nvPr/>
        </p:nvPicPr>
        <p:blipFill>
          <a:blip r:embed="rId7"/>
          <a:stretch>
            <a:fillRect/>
          </a:stretch>
        </p:blipFill>
        <p:spPr>
          <a:xfrm>
            <a:off x="3050190" y="2424115"/>
            <a:ext cx="482283" cy="120844"/>
          </a:xfrm>
          <a:prstGeom prst="rect">
            <a:avLst/>
          </a:prstGeom>
        </p:spPr>
      </p:pic>
      <p:sp>
        <p:nvSpPr>
          <p:cNvPr id="72" name="TextBox 71">
            <a:extLst>
              <a:ext uri="{FF2B5EF4-FFF2-40B4-BE49-F238E27FC236}">
                <a16:creationId xmlns:a16="http://schemas.microsoft.com/office/drawing/2014/main" id="{9555AE92-1EE7-9950-15B0-B45FF7471B3B}"/>
              </a:ext>
            </a:extLst>
          </p:cNvPr>
          <p:cNvSpPr txBox="1"/>
          <p:nvPr/>
        </p:nvSpPr>
        <p:spPr>
          <a:xfrm>
            <a:off x="3455039" y="2316797"/>
            <a:ext cx="176620" cy="230832"/>
          </a:xfrm>
          <a:prstGeom prst="rect">
            <a:avLst/>
          </a:prstGeom>
          <a:noFill/>
        </p:spPr>
        <p:txBody>
          <a:bodyPr wrap="square">
            <a:spAutoFit/>
          </a:bodyPr>
          <a:lstStyle/>
          <a:p>
            <a:r>
              <a:rPr lang="en-AU" sz="900" baseline="30000">
                <a:solidFill>
                  <a:srgbClr val="7F7F7F"/>
                </a:solidFill>
                <a:latin typeface="Segoe UI Light" panose="020B0502040204020203" pitchFamily="34" charset="0"/>
                <a:cs typeface="Segoe UI Light" panose="020B0502040204020203" pitchFamily="34" charset="0"/>
              </a:rPr>
              <a:t>1</a:t>
            </a:r>
            <a:endParaRPr lang="en-US">
              <a:solidFill>
                <a:srgbClr val="7F7F7F"/>
              </a:solidFill>
            </a:endParaRPr>
          </a:p>
        </p:txBody>
      </p:sp>
      <p:grpSp>
        <p:nvGrpSpPr>
          <p:cNvPr id="5" name="Group 4">
            <a:extLst>
              <a:ext uri="{FF2B5EF4-FFF2-40B4-BE49-F238E27FC236}">
                <a16:creationId xmlns:a16="http://schemas.microsoft.com/office/drawing/2014/main" id="{C5D046B0-F858-D74A-E849-BE35C8DAF9C1}"/>
              </a:ext>
            </a:extLst>
          </p:cNvPr>
          <p:cNvGrpSpPr/>
          <p:nvPr/>
        </p:nvGrpSpPr>
        <p:grpSpPr>
          <a:xfrm>
            <a:off x="4155410" y="1346329"/>
            <a:ext cx="1523496" cy="4660371"/>
            <a:chOff x="4155409" y="1346327"/>
            <a:chExt cx="1766285" cy="4660371"/>
          </a:xfrm>
        </p:grpSpPr>
        <p:grpSp>
          <p:nvGrpSpPr>
            <p:cNvPr id="102" name="Group 101">
              <a:extLst>
                <a:ext uri="{FF2B5EF4-FFF2-40B4-BE49-F238E27FC236}">
                  <a16:creationId xmlns:a16="http://schemas.microsoft.com/office/drawing/2014/main" id="{9F8BF527-7EA8-8E93-C8F1-1BF6E0A15714}"/>
                </a:ext>
              </a:extLst>
            </p:cNvPr>
            <p:cNvGrpSpPr/>
            <p:nvPr/>
          </p:nvGrpSpPr>
          <p:grpSpPr>
            <a:xfrm>
              <a:off x="4155410" y="1346327"/>
              <a:ext cx="1748086" cy="1396874"/>
              <a:chOff x="4155409" y="1456610"/>
              <a:chExt cx="2109133" cy="954016"/>
            </a:xfrm>
          </p:grpSpPr>
          <p:sp>
            <p:nvSpPr>
              <p:cNvPr id="39" name="Rectangle 38">
                <a:extLst>
                  <a:ext uri="{FF2B5EF4-FFF2-40B4-BE49-F238E27FC236}">
                    <a16:creationId xmlns:a16="http://schemas.microsoft.com/office/drawing/2014/main" id="{B5B1EF4A-B649-DC47-22B3-93C67B0B5AAB}"/>
                  </a:ext>
                </a:extLst>
              </p:cNvPr>
              <p:cNvSpPr/>
              <p:nvPr/>
            </p:nvSpPr>
            <p:spPr>
              <a:xfrm>
                <a:off x="4155409" y="1456610"/>
                <a:ext cx="2109133" cy="443451"/>
              </a:xfrm>
              <a:prstGeom prst="rect">
                <a:avLst/>
              </a:prstGeom>
              <a:noFill/>
              <a:ln>
                <a:solidFill>
                  <a:srgbClr val="242852">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Repositioning to service-based offerings strengthens Bayview’s resilience to e-commerce disruption</a:t>
                </a:r>
              </a:p>
            </p:txBody>
          </p:sp>
          <p:sp>
            <p:nvSpPr>
              <p:cNvPr id="42" name="Rectangle 41">
                <a:extLst>
                  <a:ext uri="{FF2B5EF4-FFF2-40B4-BE49-F238E27FC236}">
                    <a16:creationId xmlns:a16="http://schemas.microsoft.com/office/drawing/2014/main" id="{F0B483D2-3396-DC94-2A48-EDCCEBA0FEC7}"/>
                  </a:ext>
                </a:extLst>
              </p:cNvPr>
              <p:cNvSpPr/>
              <p:nvPr/>
            </p:nvSpPr>
            <p:spPr>
              <a:xfrm>
                <a:off x="4155409" y="1967175"/>
                <a:ext cx="2109133" cy="443451"/>
              </a:xfrm>
              <a:prstGeom prst="rect">
                <a:avLst/>
              </a:prstGeom>
              <a:noFill/>
              <a:ln>
                <a:solidFill>
                  <a:srgbClr val="242852">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Strong demand for specialty tenant offerings underpins foot traffic and NOI growth</a:t>
                </a:r>
              </a:p>
            </p:txBody>
          </p:sp>
        </p:grpSp>
        <p:grpSp>
          <p:nvGrpSpPr>
            <p:cNvPr id="117" name="Group 116">
              <a:extLst>
                <a:ext uri="{FF2B5EF4-FFF2-40B4-BE49-F238E27FC236}">
                  <a16:creationId xmlns:a16="http://schemas.microsoft.com/office/drawing/2014/main" id="{1FC1DAD2-1F08-A9BF-1BCD-2EEBB9281C59}"/>
                </a:ext>
              </a:extLst>
            </p:cNvPr>
            <p:cNvGrpSpPr/>
            <p:nvPr/>
          </p:nvGrpSpPr>
          <p:grpSpPr>
            <a:xfrm>
              <a:off x="4155409" y="4609898"/>
              <a:ext cx="1737839" cy="1396800"/>
              <a:chOff x="4155409" y="3492074"/>
              <a:chExt cx="2096769" cy="934827"/>
            </a:xfrm>
          </p:grpSpPr>
          <p:sp>
            <p:nvSpPr>
              <p:cNvPr id="66" name="Rectangle 65">
                <a:extLst>
                  <a:ext uri="{FF2B5EF4-FFF2-40B4-BE49-F238E27FC236}">
                    <a16:creationId xmlns:a16="http://schemas.microsoft.com/office/drawing/2014/main" id="{74459D32-19EA-DFFC-F76B-E6704E7C5B57}"/>
                  </a:ext>
                </a:extLst>
              </p:cNvPr>
              <p:cNvSpPr/>
              <p:nvPr/>
            </p:nvSpPr>
            <p:spPr>
              <a:xfrm>
                <a:off x="4155409" y="3492074"/>
                <a:ext cx="2096769" cy="433857"/>
              </a:xfrm>
              <a:prstGeom prst="rect">
                <a:avLst/>
              </a:prstGeom>
              <a:noFill/>
              <a:ln>
                <a:solidFill>
                  <a:srgbClr val="7F7F7F">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Secures development optionality without committing capital to construction, or delivery risk.</a:t>
                </a:r>
              </a:p>
            </p:txBody>
          </p:sp>
          <p:sp>
            <p:nvSpPr>
              <p:cNvPr id="69" name="Rectangle 68">
                <a:extLst>
                  <a:ext uri="{FF2B5EF4-FFF2-40B4-BE49-F238E27FC236}">
                    <a16:creationId xmlns:a16="http://schemas.microsoft.com/office/drawing/2014/main" id="{E512D3CE-EF52-436D-52F2-7210DC024F74}"/>
                  </a:ext>
                </a:extLst>
              </p:cNvPr>
              <p:cNvSpPr/>
              <p:nvPr/>
            </p:nvSpPr>
            <p:spPr>
              <a:xfrm>
                <a:off x="4155409" y="3993044"/>
                <a:ext cx="2096769" cy="433857"/>
              </a:xfrm>
              <a:prstGeom prst="rect">
                <a:avLst/>
              </a:prstGeom>
              <a:noFill/>
              <a:ln>
                <a:solidFill>
                  <a:srgbClr val="7F7F7F">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Underpins stronger exit valuation, as buyers price in optionality without absorbing planning or refusal risk</a:t>
                </a:r>
              </a:p>
            </p:txBody>
          </p:sp>
        </p:grpSp>
        <p:grpSp>
          <p:nvGrpSpPr>
            <p:cNvPr id="115" name="Group 114">
              <a:extLst>
                <a:ext uri="{FF2B5EF4-FFF2-40B4-BE49-F238E27FC236}">
                  <a16:creationId xmlns:a16="http://schemas.microsoft.com/office/drawing/2014/main" id="{3AA2F14E-ABC9-4D6E-F060-200E3FD8FB91}"/>
                </a:ext>
              </a:extLst>
            </p:cNvPr>
            <p:cNvGrpSpPr/>
            <p:nvPr/>
          </p:nvGrpSpPr>
          <p:grpSpPr>
            <a:xfrm>
              <a:off x="4155409" y="2976714"/>
              <a:ext cx="1766285" cy="1396800"/>
              <a:chOff x="4155409" y="2477740"/>
              <a:chExt cx="2131091" cy="947220"/>
            </a:xfrm>
          </p:grpSpPr>
          <p:sp>
            <p:nvSpPr>
              <p:cNvPr id="57" name="Rectangle 56">
                <a:extLst>
                  <a:ext uri="{FF2B5EF4-FFF2-40B4-BE49-F238E27FC236}">
                    <a16:creationId xmlns:a16="http://schemas.microsoft.com/office/drawing/2014/main" id="{D41B9522-D292-A628-8B25-C169D4C3894E}"/>
                  </a:ext>
                </a:extLst>
              </p:cNvPr>
              <p:cNvSpPr/>
              <p:nvPr/>
            </p:nvSpPr>
            <p:spPr>
              <a:xfrm>
                <a:off x="4155409" y="2477740"/>
                <a:ext cx="2131091" cy="440053"/>
              </a:xfrm>
              <a:prstGeom prst="rect">
                <a:avLst/>
              </a:prstGeom>
              <a:noFill/>
              <a:ln>
                <a:solidFill>
                  <a:srgbClr val="297FD5">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Upgrades complement leasing remix, strengthening tenant demand and attracting quality tenants</a:t>
                </a:r>
              </a:p>
            </p:txBody>
          </p:sp>
          <p:sp>
            <p:nvSpPr>
              <p:cNvPr id="60" name="Rectangle 59">
                <a:extLst>
                  <a:ext uri="{FF2B5EF4-FFF2-40B4-BE49-F238E27FC236}">
                    <a16:creationId xmlns:a16="http://schemas.microsoft.com/office/drawing/2014/main" id="{4BAAEC8A-3E60-E222-E603-4F9A0D81A3BF}"/>
                  </a:ext>
                </a:extLst>
              </p:cNvPr>
              <p:cNvSpPr/>
              <p:nvPr/>
            </p:nvSpPr>
            <p:spPr>
              <a:xfrm>
                <a:off x="4155409" y="2984907"/>
                <a:ext cx="2131091" cy="440053"/>
              </a:xfrm>
              <a:prstGeom prst="rect">
                <a:avLst/>
              </a:prstGeom>
              <a:noFill/>
              <a:ln>
                <a:solidFill>
                  <a:srgbClr val="297FD5">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Greater alignment with tenant and exit buyer ESG commitments</a:t>
                </a:r>
              </a:p>
            </p:txBody>
          </p:sp>
        </p:grpSp>
      </p:grpSp>
      <p:sp>
        <p:nvSpPr>
          <p:cNvPr id="47" name="Rectangle 46">
            <a:extLst>
              <a:ext uri="{FF2B5EF4-FFF2-40B4-BE49-F238E27FC236}">
                <a16:creationId xmlns:a16="http://schemas.microsoft.com/office/drawing/2014/main" id="{96AE2879-6D03-0624-F819-9E49EB382B22}"/>
              </a:ext>
            </a:extLst>
          </p:cNvPr>
          <p:cNvSpPr/>
          <p:nvPr/>
        </p:nvSpPr>
        <p:spPr>
          <a:xfrm>
            <a:off x="300040" y="2888599"/>
            <a:ext cx="1377359" cy="1540547"/>
          </a:xfrm>
          <a:prstGeom prst="rect">
            <a:avLst/>
          </a:prstGeom>
          <a:solidFill>
            <a:srgbClr val="297FD5">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t>$5.5m</a:t>
            </a:r>
          </a:p>
          <a:p>
            <a:pPr algn="ctr"/>
            <a:endParaRPr lang="en-US" sz="1200" b="1"/>
          </a:p>
          <a:p>
            <a:pPr algn="ctr"/>
            <a:r>
              <a:rPr lang="en-US" sz="1200"/>
              <a:t>Centre Improvements</a:t>
            </a:r>
          </a:p>
        </p:txBody>
      </p:sp>
      <p:grpSp>
        <p:nvGrpSpPr>
          <p:cNvPr id="127" name="Group 126">
            <a:extLst>
              <a:ext uri="{FF2B5EF4-FFF2-40B4-BE49-F238E27FC236}">
                <a16:creationId xmlns:a16="http://schemas.microsoft.com/office/drawing/2014/main" id="{0E09993D-FF97-6F53-A5F7-A2249235A70A}"/>
              </a:ext>
            </a:extLst>
          </p:cNvPr>
          <p:cNvGrpSpPr/>
          <p:nvPr/>
        </p:nvGrpSpPr>
        <p:grpSpPr>
          <a:xfrm>
            <a:off x="3789490" y="1672016"/>
            <a:ext cx="224503" cy="3952264"/>
            <a:chOff x="3655676" y="1672016"/>
            <a:chExt cx="224503" cy="3952264"/>
          </a:xfrm>
          <a:solidFill>
            <a:srgbClr val="D9D9D9">
              <a:alpha val="50000"/>
            </a:srgbClr>
          </a:solidFill>
        </p:grpSpPr>
        <p:sp>
          <p:nvSpPr>
            <p:cNvPr id="67" name="Triangle 66">
              <a:extLst>
                <a:ext uri="{FF2B5EF4-FFF2-40B4-BE49-F238E27FC236}">
                  <a16:creationId xmlns:a16="http://schemas.microsoft.com/office/drawing/2014/main" id="{21A02954-CEF5-EE14-9E4D-B8B6A31197BA}"/>
                </a:ext>
              </a:extLst>
            </p:cNvPr>
            <p:cNvSpPr/>
            <p:nvPr/>
          </p:nvSpPr>
          <p:spPr>
            <a:xfrm rot="5400000">
              <a:off x="3422093" y="5181019"/>
              <a:ext cx="676844" cy="209678"/>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0" name="Triangle 39">
              <a:extLst>
                <a:ext uri="{FF2B5EF4-FFF2-40B4-BE49-F238E27FC236}">
                  <a16:creationId xmlns:a16="http://schemas.microsoft.com/office/drawing/2014/main" id="{4CF1AE2F-C49B-DC6C-4AE2-E218198F4F25}"/>
                </a:ext>
              </a:extLst>
            </p:cNvPr>
            <p:cNvSpPr/>
            <p:nvPr/>
          </p:nvSpPr>
          <p:spPr>
            <a:xfrm rot="5400000">
              <a:off x="3415228" y="1912464"/>
              <a:ext cx="691811" cy="210915"/>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8" name="Triangle 57">
              <a:extLst>
                <a:ext uri="{FF2B5EF4-FFF2-40B4-BE49-F238E27FC236}">
                  <a16:creationId xmlns:a16="http://schemas.microsoft.com/office/drawing/2014/main" id="{6F3479A0-473B-5194-8212-24A114ADF811}"/>
                </a:ext>
              </a:extLst>
            </p:cNvPr>
            <p:cNvSpPr/>
            <p:nvPr/>
          </p:nvSpPr>
          <p:spPr>
            <a:xfrm rot="5400000">
              <a:off x="3424674" y="3546619"/>
              <a:ext cx="686508" cy="22450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grpSp>
      <p:sp>
        <p:nvSpPr>
          <p:cNvPr id="79" name="Rectangle 78">
            <a:extLst>
              <a:ext uri="{FF2B5EF4-FFF2-40B4-BE49-F238E27FC236}">
                <a16:creationId xmlns:a16="http://schemas.microsoft.com/office/drawing/2014/main" id="{7B55BE13-4816-F17B-8D6D-3D83C49A946D}"/>
              </a:ext>
            </a:extLst>
          </p:cNvPr>
          <p:cNvSpPr/>
          <p:nvPr/>
        </p:nvSpPr>
        <p:spPr>
          <a:xfrm>
            <a:off x="2255810" y="3003670"/>
            <a:ext cx="1524028" cy="351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a:solidFill>
                  <a:schemeClr val="tx1"/>
                </a:solidFill>
              </a:rPr>
              <a:t>Cosmetic refresh: signage, food court, amenities, and façade upgrades.</a:t>
            </a:r>
          </a:p>
        </p:txBody>
      </p:sp>
      <p:sp>
        <p:nvSpPr>
          <p:cNvPr id="90" name="Rectangle 89">
            <a:extLst>
              <a:ext uri="{FF2B5EF4-FFF2-40B4-BE49-F238E27FC236}">
                <a16:creationId xmlns:a16="http://schemas.microsoft.com/office/drawing/2014/main" id="{77441A06-A526-5926-7D60-D70DF553D476}"/>
              </a:ext>
            </a:extLst>
          </p:cNvPr>
          <p:cNvSpPr/>
          <p:nvPr/>
        </p:nvSpPr>
        <p:spPr>
          <a:xfrm>
            <a:off x="1742173" y="3003670"/>
            <a:ext cx="570009" cy="351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rgbClr val="297FD5"/>
                </a:solidFill>
              </a:rPr>
              <a:t>$3.5m</a:t>
            </a:r>
            <a:endParaRPr lang="en-US" sz="1000">
              <a:solidFill>
                <a:srgbClr val="297FD5"/>
              </a:solidFill>
            </a:endParaRPr>
          </a:p>
        </p:txBody>
      </p:sp>
      <p:sp>
        <p:nvSpPr>
          <p:cNvPr id="82" name="Rectangle 81">
            <a:extLst>
              <a:ext uri="{FF2B5EF4-FFF2-40B4-BE49-F238E27FC236}">
                <a16:creationId xmlns:a16="http://schemas.microsoft.com/office/drawing/2014/main" id="{C27C4094-0F6D-BB4A-AE56-1715D94AC65B}"/>
              </a:ext>
            </a:extLst>
          </p:cNvPr>
          <p:cNvSpPr/>
          <p:nvPr/>
        </p:nvSpPr>
        <p:spPr>
          <a:xfrm>
            <a:off x="2240280" y="3962215"/>
            <a:ext cx="1525726" cy="351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a:solidFill>
                  <a:schemeClr val="tx1"/>
                </a:solidFill>
              </a:rPr>
              <a:t>Solar and efficiency upgrades targeting 4.5 to 5 star NABERS rating</a:t>
            </a:r>
          </a:p>
        </p:txBody>
      </p:sp>
      <p:sp>
        <p:nvSpPr>
          <p:cNvPr id="88" name="Rectangle 87">
            <a:extLst>
              <a:ext uri="{FF2B5EF4-FFF2-40B4-BE49-F238E27FC236}">
                <a16:creationId xmlns:a16="http://schemas.microsoft.com/office/drawing/2014/main" id="{718DE2EE-B267-7D3D-4057-E99FFA123C67}"/>
              </a:ext>
            </a:extLst>
          </p:cNvPr>
          <p:cNvSpPr/>
          <p:nvPr/>
        </p:nvSpPr>
        <p:spPr>
          <a:xfrm>
            <a:off x="1742173" y="3962215"/>
            <a:ext cx="570009" cy="351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rgbClr val="297FD5"/>
                </a:solidFill>
              </a:rPr>
              <a:t>$0.8m</a:t>
            </a:r>
            <a:endParaRPr lang="en-US" sz="1000">
              <a:solidFill>
                <a:srgbClr val="297FD5"/>
              </a:solidFill>
            </a:endParaRPr>
          </a:p>
        </p:txBody>
      </p:sp>
      <p:sp>
        <p:nvSpPr>
          <p:cNvPr id="81" name="Rectangle 80">
            <a:extLst>
              <a:ext uri="{FF2B5EF4-FFF2-40B4-BE49-F238E27FC236}">
                <a16:creationId xmlns:a16="http://schemas.microsoft.com/office/drawing/2014/main" id="{71274FB7-FFE8-2B3C-99B9-627090011E39}"/>
              </a:ext>
            </a:extLst>
          </p:cNvPr>
          <p:cNvSpPr/>
          <p:nvPr/>
        </p:nvSpPr>
        <p:spPr>
          <a:xfrm>
            <a:off x="2232041" y="3482942"/>
            <a:ext cx="1524028" cy="351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a:solidFill>
                  <a:schemeClr val="tx1"/>
                </a:solidFill>
              </a:rPr>
              <a:t>Loading dock upgrade to improve logistics and reduce congestion</a:t>
            </a:r>
          </a:p>
        </p:txBody>
      </p:sp>
      <p:sp>
        <p:nvSpPr>
          <p:cNvPr id="89" name="Rectangle 88">
            <a:extLst>
              <a:ext uri="{FF2B5EF4-FFF2-40B4-BE49-F238E27FC236}">
                <a16:creationId xmlns:a16="http://schemas.microsoft.com/office/drawing/2014/main" id="{8AEF4AC8-0988-3457-703F-9C5DE0560C4E}"/>
              </a:ext>
            </a:extLst>
          </p:cNvPr>
          <p:cNvSpPr/>
          <p:nvPr/>
        </p:nvSpPr>
        <p:spPr>
          <a:xfrm>
            <a:off x="1742173" y="3482942"/>
            <a:ext cx="570009" cy="351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rgbClr val="297FD5"/>
                </a:solidFill>
              </a:rPr>
              <a:t>$1.2m</a:t>
            </a:r>
            <a:endParaRPr lang="en-US" sz="1000">
              <a:solidFill>
                <a:srgbClr val="297FD5"/>
              </a:solidFill>
            </a:endParaRPr>
          </a:p>
        </p:txBody>
      </p:sp>
      <p:pic>
        <p:nvPicPr>
          <p:cNvPr id="141" name="Picture 140" descr="A blue and white diagram&#10;&#10;Description automatically generated">
            <a:extLst>
              <a:ext uri="{FF2B5EF4-FFF2-40B4-BE49-F238E27FC236}">
                <a16:creationId xmlns:a16="http://schemas.microsoft.com/office/drawing/2014/main" id="{48099EC1-31D8-88AE-308F-3F0FF0FA4F8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259" t="9599" r="3562" b="24255"/>
          <a:stretch/>
        </p:blipFill>
        <p:spPr>
          <a:xfrm>
            <a:off x="1710822" y="4897393"/>
            <a:ext cx="1992843" cy="1072512"/>
          </a:xfrm>
          <a:prstGeom prst="rect">
            <a:avLst/>
          </a:prstGeom>
        </p:spPr>
      </p:pic>
      <p:sp>
        <p:nvSpPr>
          <p:cNvPr id="144" name="Rectangle 143">
            <a:extLst>
              <a:ext uri="{FF2B5EF4-FFF2-40B4-BE49-F238E27FC236}">
                <a16:creationId xmlns:a16="http://schemas.microsoft.com/office/drawing/2014/main" id="{71DC394F-21E5-AC9D-A501-40B6232EBCFC}"/>
              </a:ext>
            </a:extLst>
          </p:cNvPr>
          <p:cNvSpPr/>
          <p:nvPr/>
        </p:nvSpPr>
        <p:spPr>
          <a:xfrm>
            <a:off x="2980099" y="5252302"/>
            <a:ext cx="474940" cy="200966"/>
          </a:xfrm>
          <a:prstGeom prst="rect">
            <a:avLst/>
          </a:prstGeom>
          <a:solidFill>
            <a:srgbClr val="E7E8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5" name="Rectangle 144">
            <a:extLst>
              <a:ext uri="{FF2B5EF4-FFF2-40B4-BE49-F238E27FC236}">
                <a16:creationId xmlns:a16="http://schemas.microsoft.com/office/drawing/2014/main" id="{AE676F12-D356-ACFB-57AF-6FF67343C1BC}"/>
              </a:ext>
            </a:extLst>
          </p:cNvPr>
          <p:cNvSpPr/>
          <p:nvPr/>
        </p:nvSpPr>
        <p:spPr>
          <a:xfrm>
            <a:off x="1955300" y="5481590"/>
            <a:ext cx="636986" cy="200966"/>
          </a:xfrm>
          <a:prstGeom prst="rect">
            <a:avLst/>
          </a:prstGeom>
          <a:solidFill>
            <a:srgbClr val="6F9A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6" name="TextBox 145">
            <a:extLst>
              <a:ext uri="{FF2B5EF4-FFF2-40B4-BE49-F238E27FC236}">
                <a16:creationId xmlns:a16="http://schemas.microsoft.com/office/drawing/2014/main" id="{35664A77-482C-324E-C6CD-C8864714F23F}"/>
              </a:ext>
            </a:extLst>
          </p:cNvPr>
          <p:cNvSpPr txBox="1"/>
          <p:nvPr/>
        </p:nvSpPr>
        <p:spPr>
          <a:xfrm>
            <a:off x="2012449" y="5396118"/>
            <a:ext cx="656202" cy="463846"/>
          </a:xfrm>
          <a:prstGeom prst="rect">
            <a:avLst/>
          </a:prstGeom>
          <a:noFill/>
        </p:spPr>
        <p:txBody>
          <a:bodyPr wrap="square" lIns="0" tIns="46800" rIns="90000" bIns="46800" rtlCol="0">
            <a:spAutoFit/>
          </a:bodyPr>
          <a:lstStyle/>
          <a:p>
            <a:pPr algn="ctr"/>
            <a:r>
              <a:rPr lang="en-AU" sz="800">
                <a:solidFill>
                  <a:schemeClr val="bg1"/>
                </a:solidFill>
              </a:rPr>
              <a:t>Existing centre</a:t>
            </a:r>
          </a:p>
          <a:p>
            <a:pPr algn="ctr"/>
            <a:r>
              <a:rPr lang="en-AU" sz="800" b="1">
                <a:solidFill>
                  <a:schemeClr val="bg1"/>
                </a:solidFill>
              </a:rPr>
              <a:t>4.5 ha</a:t>
            </a:r>
          </a:p>
        </p:txBody>
      </p:sp>
      <p:sp>
        <p:nvSpPr>
          <p:cNvPr id="147" name="TextBox 146">
            <a:extLst>
              <a:ext uri="{FF2B5EF4-FFF2-40B4-BE49-F238E27FC236}">
                <a16:creationId xmlns:a16="http://schemas.microsoft.com/office/drawing/2014/main" id="{0A0F4646-8FAF-DBA8-FDA1-BE6265C4F8D4}"/>
              </a:ext>
            </a:extLst>
          </p:cNvPr>
          <p:cNvSpPr txBox="1"/>
          <p:nvPr/>
        </p:nvSpPr>
        <p:spPr>
          <a:xfrm>
            <a:off x="2808699" y="5243471"/>
            <a:ext cx="801872" cy="463846"/>
          </a:xfrm>
          <a:prstGeom prst="rect">
            <a:avLst/>
          </a:prstGeom>
          <a:noFill/>
        </p:spPr>
        <p:txBody>
          <a:bodyPr wrap="square" lIns="0" tIns="46800" rIns="90000" bIns="46800" rtlCol="0">
            <a:spAutoFit/>
          </a:bodyPr>
          <a:lstStyle/>
          <a:p>
            <a:pPr algn="ctr"/>
            <a:r>
              <a:rPr lang="en-AU" sz="800">
                <a:solidFill>
                  <a:schemeClr val="tx2"/>
                </a:solidFill>
              </a:rPr>
              <a:t>Development area</a:t>
            </a:r>
          </a:p>
          <a:p>
            <a:pPr algn="ctr"/>
            <a:r>
              <a:rPr lang="en-AU" sz="800" b="1">
                <a:solidFill>
                  <a:schemeClr val="tx2"/>
                </a:solidFill>
              </a:rPr>
              <a:t>~6.5 ha</a:t>
            </a:r>
          </a:p>
        </p:txBody>
      </p:sp>
      <p:sp>
        <p:nvSpPr>
          <p:cNvPr id="8" name="Rectangle 7">
            <a:extLst>
              <a:ext uri="{FF2B5EF4-FFF2-40B4-BE49-F238E27FC236}">
                <a16:creationId xmlns:a16="http://schemas.microsoft.com/office/drawing/2014/main" id="{7D43E7DE-79D2-8BE4-0EDD-54FF5C894CAE}"/>
              </a:ext>
            </a:extLst>
          </p:cNvPr>
          <p:cNvSpPr/>
          <p:nvPr/>
        </p:nvSpPr>
        <p:spPr>
          <a:xfrm rot="5400000">
            <a:off x="7266266" y="2025147"/>
            <a:ext cx="302825" cy="3020851"/>
          </a:xfrm>
          <a:prstGeom prst="rect">
            <a:avLst/>
          </a:prstGeom>
          <a:gradFill flip="none" rotWithShape="1">
            <a:gsLst>
              <a:gs pos="0">
                <a:srgbClr val="2A7ED6"/>
              </a:gs>
              <a:gs pos="50000">
                <a:srgbClr val="D4E6F7"/>
              </a:gs>
              <a:gs pos="100000">
                <a:srgbClr val="D91421"/>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5168374-2E8D-93C6-371A-6A9995D6D33D}"/>
              </a:ext>
            </a:extLst>
          </p:cNvPr>
          <p:cNvSpPr/>
          <p:nvPr/>
        </p:nvSpPr>
        <p:spPr>
          <a:xfrm>
            <a:off x="7098485" y="3447270"/>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I</a:t>
            </a:r>
          </a:p>
        </p:txBody>
      </p:sp>
      <p:grpSp>
        <p:nvGrpSpPr>
          <p:cNvPr id="35" name="Group 34">
            <a:extLst>
              <a:ext uri="{FF2B5EF4-FFF2-40B4-BE49-F238E27FC236}">
                <a16:creationId xmlns:a16="http://schemas.microsoft.com/office/drawing/2014/main" id="{BC2B84E5-BB17-5CC5-3B8F-1B1E8F6362C4}"/>
              </a:ext>
            </a:extLst>
          </p:cNvPr>
          <p:cNvGrpSpPr/>
          <p:nvPr/>
        </p:nvGrpSpPr>
        <p:grpSpPr>
          <a:xfrm>
            <a:off x="8047939" y="3404767"/>
            <a:ext cx="322119" cy="261610"/>
            <a:chOff x="5839690" y="4269744"/>
            <a:chExt cx="322119" cy="261610"/>
          </a:xfrm>
        </p:grpSpPr>
        <p:sp>
          <p:nvSpPr>
            <p:cNvPr id="38" name="Oval 37">
              <a:extLst>
                <a:ext uri="{FF2B5EF4-FFF2-40B4-BE49-F238E27FC236}">
                  <a16:creationId xmlns:a16="http://schemas.microsoft.com/office/drawing/2014/main" id="{36AC31A0-D750-2C61-0A2F-33F69D37A7C8}"/>
                </a:ext>
              </a:extLst>
            </p:cNvPr>
            <p:cNvSpPr/>
            <p:nvPr/>
          </p:nvSpPr>
          <p:spPr>
            <a:xfrm>
              <a:off x="5906327" y="4312247"/>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41" name="TextBox 40">
              <a:extLst>
                <a:ext uri="{FF2B5EF4-FFF2-40B4-BE49-F238E27FC236}">
                  <a16:creationId xmlns:a16="http://schemas.microsoft.com/office/drawing/2014/main" id="{50B87DBA-4471-9A8B-3068-22A4C75CE07F}"/>
                </a:ext>
              </a:extLst>
            </p:cNvPr>
            <p:cNvSpPr txBox="1"/>
            <p:nvPr/>
          </p:nvSpPr>
          <p:spPr>
            <a:xfrm>
              <a:off x="5839690" y="4269744"/>
              <a:ext cx="322119" cy="261610"/>
            </a:xfrm>
            <a:prstGeom prst="rect">
              <a:avLst/>
            </a:prstGeom>
            <a:noFill/>
          </p:spPr>
          <p:txBody>
            <a:bodyPr wrap="square">
              <a:spAutoFit/>
            </a:bodyPr>
            <a:lstStyle/>
            <a:p>
              <a:pPr algn="ctr"/>
              <a:r>
                <a:rPr lang="en-US" sz="1100">
                  <a:solidFill>
                    <a:schemeClr val="bg1"/>
                  </a:solidFill>
                </a:rPr>
                <a:t>II</a:t>
              </a:r>
            </a:p>
          </p:txBody>
        </p:sp>
      </p:grpSp>
      <p:grpSp>
        <p:nvGrpSpPr>
          <p:cNvPr id="49" name="Group 48">
            <a:extLst>
              <a:ext uri="{FF2B5EF4-FFF2-40B4-BE49-F238E27FC236}">
                <a16:creationId xmlns:a16="http://schemas.microsoft.com/office/drawing/2014/main" id="{AE341693-F1C1-B8A7-9FC5-1B82E418DE31}"/>
              </a:ext>
            </a:extLst>
          </p:cNvPr>
          <p:cNvGrpSpPr/>
          <p:nvPr/>
        </p:nvGrpSpPr>
        <p:grpSpPr>
          <a:xfrm>
            <a:off x="7684086" y="3404767"/>
            <a:ext cx="322119" cy="261610"/>
            <a:chOff x="5839690" y="4269744"/>
            <a:chExt cx="322119" cy="261610"/>
          </a:xfrm>
        </p:grpSpPr>
        <p:sp>
          <p:nvSpPr>
            <p:cNvPr id="50" name="Oval 49">
              <a:extLst>
                <a:ext uri="{FF2B5EF4-FFF2-40B4-BE49-F238E27FC236}">
                  <a16:creationId xmlns:a16="http://schemas.microsoft.com/office/drawing/2014/main" id="{0C98D889-03DD-5737-6A66-C250B3C254EA}"/>
                </a:ext>
              </a:extLst>
            </p:cNvPr>
            <p:cNvSpPr/>
            <p:nvPr/>
          </p:nvSpPr>
          <p:spPr>
            <a:xfrm>
              <a:off x="5906327" y="4312247"/>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51" name="TextBox 50">
              <a:extLst>
                <a:ext uri="{FF2B5EF4-FFF2-40B4-BE49-F238E27FC236}">
                  <a16:creationId xmlns:a16="http://schemas.microsoft.com/office/drawing/2014/main" id="{A584583D-7061-11B2-0304-0DA76DE8065C}"/>
                </a:ext>
              </a:extLst>
            </p:cNvPr>
            <p:cNvSpPr txBox="1"/>
            <p:nvPr/>
          </p:nvSpPr>
          <p:spPr>
            <a:xfrm>
              <a:off x="5839690" y="4269744"/>
              <a:ext cx="322119" cy="261610"/>
            </a:xfrm>
            <a:prstGeom prst="rect">
              <a:avLst/>
            </a:prstGeom>
            <a:noFill/>
          </p:spPr>
          <p:txBody>
            <a:bodyPr wrap="square">
              <a:spAutoFit/>
            </a:bodyPr>
            <a:lstStyle/>
            <a:p>
              <a:pPr algn="ctr"/>
              <a:r>
                <a:rPr lang="en-US" sz="1100" dirty="0">
                  <a:solidFill>
                    <a:schemeClr val="bg1"/>
                  </a:solidFill>
                </a:rPr>
                <a:t>III</a:t>
              </a:r>
            </a:p>
          </p:txBody>
        </p:sp>
      </p:grpSp>
      <p:grpSp>
        <p:nvGrpSpPr>
          <p:cNvPr id="55" name="Group 54">
            <a:extLst>
              <a:ext uri="{FF2B5EF4-FFF2-40B4-BE49-F238E27FC236}">
                <a16:creationId xmlns:a16="http://schemas.microsoft.com/office/drawing/2014/main" id="{F6EFBB26-0C80-E5EE-25A1-D614A3BD0DD9}"/>
              </a:ext>
            </a:extLst>
          </p:cNvPr>
          <p:cNvGrpSpPr/>
          <p:nvPr/>
        </p:nvGrpSpPr>
        <p:grpSpPr>
          <a:xfrm>
            <a:off x="6410469" y="3404767"/>
            <a:ext cx="322119" cy="261610"/>
            <a:chOff x="5839690" y="4269744"/>
            <a:chExt cx="322119" cy="261610"/>
          </a:xfrm>
        </p:grpSpPr>
        <p:sp>
          <p:nvSpPr>
            <p:cNvPr id="56" name="Oval 55">
              <a:extLst>
                <a:ext uri="{FF2B5EF4-FFF2-40B4-BE49-F238E27FC236}">
                  <a16:creationId xmlns:a16="http://schemas.microsoft.com/office/drawing/2014/main" id="{FEF44528-6F66-87EE-B0E3-C78779775557}"/>
                </a:ext>
              </a:extLst>
            </p:cNvPr>
            <p:cNvSpPr/>
            <p:nvPr/>
          </p:nvSpPr>
          <p:spPr>
            <a:xfrm>
              <a:off x="5906327" y="4312247"/>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59" name="TextBox 58">
              <a:extLst>
                <a:ext uri="{FF2B5EF4-FFF2-40B4-BE49-F238E27FC236}">
                  <a16:creationId xmlns:a16="http://schemas.microsoft.com/office/drawing/2014/main" id="{A5B947C9-0F1E-A982-9F38-260C1A784173}"/>
                </a:ext>
              </a:extLst>
            </p:cNvPr>
            <p:cNvSpPr txBox="1"/>
            <p:nvPr/>
          </p:nvSpPr>
          <p:spPr>
            <a:xfrm>
              <a:off x="5839690" y="4269744"/>
              <a:ext cx="322119" cy="261610"/>
            </a:xfrm>
            <a:prstGeom prst="rect">
              <a:avLst/>
            </a:prstGeom>
            <a:noFill/>
          </p:spPr>
          <p:txBody>
            <a:bodyPr wrap="square">
              <a:spAutoFit/>
            </a:bodyPr>
            <a:lstStyle/>
            <a:p>
              <a:pPr algn="ctr"/>
              <a:r>
                <a:rPr lang="en-US" sz="1100" dirty="0">
                  <a:solidFill>
                    <a:schemeClr val="bg1"/>
                  </a:solidFill>
                </a:rPr>
                <a:t>IV</a:t>
              </a:r>
            </a:p>
          </p:txBody>
        </p:sp>
      </p:grpSp>
      <p:grpSp>
        <p:nvGrpSpPr>
          <p:cNvPr id="83" name="Group 82">
            <a:extLst>
              <a:ext uri="{FF2B5EF4-FFF2-40B4-BE49-F238E27FC236}">
                <a16:creationId xmlns:a16="http://schemas.microsoft.com/office/drawing/2014/main" id="{EB8E5C4E-91FC-98D9-C3BD-FD34003004DA}"/>
              </a:ext>
            </a:extLst>
          </p:cNvPr>
          <p:cNvGrpSpPr/>
          <p:nvPr/>
        </p:nvGrpSpPr>
        <p:grpSpPr>
          <a:xfrm>
            <a:off x="5849192" y="3740672"/>
            <a:ext cx="3078908" cy="2229822"/>
            <a:chOff x="5849192" y="3740672"/>
            <a:chExt cx="3078908" cy="2229822"/>
          </a:xfrm>
        </p:grpSpPr>
        <p:grpSp>
          <p:nvGrpSpPr>
            <p:cNvPr id="75" name="Group 74">
              <a:extLst>
                <a:ext uri="{FF2B5EF4-FFF2-40B4-BE49-F238E27FC236}">
                  <a16:creationId xmlns:a16="http://schemas.microsoft.com/office/drawing/2014/main" id="{4CF62D98-D716-21A3-95C5-8E57A53B26AD}"/>
                </a:ext>
              </a:extLst>
            </p:cNvPr>
            <p:cNvGrpSpPr/>
            <p:nvPr/>
          </p:nvGrpSpPr>
          <p:grpSpPr>
            <a:xfrm>
              <a:off x="5915829" y="3740672"/>
              <a:ext cx="3012271" cy="336028"/>
              <a:chOff x="5915829" y="3740672"/>
              <a:chExt cx="3012271" cy="336028"/>
            </a:xfrm>
          </p:grpSpPr>
          <p:sp>
            <p:nvSpPr>
              <p:cNvPr id="22" name="Rectangle 21">
                <a:extLst>
                  <a:ext uri="{FF2B5EF4-FFF2-40B4-BE49-F238E27FC236}">
                    <a16:creationId xmlns:a16="http://schemas.microsoft.com/office/drawing/2014/main" id="{616B7A50-E59E-76E6-B04D-7550F392305B}"/>
                  </a:ext>
                </a:extLst>
              </p:cNvPr>
              <p:cNvSpPr/>
              <p:nvPr/>
            </p:nvSpPr>
            <p:spPr>
              <a:xfrm>
                <a:off x="6028933" y="3759769"/>
                <a:ext cx="2899167" cy="3169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b="1" dirty="0">
                    <a:solidFill>
                      <a:schemeClr val="tx1"/>
                    </a:solidFill>
                  </a:rPr>
                  <a:t>Execution capability:</a:t>
                </a:r>
                <a:r>
                  <a:rPr lang="en-US" sz="800" dirty="0">
                    <a:solidFill>
                      <a:schemeClr val="tx1"/>
                    </a:solidFill>
                  </a:rPr>
                  <a:t> CFS's minority stake yields significant dependency on Terralith's delivery of these capex initiatives</a:t>
                </a:r>
              </a:p>
            </p:txBody>
          </p:sp>
          <p:sp>
            <p:nvSpPr>
              <p:cNvPr id="30" name="Oval 29">
                <a:extLst>
                  <a:ext uri="{FF2B5EF4-FFF2-40B4-BE49-F238E27FC236}">
                    <a16:creationId xmlns:a16="http://schemas.microsoft.com/office/drawing/2014/main" id="{65EED57E-7A35-D0E8-8ECA-B63107DFAD10}"/>
                  </a:ext>
                </a:extLst>
              </p:cNvPr>
              <p:cNvSpPr/>
              <p:nvPr/>
            </p:nvSpPr>
            <p:spPr>
              <a:xfrm>
                <a:off x="5915829" y="3740672"/>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bg1"/>
                    </a:solidFill>
                  </a:rPr>
                  <a:t>I</a:t>
                </a:r>
              </a:p>
            </p:txBody>
          </p:sp>
        </p:grpSp>
        <p:grpSp>
          <p:nvGrpSpPr>
            <p:cNvPr id="76" name="Group 75">
              <a:extLst>
                <a:ext uri="{FF2B5EF4-FFF2-40B4-BE49-F238E27FC236}">
                  <a16:creationId xmlns:a16="http://schemas.microsoft.com/office/drawing/2014/main" id="{8CEE03D5-7771-9A6A-13A9-D6A9A224B235}"/>
                </a:ext>
              </a:extLst>
            </p:cNvPr>
            <p:cNvGrpSpPr/>
            <p:nvPr/>
          </p:nvGrpSpPr>
          <p:grpSpPr>
            <a:xfrm>
              <a:off x="5849192" y="4322853"/>
              <a:ext cx="3078908" cy="442786"/>
              <a:chOff x="5849192" y="4260390"/>
              <a:chExt cx="3078908" cy="442786"/>
            </a:xfrm>
          </p:grpSpPr>
          <p:sp>
            <p:nvSpPr>
              <p:cNvPr id="24" name="Rectangle 23">
                <a:extLst>
                  <a:ext uri="{FF2B5EF4-FFF2-40B4-BE49-F238E27FC236}">
                    <a16:creationId xmlns:a16="http://schemas.microsoft.com/office/drawing/2014/main" id="{291C247D-D6ED-DDBF-3A91-5B477180FA5C}"/>
                  </a:ext>
                </a:extLst>
              </p:cNvPr>
              <p:cNvSpPr/>
              <p:nvPr/>
            </p:nvSpPr>
            <p:spPr>
              <a:xfrm>
                <a:off x="6028933" y="4260390"/>
                <a:ext cx="2899167" cy="4427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b="1" dirty="0">
                    <a:solidFill>
                      <a:schemeClr val="tx1"/>
                    </a:solidFill>
                  </a:rPr>
                  <a:t>Leasing execution risk: </a:t>
                </a:r>
                <a:r>
                  <a:rPr lang="en-US" sz="800" dirty="0">
                    <a:solidFill>
                      <a:schemeClr val="tx1"/>
                    </a:solidFill>
                  </a:rPr>
                  <a:t>new tenant take-up risk may materially delay NOI uplift and return targets</a:t>
                </a:r>
              </a:p>
            </p:txBody>
          </p:sp>
          <p:grpSp>
            <p:nvGrpSpPr>
              <p:cNvPr id="34" name="Group 33">
                <a:extLst>
                  <a:ext uri="{FF2B5EF4-FFF2-40B4-BE49-F238E27FC236}">
                    <a16:creationId xmlns:a16="http://schemas.microsoft.com/office/drawing/2014/main" id="{E04FC877-4243-5559-3870-FC01BD2591F7}"/>
                  </a:ext>
                </a:extLst>
              </p:cNvPr>
              <p:cNvGrpSpPr/>
              <p:nvPr/>
            </p:nvGrpSpPr>
            <p:grpSpPr>
              <a:xfrm>
                <a:off x="5849192" y="4269744"/>
                <a:ext cx="322119" cy="261610"/>
                <a:chOff x="5839690" y="4269744"/>
                <a:chExt cx="322119" cy="261610"/>
              </a:xfrm>
            </p:grpSpPr>
            <p:sp>
              <p:nvSpPr>
                <p:cNvPr id="31" name="Oval 30">
                  <a:extLst>
                    <a:ext uri="{FF2B5EF4-FFF2-40B4-BE49-F238E27FC236}">
                      <a16:creationId xmlns:a16="http://schemas.microsoft.com/office/drawing/2014/main" id="{95819DF8-5F6F-1E4F-9629-38447DAA5E26}"/>
                    </a:ext>
                  </a:extLst>
                </p:cNvPr>
                <p:cNvSpPr/>
                <p:nvPr/>
              </p:nvSpPr>
              <p:spPr>
                <a:xfrm>
                  <a:off x="5906327" y="4312247"/>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33" name="TextBox 32">
                  <a:extLst>
                    <a:ext uri="{FF2B5EF4-FFF2-40B4-BE49-F238E27FC236}">
                      <a16:creationId xmlns:a16="http://schemas.microsoft.com/office/drawing/2014/main" id="{FDA0B697-E0C8-043C-6879-6612E393C3C8}"/>
                    </a:ext>
                  </a:extLst>
                </p:cNvPr>
                <p:cNvSpPr txBox="1"/>
                <p:nvPr/>
              </p:nvSpPr>
              <p:spPr>
                <a:xfrm>
                  <a:off x="5839690" y="4269744"/>
                  <a:ext cx="322119" cy="261610"/>
                </a:xfrm>
                <a:prstGeom prst="rect">
                  <a:avLst/>
                </a:prstGeom>
                <a:noFill/>
              </p:spPr>
              <p:txBody>
                <a:bodyPr wrap="square">
                  <a:spAutoFit/>
                </a:bodyPr>
                <a:lstStyle/>
                <a:p>
                  <a:pPr algn="ctr"/>
                  <a:r>
                    <a:rPr lang="en-US" sz="1100">
                      <a:solidFill>
                        <a:schemeClr val="bg1"/>
                      </a:solidFill>
                    </a:rPr>
                    <a:t>II</a:t>
                  </a:r>
                </a:p>
              </p:txBody>
            </p:sp>
          </p:grpSp>
        </p:grpSp>
        <p:grpSp>
          <p:nvGrpSpPr>
            <p:cNvPr id="77" name="Group 76">
              <a:extLst>
                <a:ext uri="{FF2B5EF4-FFF2-40B4-BE49-F238E27FC236}">
                  <a16:creationId xmlns:a16="http://schemas.microsoft.com/office/drawing/2014/main" id="{FB726FC8-1DCB-5988-0575-5F675B46AB21}"/>
                </a:ext>
              </a:extLst>
            </p:cNvPr>
            <p:cNvGrpSpPr/>
            <p:nvPr/>
          </p:nvGrpSpPr>
          <p:grpSpPr>
            <a:xfrm>
              <a:off x="5849192" y="4886432"/>
              <a:ext cx="3078908" cy="470876"/>
              <a:chOff x="5849192" y="4730241"/>
              <a:chExt cx="3078908" cy="470876"/>
            </a:xfrm>
          </p:grpSpPr>
          <p:sp>
            <p:nvSpPr>
              <p:cNvPr id="28" name="Rectangle 27">
                <a:extLst>
                  <a:ext uri="{FF2B5EF4-FFF2-40B4-BE49-F238E27FC236}">
                    <a16:creationId xmlns:a16="http://schemas.microsoft.com/office/drawing/2014/main" id="{0C79A114-82A3-8D91-F362-412F591C47FF}"/>
                  </a:ext>
                </a:extLst>
              </p:cNvPr>
              <p:cNvSpPr/>
              <p:nvPr/>
            </p:nvSpPr>
            <p:spPr>
              <a:xfrm>
                <a:off x="6028933" y="4797910"/>
                <a:ext cx="2899167" cy="4032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b="1">
                    <a:solidFill>
                      <a:schemeClr val="tx1"/>
                    </a:solidFill>
                  </a:rPr>
                  <a:t>Capex delivery risk: </a:t>
                </a:r>
                <a:r>
                  <a:rPr lang="en-US" sz="800">
                    <a:solidFill>
                      <a:schemeClr val="tx1"/>
                    </a:solidFill>
                  </a:rPr>
                  <a:t>underpinned by cost overruns, contractor delays, and ongoing trading disruption during works</a:t>
                </a:r>
              </a:p>
            </p:txBody>
          </p:sp>
          <p:grpSp>
            <p:nvGrpSpPr>
              <p:cNvPr id="52" name="Group 51">
                <a:extLst>
                  <a:ext uri="{FF2B5EF4-FFF2-40B4-BE49-F238E27FC236}">
                    <a16:creationId xmlns:a16="http://schemas.microsoft.com/office/drawing/2014/main" id="{F404354E-5A95-41E0-023B-343382F22798}"/>
                  </a:ext>
                </a:extLst>
              </p:cNvPr>
              <p:cNvGrpSpPr/>
              <p:nvPr/>
            </p:nvGrpSpPr>
            <p:grpSpPr>
              <a:xfrm>
                <a:off x="5849192" y="4730241"/>
                <a:ext cx="322119" cy="261610"/>
                <a:chOff x="5839690" y="4269744"/>
                <a:chExt cx="322119" cy="261610"/>
              </a:xfrm>
            </p:grpSpPr>
            <p:sp>
              <p:nvSpPr>
                <p:cNvPr id="53" name="Oval 52">
                  <a:extLst>
                    <a:ext uri="{FF2B5EF4-FFF2-40B4-BE49-F238E27FC236}">
                      <a16:creationId xmlns:a16="http://schemas.microsoft.com/office/drawing/2014/main" id="{A7112B22-36D8-023E-118A-B8005BAAA860}"/>
                    </a:ext>
                  </a:extLst>
                </p:cNvPr>
                <p:cNvSpPr/>
                <p:nvPr/>
              </p:nvSpPr>
              <p:spPr>
                <a:xfrm>
                  <a:off x="5906327" y="4312247"/>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54" name="TextBox 53">
                  <a:extLst>
                    <a:ext uri="{FF2B5EF4-FFF2-40B4-BE49-F238E27FC236}">
                      <a16:creationId xmlns:a16="http://schemas.microsoft.com/office/drawing/2014/main" id="{4967B3A9-8E50-9957-20CB-F4ED4D53D387}"/>
                    </a:ext>
                  </a:extLst>
                </p:cNvPr>
                <p:cNvSpPr txBox="1"/>
                <p:nvPr/>
              </p:nvSpPr>
              <p:spPr>
                <a:xfrm>
                  <a:off x="5839690" y="4269744"/>
                  <a:ext cx="322119" cy="261610"/>
                </a:xfrm>
                <a:prstGeom prst="rect">
                  <a:avLst/>
                </a:prstGeom>
                <a:noFill/>
              </p:spPr>
              <p:txBody>
                <a:bodyPr wrap="square">
                  <a:spAutoFit/>
                </a:bodyPr>
                <a:lstStyle/>
                <a:p>
                  <a:pPr algn="ctr"/>
                  <a:r>
                    <a:rPr lang="en-US" sz="1100">
                      <a:solidFill>
                        <a:schemeClr val="bg1"/>
                      </a:solidFill>
                    </a:rPr>
                    <a:t>III</a:t>
                  </a:r>
                </a:p>
              </p:txBody>
            </p:sp>
          </p:grpSp>
        </p:grpSp>
        <p:grpSp>
          <p:nvGrpSpPr>
            <p:cNvPr id="78" name="Group 77">
              <a:extLst>
                <a:ext uri="{FF2B5EF4-FFF2-40B4-BE49-F238E27FC236}">
                  <a16:creationId xmlns:a16="http://schemas.microsoft.com/office/drawing/2014/main" id="{02CB17F4-6B01-00A6-F3DE-EEAD35FC805F}"/>
                </a:ext>
              </a:extLst>
            </p:cNvPr>
            <p:cNvGrpSpPr/>
            <p:nvPr/>
          </p:nvGrpSpPr>
          <p:grpSpPr>
            <a:xfrm>
              <a:off x="5849192" y="5499693"/>
              <a:ext cx="3078908" cy="470801"/>
              <a:chOff x="5849192" y="5499693"/>
              <a:chExt cx="3078908" cy="470801"/>
            </a:xfrm>
          </p:grpSpPr>
          <p:sp>
            <p:nvSpPr>
              <p:cNvPr id="26" name="Rectangle 25">
                <a:extLst>
                  <a:ext uri="{FF2B5EF4-FFF2-40B4-BE49-F238E27FC236}">
                    <a16:creationId xmlns:a16="http://schemas.microsoft.com/office/drawing/2014/main" id="{6936663D-8E25-B7A1-AA75-5DCE240443C7}"/>
                  </a:ext>
                </a:extLst>
              </p:cNvPr>
              <p:cNvSpPr/>
              <p:nvPr/>
            </p:nvSpPr>
            <p:spPr>
              <a:xfrm>
                <a:off x="6028933" y="5565569"/>
                <a:ext cx="2899167" cy="404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800" b="1">
                    <a:solidFill>
                      <a:schemeClr val="tx1"/>
                    </a:solidFill>
                  </a:rPr>
                  <a:t>Development approval: </a:t>
                </a:r>
                <a:r>
                  <a:rPr lang="en-US" sz="800">
                    <a:solidFill>
                      <a:schemeClr val="tx1"/>
                    </a:solidFill>
                  </a:rPr>
                  <a:t>council approval timing is uncertain; delayed approval means exit valuations won't reflect capex</a:t>
                </a:r>
              </a:p>
            </p:txBody>
          </p:sp>
          <p:grpSp>
            <p:nvGrpSpPr>
              <p:cNvPr id="62" name="Group 61">
                <a:extLst>
                  <a:ext uri="{FF2B5EF4-FFF2-40B4-BE49-F238E27FC236}">
                    <a16:creationId xmlns:a16="http://schemas.microsoft.com/office/drawing/2014/main" id="{2ABFBE64-4ABD-5800-1A8C-CD3A2563E9B9}"/>
                  </a:ext>
                </a:extLst>
              </p:cNvPr>
              <p:cNvGrpSpPr/>
              <p:nvPr/>
            </p:nvGrpSpPr>
            <p:grpSpPr>
              <a:xfrm>
                <a:off x="5849192" y="5499693"/>
                <a:ext cx="322119" cy="261610"/>
                <a:chOff x="5839690" y="4269744"/>
                <a:chExt cx="322119" cy="261610"/>
              </a:xfrm>
            </p:grpSpPr>
            <p:sp>
              <p:nvSpPr>
                <p:cNvPr id="65" name="Oval 64">
                  <a:extLst>
                    <a:ext uri="{FF2B5EF4-FFF2-40B4-BE49-F238E27FC236}">
                      <a16:creationId xmlns:a16="http://schemas.microsoft.com/office/drawing/2014/main" id="{3313095E-B440-3982-DF2B-33B2A855B68F}"/>
                    </a:ext>
                  </a:extLst>
                </p:cNvPr>
                <p:cNvSpPr/>
                <p:nvPr/>
              </p:nvSpPr>
              <p:spPr>
                <a:xfrm>
                  <a:off x="5906327" y="4312247"/>
                  <a:ext cx="188844" cy="176604"/>
                </a:xfrm>
                <a:prstGeom prst="ellipse">
                  <a:avLst/>
                </a:prstGeom>
                <a:solidFill>
                  <a:srgbClr val="242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68" name="TextBox 67">
                  <a:extLst>
                    <a:ext uri="{FF2B5EF4-FFF2-40B4-BE49-F238E27FC236}">
                      <a16:creationId xmlns:a16="http://schemas.microsoft.com/office/drawing/2014/main" id="{C7322D46-3930-7391-36CC-AE7DAC0AE0FA}"/>
                    </a:ext>
                  </a:extLst>
                </p:cNvPr>
                <p:cNvSpPr txBox="1"/>
                <p:nvPr/>
              </p:nvSpPr>
              <p:spPr>
                <a:xfrm>
                  <a:off x="5839690" y="4269744"/>
                  <a:ext cx="322119" cy="261610"/>
                </a:xfrm>
                <a:prstGeom prst="rect">
                  <a:avLst/>
                </a:prstGeom>
                <a:noFill/>
              </p:spPr>
              <p:txBody>
                <a:bodyPr wrap="square">
                  <a:spAutoFit/>
                </a:bodyPr>
                <a:lstStyle/>
                <a:p>
                  <a:pPr algn="ctr"/>
                  <a:r>
                    <a:rPr lang="en-US" sz="1100">
                      <a:solidFill>
                        <a:schemeClr val="bg1"/>
                      </a:solidFill>
                    </a:rPr>
                    <a:t>IV</a:t>
                  </a:r>
                </a:p>
              </p:txBody>
            </p:sp>
          </p:grpSp>
        </p:grpSp>
      </p:grpSp>
      <p:graphicFrame>
        <p:nvGraphicFramePr>
          <p:cNvPr id="6" name="Chart 5">
            <a:extLst>
              <a:ext uri="{FF2B5EF4-FFF2-40B4-BE49-F238E27FC236}">
                <a16:creationId xmlns:a16="http://schemas.microsoft.com/office/drawing/2014/main" id="{D70E01CF-49BE-2DAF-E213-31C028CC0E17}"/>
              </a:ext>
            </a:extLst>
          </p:cNvPr>
          <p:cNvGraphicFramePr/>
          <p:nvPr>
            <p:extLst>
              <p:ext uri="{D42A27DB-BD31-4B8C-83A1-F6EECF244321}">
                <p14:modId xmlns:p14="http://schemas.microsoft.com/office/powerpoint/2010/main" val="318974244"/>
              </p:ext>
            </p:extLst>
          </p:nvPr>
        </p:nvGraphicFramePr>
        <p:xfrm>
          <a:off x="5882968" y="1339981"/>
          <a:ext cx="3059072" cy="2146999"/>
        </p:xfrm>
        <a:graphic>
          <a:graphicData uri="http://schemas.openxmlformats.org/drawingml/2006/chart">
            <c:chart xmlns:c="http://schemas.openxmlformats.org/drawingml/2006/chart" xmlns:r="http://schemas.openxmlformats.org/officeDocument/2006/relationships" r:id="rId9"/>
          </a:graphicData>
        </a:graphic>
      </p:graphicFrame>
      <p:sp>
        <p:nvSpPr>
          <p:cNvPr id="9" name="TextBox 8">
            <a:extLst>
              <a:ext uri="{FF2B5EF4-FFF2-40B4-BE49-F238E27FC236}">
                <a16:creationId xmlns:a16="http://schemas.microsoft.com/office/drawing/2014/main" id="{BEE0AFFC-C403-C172-010E-DF607EE35C06}"/>
              </a:ext>
            </a:extLst>
          </p:cNvPr>
          <p:cNvSpPr txBox="1"/>
          <p:nvPr/>
        </p:nvSpPr>
        <p:spPr>
          <a:xfrm>
            <a:off x="5944697" y="1143600"/>
            <a:ext cx="2401504" cy="400110"/>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Illustrative value-add NOI decomposition from $10m value creation plan ($000s)</a:t>
            </a:r>
          </a:p>
        </p:txBody>
      </p:sp>
    </p:spTree>
    <p:extLst>
      <p:ext uri="{BB962C8B-B14F-4D97-AF65-F5344CB8AC3E}">
        <p14:creationId xmlns:p14="http://schemas.microsoft.com/office/powerpoint/2010/main" val="304387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8D8956-2793-273A-CB75-93FC30B63BD5}"/>
              </a:ext>
            </a:extLst>
          </p:cNvPr>
          <p:cNvSpPr>
            <a:spLocks noGrp="1"/>
          </p:cNvSpPr>
          <p:nvPr>
            <p:ph type="body" sz="quarter" idx="10"/>
          </p:nvPr>
        </p:nvSpPr>
        <p:spPr>
          <a:xfrm>
            <a:off x="581029" y="2066925"/>
            <a:ext cx="4219575" cy="552450"/>
          </a:xfrm>
        </p:spPr>
        <p:txBody>
          <a:bodyPr/>
          <a:lstStyle/>
          <a:p>
            <a:r>
              <a:rPr lang="en-AU"/>
              <a:t>Situation Overview</a:t>
            </a:r>
          </a:p>
        </p:txBody>
      </p:sp>
      <p:sp>
        <p:nvSpPr>
          <p:cNvPr id="3" name="Text Placeholder 2">
            <a:extLst>
              <a:ext uri="{FF2B5EF4-FFF2-40B4-BE49-F238E27FC236}">
                <a16:creationId xmlns:a16="http://schemas.microsoft.com/office/drawing/2014/main" id="{3E75091F-B450-973B-EBB8-89BFF3D87DB3}"/>
              </a:ext>
            </a:extLst>
          </p:cNvPr>
          <p:cNvSpPr>
            <a:spLocks noGrp="1"/>
          </p:cNvSpPr>
          <p:nvPr>
            <p:ph type="body" sz="quarter" idx="11"/>
          </p:nvPr>
        </p:nvSpPr>
        <p:spPr>
          <a:xfrm>
            <a:off x="581026" y="2733675"/>
            <a:ext cx="3990974" cy="552450"/>
          </a:xfrm>
        </p:spPr>
        <p:txBody>
          <a:bodyPr/>
          <a:lstStyle/>
          <a:p>
            <a:r>
              <a:rPr lang="en-AU"/>
              <a:t>Section I</a:t>
            </a:r>
          </a:p>
        </p:txBody>
      </p:sp>
    </p:spTree>
    <p:extLst>
      <p:ext uri="{BB962C8B-B14F-4D97-AF65-F5344CB8AC3E}">
        <p14:creationId xmlns:p14="http://schemas.microsoft.com/office/powerpoint/2010/main" val="2637831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2D02A4-0CDE-94DC-A482-1DF2DDDA7F47}"/>
              </a:ext>
            </a:extLst>
          </p:cNvPr>
          <p:cNvSpPr>
            <a:spLocks noGrp="1"/>
          </p:cNvSpPr>
          <p:nvPr>
            <p:ph type="body" sz="quarter" idx="12"/>
          </p:nvPr>
        </p:nvSpPr>
        <p:spPr/>
        <p:txBody>
          <a:bodyPr/>
          <a:lstStyle/>
          <a:p>
            <a:r>
              <a:rPr lang="en-AU"/>
              <a:t>$800k in ESG capex could contribute a baseline 15% reduction in Bayview emissions p.a. </a:t>
            </a:r>
          </a:p>
        </p:txBody>
      </p:sp>
      <p:sp>
        <p:nvSpPr>
          <p:cNvPr id="3" name="Text Placeholder 2">
            <a:extLst>
              <a:ext uri="{FF2B5EF4-FFF2-40B4-BE49-F238E27FC236}">
                <a16:creationId xmlns:a16="http://schemas.microsoft.com/office/drawing/2014/main" id="{4A37D7D0-6224-6086-46A7-2082B501D6A4}"/>
              </a:ext>
            </a:extLst>
          </p:cNvPr>
          <p:cNvSpPr>
            <a:spLocks noGrp="1"/>
          </p:cNvSpPr>
          <p:nvPr>
            <p:ph type="body" sz="quarter" idx="13"/>
          </p:nvPr>
        </p:nvSpPr>
        <p:spPr/>
        <p:txBody>
          <a:bodyPr/>
          <a:lstStyle/>
          <a:p>
            <a:r>
              <a:rPr lang="en-AU"/>
              <a:t>Source: (1) NABERS average emissions intensity guidance 2025; (2) DCCEEW – Australian National Greenhouse Accounts Factors; (3) ACT Government – Business Lighting Efficiency calculator.</a:t>
            </a:r>
          </a:p>
        </p:txBody>
      </p:sp>
      <p:sp>
        <p:nvSpPr>
          <p:cNvPr id="4" name="Text Placeholder 3">
            <a:extLst>
              <a:ext uri="{FF2B5EF4-FFF2-40B4-BE49-F238E27FC236}">
                <a16:creationId xmlns:a16="http://schemas.microsoft.com/office/drawing/2014/main" id="{7574CFC8-04B0-A7BA-4E2A-344C4B7B6F1E}"/>
              </a:ext>
            </a:extLst>
          </p:cNvPr>
          <p:cNvSpPr>
            <a:spLocks noGrp="1"/>
          </p:cNvSpPr>
          <p:nvPr>
            <p:ph type="body" sz="quarter" idx="10"/>
          </p:nvPr>
        </p:nvSpPr>
        <p:spPr/>
        <p:txBody>
          <a:bodyPr/>
          <a:lstStyle/>
          <a:p>
            <a:r>
              <a:rPr lang="en-AU"/>
              <a:t>ESG Capex Analysis</a:t>
            </a:r>
          </a:p>
        </p:txBody>
      </p:sp>
      <p:sp>
        <p:nvSpPr>
          <p:cNvPr id="5" name="Arrow: Pentagon 4">
            <a:extLst>
              <a:ext uri="{FF2B5EF4-FFF2-40B4-BE49-F238E27FC236}">
                <a16:creationId xmlns:a16="http://schemas.microsoft.com/office/drawing/2014/main" id="{61CEDCB0-7BAF-7923-CB41-1D2ECC673112}"/>
              </a:ext>
            </a:extLst>
          </p:cNvPr>
          <p:cNvSpPr/>
          <p:nvPr/>
        </p:nvSpPr>
        <p:spPr>
          <a:xfrm>
            <a:off x="215900" y="2693156"/>
            <a:ext cx="8712200" cy="427630"/>
          </a:xfrm>
          <a:prstGeom prst="homePlat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DED9DA8A-3011-42F5-BC35-BE96B2C2413F}"/>
              </a:ext>
            </a:extLst>
          </p:cNvPr>
          <p:cNvSpPr/>
          <p:nvPr/>
        </p:nvSpPr>
        <p:spPr>
          <a:xfrm>
            <a:off x="709684" y="1641140"/>
            <a:ext cx="2195015" cy="2356514"/>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Bayview lettable area: </a:t>
            </a:r>
            <a:r>
              <a:rPr lang="en-AU" sz="1000" b="1">
                <a:solidFill>
                  <a:srgbClr val="D81421"/>
                </a:solidFill>
                <a:latin typeface="Segoe UI Light" panose="020B0502040204020203" pitchFamily="34" charset="0"/>
                <a:cs typeface="Segoe UI Light" panose="020B0502040204020203" pitchFamily="34" charset="0"/>
              </a:rPr>
              <a:t>20,000 sqm</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NSW centres avg. emissions intensity: </a:t>
            </a:r>
            <a:r>
              <a:rPr lang="en-AU" sz="1000" b="1">
                <a:solidFill>
                  <a:srgbClr val="D81421"/>
                </a:solidFill>
                <a:latin typeface="Segoe UI Light" panose="020B0502040204020203" pitchFamily="34" charset="0"/>
                <a:cs typeface="Segoe UI Light" panose="020B0502040204020203" pitchFamily="34" charset="0"/>
              </a:rPr>
              <a:t>72 kg </a:t>
            </a:r>
            <a:r>
              <a:rPr lang="en-US" sz="1000" b="1">
                <a:solidFill>
                  <a:srgbClr val="D81421"/>
                </a:solidFill>
                <a:latin typeface="Segoe UI Light" panose="020B0502040204020203" pitchFamily="34" charset="0"/>
                <a:cs typeface="Segoe UI Light" panose="020B0502040204020203" pitchFamily="34" charset="0"/>
              </a:rPr>
              <a:t>CO</a:t>
            </a:r>
            <a:r>
              <a:rPr lang="en-US" sz="1000" b="1" baseline="-25000">
                <a:solidFill>
                  <a:srgbClr val="D81421"/>
                </a:solidFill>
                <a:latin typeface="Segoe UI Light" panose="020B0502040204020203" pitchFamily="34" charset="0"/>
                <a:cs typeface="Segoe UI Light" panose="020B0502040204020203" pitchFamily="34" charset="0"/>
              </a:rPr>
              <a:t>2</a:t>
            </a:r>
            <a:r>
              <a:rPr lang="en-US" sz="1000" b="1">
                <a:solidFill>
                  <a:srgbClr val="D81421"/>
                </a:solidFill>
                <a:latin typeface="Segoe UI Light" panose="020B0502040204020203" pitchFamily="34" charset="0"/>
                <a:cs typeface="Segoe UI Light" panose="020B0502040204020203" pitchFamily="34" charset="0"/>
              </a:rPr>
              <a:t>e / m</a:t>
            </a:r>
            <a:r>
              <a:rPr lang="en-US" sz="1000" b="1" baseline="30000">
                <a:solidFill>
                  <a:srgbClr val="D81421"/>
                </a:solidFill>
                <a:latin typeface="Segoe UI Light" panose="020B0502040204020203" pitchFamily="34" charset="0"/>
                <a:cs typeface="Segoe UI Light" panose="020B0502040204020203" pitchFamily="34" charset="0"/>
              </a:rPr>
              <a:t>2 </a:t>
            </a:r>
            <a:r>
              <a:rPr lang="en-US" sz="1000" b="1">
                <a:solidFill>
                  <a:srgbClr val="D81421"/>
                </a:solidFill>
                <a:latin typeface="Segoe UI Light" panose="020B0502040204020203" pitchFamily="34" charset="0"/>
                <a:cs typeface="Segoe UI Light" panose="020B0502040204020203" pitchFamily="34" charset="0"/>
              </a:rPr>
              <a:t>GLAR per year</a:t>
            </a:r>
            <a:r>
              <a:rPr lang="en-US" sz="1000" b="1" baseline="30000">
                <a:solidFill>
                  <a:srgbClr val="D81421"/>
                </a:solidFill>
                <a:latin typeface="Segoe UI Light" panose="020B0502040204020203" pitchFamily="34" charset="0"/>
                <a:cs typeface="Segoe UI Light" panose="020B0502040204020203" pitchFamily="34" charset="0"/>
              </a:rPr>
              <a:t>(1)</a:t>
            </a:r>
            <a:r>
              <a:rPr lang="en-AU" sz="1000" b="1">
                <a:solidFill>
                  <a:srgbClr val="D81421"/>
                </a:solidFill>
                <a:latin typeface="Segoe UI Light" panose="020B0502040204020203" pitchFamily="34" charset="0"/>
                <a:cs typeface="Segoe UI Light" panose="020B0502040204020203" pitchFamily="34" charset="0"/>
              </a:rPr>
              <a:t> </a:t>
            </a: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Bayview est. emissions: </a:t>
            </a:r>
            <a:r>
              <a:rPr lang="en-AU" sz="1000" b="1">
                <a:solidFill>
                  <a:srgbClr val="D81421"/>
                </a:solidFill>
                <a:latin typeface="Segoe UI Light" panose="020B0502040204020203" pitchFamily="34" charset="0"/>
                <a:cs typeface="Segoe UI Light" panose="020B0502040204020203" pitchFamily="34" charset="0"/>
              </a:rPr>
              <a:t>1,440 t</a:t>
            </a:r>
            <a:r>
              <a:rPr lang="en-US" sz="1000" b="1">
                <a:solidFill>
                  <a:srgbClr val="D81421"/>
                </a:solidFill>
                <a:latin typeface="Segoe UI Light" panose="020B0502040204020203" pitchFamily="34" charset="0"/>
                <a:cs typeface="Segoe UI Light" panose="020B0502040204020203" pitchFamily="34" charset="0"/>
              </a:rPr>
              <a:t>CO</a:t>
            </a:r>
            <a:r>
              <a:rPr lang="en-US" sz="1000" b="1" baseline="-25000">
                <a:solidFill>
                  <a:srgbClr val="D81421"/>
                </a:solidFill>
                <a:latin typeface="Segoe UI Light" panose="020B0502040204020203" pitchFamily="34" charset="0"/>
                <a:cs typeface="Segoe UI Light" panose="020B0502040204020203" pitchFamily="34" charset="0"/>
              </a:rPr>
              <a:t>2</a:t>
            </a:r>
            <a:r>
              <a:rPr lang="en-US" sz="1000" b="1">
                <a:solidFill>
                  <a:srgbClr val="D81421"/>
                </a:solidFill>
                <a:latin typeface="Segoe UI Light" panose="020B0502040204020203" pitchFamily="34" charset="0"/>
                <a:cs typeface="Segoe UI Light" panose="020B0502040204020203" pitchFamily="34" charset="0"/>
              </a:rPr>
              <a:t>e p.a.</a:t>
            </a:r>
            <a:endParaRPr lang="en-AU" sz="1000" b="1">
              <a:solidFill>
                <a:srgbClr val="D81421"/>
              </a:solidFill>
              <a:latin typeface="Segoe UI Light" panose="020B0502040204020203" pitchFamily="34" charset="0"/>
              <a:cs typeface="Segoe UI Light" panose="020B0502040204020203" pitchFamily="34" charset="0"/>
            </a:endParaRPr>
          </a:p>
        </p:txBody>
      </p:sp>
      <p:sp>
        <p:nvSpPr>
          <p:cNvPr id="7" name="Rectangle 6">
            <a:extLst>
              <a:ext uri="{FF2B5EF4-FFF2-40B4-BE49-F238E27FC236}">
                <a16:creationId xmlns:a16="http://schemas.microsoft.com/office/drawing/2014/main" id="{678BB9C6-5F16-B8A7-7D95-8292CBD91DB6}"/>
              </a:ext>
            </a:extLst>
          </p:cNvPr>
          <p:cNvSpPr/>
          <p:nvPr/>
        </p:nvSpPr>
        <p:spPr>
          <a:xfrm>
            <a:off x="3405117" y="1641140"/>
            <a:ext cx="2195015" cy="2356514"/>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Emissions reduction post-$800k capex program: </a:t>
            </a:r>
            <a:r>
              <a:rPr lang="en-AU" sz="1000" b="1">
                <a:solidFill>
                  <a:srgbClr val="D81421"/>
                </a:solidFill>
                <a:latin typeface="Segoe UI Light" panose="020B0502040204020203" pitchFamily="34" charset="0"/>
                <a:cs typeface="Segoe UI Light" panose="020B0502040204020203" pitchFamily="34" charset="0"/>
              </a:rPr>
              <a:t>15% (below NABERS 25% benchmark)</a:t>
            </a:r>
          </a:p>
          <a:p>
            <a:pPr marL="171450" indent="-171450">
              <a:buFont typeface="Wingdings" panose="05000000000000000000" pitchFamily="2" charset="2"/>
              <a:buChar char="§"/>
            </a:pPr>
            <a:endParaRPr lang="en-AU" sz="1000" b="1">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endParaRPr lang="en-AU" sz="1000" b="1">
              <a:solidFill>
                <a:schemeClr val="tx2"/>
              </a:solidFill>
              <a:latin typeface="Segoe UI Light" panose="020B0502040204020203" pitchFamily="34" charset="0"/>
              <a:cs typeface="Segoe UI Light" panose="020B0502040204020203" pitchFamily="34" charset="0"/>
            </a:endParaRPr>
          </a:p>
          <a:p>
            <a:pPr marL="171450" indent="-171450">
              <a:buFont typeface="Arial" panose="020B0604020202020204" pitchFamily="34" charset="0"/>
              <a:buChar char="•"/>
            </a:pPr>
            <a:r>
              <a:rPr lang="en-AU" sz="1000">
                <a:solidFill>
                  <a:schemeClr val="tx2"/>
                </a:solidFill>
                <a:latin typeface="Segoe UI Light" panose="020B0502040204020203" pitchFamily="34" charset="0"/>
                <a:cs typeface="Segoe UI Light" panose="020B0502040204020203" pitchFamily="34" charset="0"/>
              </a:rPr>
              <a:t>1,440 </a:t>
            </a:r>
            <a:r>
              <a:rPr lang="en-AU" sz="1000" err="1">
                <a:solidFill>
                  <a:schemeClr val="tx2"/>
                </a:solidFill>
                <a:latin typeface="Segoe UI Light" panose="020B0502040204020203" pitchFamily="34" charset="0"/>
                <a:cs typeface="Segoe UI Light" panose="020B0502040204020203" pitchFamily="34" charset="0"/>
              </a:rPr>
              <a:t>tCO</a:t>
            </a:r>
            <a:r>
              <a:rPr lang="en-AU" sz="1000">
                <a:solidFill>
                  <a:schemeClr val="tx2"/>
                </a:solidFill>
                <a:latin typeface="Segoe UI Light" panose="020B0502040204020203" pitchFamily="34" charset="0"/>
                <a:cs typeface="Segoe UI Light" panose="020B0502040204020203" pitchFamily="34" charset="0"/>
              </a:rPr>
              <a:t>₂-e × 15% </a:t>
            </a:r>
          </a:p>
          <a:p>
            <a:pPr marL="171450" indent="-171450">
              <a:buFont typeface="Arial" panose="020B0604020202020204" pitchFamily="34" charset="0"/>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Arial" panose="020B0604020202020204" pitchFamily="34" charset="0"/>
              <a:buChar char="•"/>
            </a:pPr>
            <a:endParaRPr lang="en-AU" sz="1000">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Annual operational emissions avoided: </a:t>
            </a:r>
            <a:r>
              <a:rPr lang="en-AU" sz="1000" b="1">
                <a:solidFill>
                  <a:srgbClr val="D81421"/>
                </a:solidFill>
                <a:latin typeface="Segoe UI Light" panose="020B0502040204020203" pitchFamily="34" charset="0"/>
                <a:cs typeface="Segoe UI Light" panose="020B0502040204020203" pitchFamily="34" charset="0"/>
              </a:rPr>
              <a:t>~216 </a:t>
            </a:r>
            <a:r>
              <a:rPr lang="en-AU" sz="1000" b="1" err="1">
                <a:solidFill>
                  <a:srgbClr val="D81421"/>
                </a:solidFill>
                <a:latin typeface="Segoe UI Light" panose="020B0502040204020203" pitchFamily="34" charset="0"/>
                <a:cs typeface="Segoe UI Light" panose="020B0502040204020203" pitchFamily="34" charset="0"/>
              </a:rPr>
              <a:t>tCO₂e</a:t>
            </a:r>
            <a:r>
              <a:rPr lang="en-AU" sz="1000" b="1">
                <a:solidFill>
                  <a:srgbClr val="D81421"/>
                </a:solidFill>
                <a:latin typeface="Segoe UI Light" panose="020B0502040204020203" pitchFamily="34" charset="0"/>
                <a:cs typeface="Segoe UI Light" panose="020B0502040204020203" pitchFamily="34" charset="0"/>
              </a:rPr>
              <a:t> per year</a:t>
            </a:r>
          </a:p>
          <a:p>
            <a:pPr marL="171450" indent="-171450">
              <a:buFont typeface="Wingdings" panose="05000000000000000000" pitchFamily="2" charset="2"/>
              <a:buChar char="§"/>
            </a:pPr>
            <a:endParaRPr lang="en-AU" sz="1000" b="1">
              <a:solidFill>
                <a:schemeClr val="tx2"/>
              </a:solidFill>
              <a:latin typeface="Segoe UI Light" panose="020B0502040204020203" pitchFamily="34" charset="0"/>
              <a:cs typeface="Segoe UI Light" panose="020B0502040204020203" pitchFamily="34" charset="0"/>
            </a:endParaRPr>
          </a:p>
        </p:txBody>
      </p:sp>
      <p:sp>
        <p:nvSpPr>
          <p:cNvPr id="8" name="Rectangle 7">
            <a:extLst>
              <a:ext uri="{FF2B5EF4-FFF2-40B4-BE49-F238E27FC236}">
                <a16:creationId xmlns:a16="http://schemas.microsoft.com/office/drawing/2014/main" id="{3DBCA138-3040-5522-1140-1D23EDB63E42}"/>
              </a:ext>
            </a:extLst>
          </p:cNvPr>
          <p:cNvSpPr/>
          <p:nvPr/>
        </p:nvSpPr>
        <p:spPr>
          <a:xfrm>
            <a:off x="6100550" y="1641140"/>
            <a:ext cx="2195015" cy="2356514"/>
          </a:xfrm>
          <a:prstGeom prst="rect">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2025 NSW grid factor: </a:t>
            </a:r>
            <a:r>
              <a:rPr lang="en-AU" sz="1000" b="1">
                <a:solidFill>
                  <a:srgbClr val="D81421"/>
                </a:solidFill>
                <a:latin typeface="Segoe UI Light" panose="020B0502040204020203" pitchFamily="34" charset="0"/>
                <a:cs typeface="Segoe UI Light" panose="020B0502040204020203" pitchFamily="34" charset="0"/>
              </a:rPr>
              <a:t>0.64 kg </a:t>
            </a:r>
            <a:r>
              <a:rPr lang="en-US" sz="1000" b="1">
                <a:solidFill>
                  <a:srgbClr val="D81421"/>
                </a:solidFill>
                <a:latin typeface="Segoe UI Light" panose="020B0502040204020203" pitchFamily="34" charset="0"/>
                <a:cs typeface="Segoe UI Light" panose="020B0502040204020203" pitchFamily="34" charset="0"/>
              </a:rPr>
              <a:t>CO</a:t>
            </a:r>
            <a:r>
              <a:rPr lang="en-US" sz="1000" b="1" baseline="-25000">
                <a:solidFill>
                  <a:srgbClr val="D81421"/>
                </a:solidFill>
                <a:latin typeface="Segoe UI Light" panose="020B0502040204020203" pitchFamily="34" charset="0"/>
                <a:cs typeface="Segoe UI Light" panose="020B0502040204020203" pitchFamily="34" charset="0"/>
              </a:rPr>
              <a:t>2</a:t>
            </a:r>
            <a:r>
              <a:rPr lang="en-US" sz="1000" b="1">
                <a:solidFill>
                  <a:srgbClr val="D81421"/>
                </a:solidFill>
                <a:latin typeface="Segoe UI Light" panose="020B0502040204020203" pitchFamily="34" charset="0"/>
                <a:cs typeface="Segoe UI Light" panose="020B0502040204020203" pitchFamily="34" charset="0"/>
              </a:rPr>
              <a:t>e/kWh</a:t>
            </a:r>
            <a:r>
              <a:rPr lang="en-US" sz="1000" b="1" baseline="30000">
                <a:solidFill>
                  <a:srgbClr val="D81421"/>
                </a:solidFill>
                <a:latin typeface="Segoe UI Light" panose="020B0502040204020203" pitchFamily="34" charset="0"/>
                <a:cs typeface="Segoe UI Light" panose="020B0502040204020203" pitchFamily="34" charset="0"/>
              </a:rPr>
              <a:t>(2)</a:t>
            </a:r>
          </a:p>
          <a:p>
            <a:pPr marL="171450" indent="-171450">
              <a:buFont typeface="Wingdings" panose="05000000000000000000" pitchFamily="2" charset="2"/>
              <a:buChar char="§"/>
            </a:pPr>
            <a:endParaRPr lang="en-US" sz="1000" b="1" baseline="30000">
              <a:solidFill>
                <a:srgbClr val="D81421"/>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endParaRPr lang="en-US" sz="1000" b="1" baseline="30000">
              <a:solidFill>
                <a:srgbClr val="D81421"/>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r>
              <a:rPr lang="en-US" sz="1000">
                <a:solidFill>
                  <a:schemeClr val="tx2"/>
                </a:solidFill>
                <a:latin typeface="Segoe UI Light" panose="020B0502040204020203" pitchFamily="34" charset="0"/>
                <a:cs typeface="Segoe UI Light" panose="020B0502040204020203" pitchFamily="34" charset="0"/>
              </a:rPr>
              <a:t>Grid electricity avoided p.a.: </a:t>
            </a:r>
            <a:r>
              <a:rPr lang="en-AU" sz="1000">
                <a:solidFill>
                  <a:schemeClr val="tx2"/>
                </a:solidFill>
                <a:latin typeface="Segoe UI Light" panose="020B0502040204020203" pitchFamily="34" charset="0"/>
                <a:cs typeface="Segoe UI Light" panose="020B0502040204020203" pitchFamily="34" charset="0"/>
              </a:rPr>
              <a:t>216 </a:t>
            </a:r>
            <a:r>
              <a:rPr lang="en-AU" sz="1000" err="1">
                <a:solidFill>
                  <a:schemeClr val="tx2"/>
                </a:solidFill>
                <a:latin typeface="Segoe UI Light" panose="020B0502040204020203" pitchFamily="34" charset="0"/>
                <a:cs typeface="Segoe UI Light" panose="020B0502040204020203" pitchFamily="34" charset="0"/>
              </a:rPr>
              <a:t>tCO₂e</a:t>
            </a:r>
            <a:r>
              <a:rPr lang="en-AU" sz="1000">
                <a:solidFill>
                  <a:schemeClr val="tx2"/>
                </a:solidFill>
                <a:latin typeface="Segoe UI Light" panose="020B0502040204020203" pitchFamily="34" charset="0"/>
                <a:cs typeface="Segoe UI Light" panose="020B0502040204020203" pitchFamily="34" charset="0"/>
              </a:rPr>
              <a:t> </a:t>
            </a:r>
            <a:r>
              <a:rPr lang="en-AU" sz="1000">
                <a:solidFill>
                  <a:schemeClr val="tx2"/>
                </a:solidFill>
              </a:rPr>
              <a:t>÷</a:t>
            </a:r>
            <a:r>
              <a:rPr lang="en-AU" sz="1000">
                <a:solidFill>
                  <a:schemeClr val="tx2"/>
                </a:solidFill>
                <a:latin typeface="Segoe UI Light" panose="020B0502040204020203" pitchFamily="34" charset="0"/>
                <a:cs typeface="Segoe UI Light" panose="020B0502040204020203" pitchFamily="34" charset="0"/>
              </a:rPr>
              <a:t> 0.64 kg</a:t>
            </a:r>
            <a:r>
              <a:rPr lang="en-US" sz="1000">
                <a:solidFill>
                  <a:schemeClr val="tx2"/>
                </a:solidFill>
                <a:latin typeface="Segoe UI Light" panose="020B0502040204020203" pitchFamily="34" charset="0"/>
                <a:cs typeface="Segoe UI Light" panose="020B0502040204020203" pitchFamily="34" charset="0"/>
              </a:rPr>
              <a:t>/kWh = </a:t>
            </a:r>
            <a:r>
              <a:rPr lang="en-US" sz="1000" b="1">
                <a:solidFill>
                  <a:srgbClr val="D81421"/>
                </a:solidFill>
                <a:latin typeface="Segoe UI Light" panose="020B0502040204020203" pitchFamily="34" charset="0"/>
                <a:cs typeface="Segoe UI Light" panose="020B0502040204020203" pitchFamily="34" charset="0"/>
              </a:rPr>
              <a:t>~338 MWh p.a.</a:t>
            </a:r>
            <a:endParaRPr lang="en-AU" sz="1000" b="1">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endParaRPr lang="en-AU" sz="1000" b="1">
              <a:solidFill>
                <a:schemeClr val="tx2"/>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All-in commercial electricity cost: </a:t>
            </a:r>
            <a:r>
              <a:rPr lang="en-AU" sz="1000" b="1">
                <a:solidFill>
                  <a:srgbClr val="D81421"/>
                </a:solidFill>
                <a:latin typeface="Segoe UI Light" panose="020B0502040204020203" pitchFamily="34" charset="0"/>
                <a:cs typeface="Segoe UI Light" panose="020B0502040204020203" pitchFamily="34" charset="0"/>
              </a:rPr>
              <a:t>$0.22/kWh</a:t>
            </a:r>
            <a:r>
              <a:rPr lang="en-AU" sz="1000" b="1" baseline="30000">
                <a:solidFill>
                  <a:srgbClr val="D81421"/>
                </a:solidFill>
                <a:latin typeface="Segoe UI Light" panose="020B0502040204020203" pitchFamily="34" charset="0"/>
                <a:cs typeface="Segoe UI Light" panose="020B0502040204020203" pitchFamily="34" charset="0"/>
              </a:rPr>
              <a:t>(3)</a:t>
            </a:r>
          </a:p>
          <a:p>
            <a:pPr marL="171450" indent="-171450">
              <a:buFont typeface="Wingdings" panose="05000000000000000000" pitchFamily="2" charset="2"/>
              <a:buChar char="§"/>
            </a:pPr>
            <a:endParaRPr lang="en-AU" sz="1000" b="1">
              <a:solidFill>
                <a:srgbClr val="D81421"/>
              </a:solidFill>
              <a:latin typeface="Segoe UI Light" panose="020B0502040204020203" pitchFamily="34" charset="0"/>
              <a:cs typeface="Segoe UI Light" panose="020B0502040204020203" pitchFamily="34" charset="0"/>
            </a:endParaRPr>
          </a:p>
          <a:p>
            <a:pPr marL="171450" indent="-171450">
              <a:buFont typeface="Wingdings" panose="05000000000000000000" pitchFamily="2" charset="2"/>
              <a:buChar char="§"/>
            </a:pPr>
            <a:r>
              <a:rPr lang="en-AU" sz="1000">
                <a:solidFill>
                  <a:schemeClr val="tx2"/>
                </a:solidFill>
                <a:latin typeface="Segoe UI Light" panose="020B0502040204020203" pitchFamily="34" charset="0"/>
                <a:cs typeface="Segoe UI Light" panose="020B0502040204020203" pitchFamily="34" charset="0"/>
              </a:rPr>
              <a:t>Indicative energy-cost saving post-capex: </a:t>
            </a:r>
            <a:r>
              <a:rPr lang="en-AU" sz="1000" b="1">
                <a:solidFill>
                  <a:srgbClr val="D81421"/>
                </a:solidFill>
                <a:latin typeface="Segoe UI Light" panose="020B0502040204020203" pitchFamily="34" charset="0"/>
                <a:cs typeface="Segoe UI Light" panose="020B0502040204020203" pitchFamily="34" charset="0"/>
              </a:rPr>
              <a:t>~$74k p.a.</a:t>
            </a:r>
            <a:endParaRPr lang="en-AU" sz="1000" b="1">
              <a:solidFill>
                <a:schemeClr val="tx2"/>
              </a:solidFill>
              <a:latin typeface="Segoe UI Light" panose="020B0502040204020203" pitchFamily="34" charset="0"/>
              <a:cs typeface="Segoe UI Light" panose="020B0502040204020203" pitchFamily="34" charset="0"/>
            </a:endParaRPr>
          </a:p>
        </p:txBody>
      </p:sp>
      <p:graphicFrame>
        <p:nvGraphicFramePr>
          <p:cNvPr id="9" name="Table 8">
            <a:extLst>
              <a:ext uri="{FF2B5EF4-FFF2-40B4-BE49-F238E27FC236}">
                <a16:creationId xmlns:a16="http://schemas.microsoft.com/office/drawing/2014/main" id="{7E0BC4CA-E112-6655-6D77-E2B642CCAFF8}"/>
              </a:ext>
            </a:extLst>
          </p:cNvPr>
          <p:cNvGraphicFramePr>
            <a:graphicFrameLocks noGrp="1"/>
          </p:cNvGraphicFramePr>
          <p:nvPr>
            <p:extLst>
              <p:ext uri="{D42A27DB-BD31-4B8C-83A1-F6EECF244321}">
                <p14:modId xmlns:p14="http://schemas.microsoft.com/office/powerpoint/2010/main" val="3830209993"/>
              </p:ext>
            </p:extLst>
          </p:nvPr>
        </p:nvGraphicFramePr>
        <p:xfrm>
          <a:off x="215901" y="4353142"/>
          <a:ext cx="8712201" cy="1483360"/>
        </p:xfrm>
        <a:graphic>
          <a:graphicData uri="http://schemas.openxmlformats.org/drawingml/2006/table">
            <a:tbl>
              <a:tblPr firstRow="1" bandRow="1">
                <a:tableStyleId>{5C22544A-7EE6-4342-B048-85BDC9FD1C3A}</a:tableStyleId>
              </a:tblPr>
              <a:tblGrid>
                <a:gridCol w="1103385">
                  <a:extLst>
                    <a:ext uri="{9D8B030D-6E8A-4147-A177-3AD203B41FA5}">
                      <a16:colId xmlns:a16="http://schemas.microsoft.com/office/drawing/2014/main" val="1802651105"/>
                    </a:ext>
                  </a:extLst>
                </a:gridCol>
                <a:gridCol w="1902204">
                  <a:extLst>
                    <a:ext uri="{9D8B030D-6E8A-4147-A177-3AD203B41FA5}">
                      <a16:colId xmlns:a16="http://schemas.microsoft.com/office/drawing/2014/main" val="2946452835"/>
                    </a:ext>
                  </a:extLst>
                </a:gridCol>
                <a:gridCol w="1902204">
                  <a:extLst>
                    <a:ext uri="{9D8B030D-6E8A-4147-A177-3AD203B41FA5}">
                      <a16:colId xmlns:a16="http://schemas.microsoft.com/office/drawing/2014/main" val="1117909894"/>
                    </a:ext>
                  </a:extLst>
                </a:gridCol>
                <a:gridCol w="1902204">
                  <a:extLst>
                    <a:ext uri="{9D8B030D-6E8A-4147-A177-3AD203B41FA5}">
                      <a16:colId xmlns:a16="http://schemas.microsoft.com/office/drawing/2014/main" val="4232797063"/>
                    </a:ext>
                  </a:extLst>
                </a:gridCol>
                <a:gridCol w="1902204">
                  <a:extLst>
                    <a:ext uri="{9D8B030D-6E8A-4147-A177-3AD203B41FA5}">
                      <a16:colId xmlns:a16="http://schemas.microsoft.com/office/drawing/2014/main" val="574580154"/>
                    </a:ext>
                  </a:extLst>
                </a:gridCol>
              </a:tblGrid>
              <a:tr h="370840">
                <a:tc>
                  <a:txBody>
                    <a:bodyPr/>
                    <a:lstStyle/>
                    <a:p>
                      <a:pPr algn="l"/>
                      <a:r>
                        <a:rPr lang="en-AU" sz="1000" b="0">
                          <a:solidFill>
                            <a:schemeClr val="tx2"/>
                          </a:solidFill>
                          <a:latin typeface="+mj-lt"/>
                        </a:rPr>
                        <a:t>Scenario</a:t>
                      </a:r>
                    </a:p>
                  </a:txBody>
                  <a:tcPr anchor="ctr">
                    <a:lnL w="12700" cmpd="sng">
                      <a:noFill/>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000" b="0">
                          <a:solidFill>
                            <a:schemeClr val="tx2"/>
                          </a:solidFill>
                          <a:latin typeface="+mj-lt"/>
                        </a:rPr>
                        <a:t>Assumed emissions reduction</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000" b="0">
                          <a:solidFill>
                            <a:schemeClr val="tx2"/>
                          </a:solidFill>
                          <a:latin typeface="+mj-lt"/>
                        </a:rPr>
                        <a:t>CO</a:t>
                      </a:r>
                      <a:r>
                        <a:rPr lang="en-AU" sz="1000" b="0">
                          <a:solidFill>
                            <a:schemeClr val="tx2"/>
                          </a:solidFill>
                          <a:latin typeface="+mj-lt"/>
                          <a:cs typeface="Segoe UI Light" panose="020B0502040204020203" pitchFamily="34" charset="0"/>
                        </a:rPr>
                        <a:t>₂ emissions avoided p.a.</a:t>
                      </a:r>
                      <a:endParaRPr lang="en-AU" sz="1000" b="0">
                        <a:solidFill>
                          <a:schemeClr val="tx2"/>
                        </a:solidFill>
                        <a:latin typeface="+mj-lt"/>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000" b="0">
                          <a:solidFill>
                            <a:schemeClr val="tx2"/>
                          </a:solidFill>
                          <a:latin typeface="+mj-lt"/>
                        </a:rPr>
                        <a:t>Implied electricity saved p.a.</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000" b="0">
                          <a:solidFill>
                            <a:schemeClr val="tx2"/>
                          </a:solidFill>
                          <a:latin typeface="+mj-lt"/>
                        </a:rPr>
                        <a:t>Indicative cost saving p.a.</a:t>
                      </a:r>
                    </a:p>
                  </a:txBody>
                  <a:tcPr anchor="ctr">
                    <a:lnL w="9525" cap="flat" cmpd="sng" algn="ctr">
                      <a:solidFill>
                        <a:schemeClr val="bg1"/>
                      </a:solidFill>
                      <a:prstDash val="solid"/>
                      <a:round/>
                      <a:headEnd type="none" w="med" len="med"/>
                      <a:tailEnd type="none" w="med" len="med"/>
                    </a:lnL>
                    <a:lnR w="12700" cmpd="sng">
                      <a:noFill/>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17124780"/>
                  </a:ext>
                </a:extLst>
              </a:tr>
              <a:tr h="370840">
                <a:tc>
                  <a:txBody>
                    <a:bodyPr/>
                    <a:lstStyle/>
                    <a:p>
                      <a:pPr algn="l"/>
                      <a:r>
                        <a:rPr lang="en-AU" sz="1000" b="0">
                          <a:solidFill>
                            <a:schemeClr val="tx2"/>
                          </a:solidFill>
                          <a:latin typeface="Segoe UI Light" panose="020B0502040204020203" pitchFamily="34" charset="0"/>
                          <a:cs typeface="Segoe UI Light" panose="020B0502040204020203" pitchFamily="34" charset="0"/>
                        </a:rPr>
                        <a:t>Downside</a:t>
                      </a:r>
                    </a:p>
                  </a:txBody>
                  <a:tcPr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10%</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144 tCO₂-e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225 MWh</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$49.5k</a:t>
                      </a:r>
                    </a:p>
                  </a:txBody>
                  <a:tcPr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1109455"/>
                  </a:ext>
                </a:extLst>
              </a:tr>
              <a:tr h="370840">
                <a:tc>
                  <a:txBody>
                    <a:bodyPr/>
                    <a:lstStyle/>
                    <a:p>
                      <a:pPr algn="l"/>
                      <a:r>
                        <a:rPr lang="en-AU" sz="1000" b="1">
                          <a:solidFill>
                            <a:schemeClr val="tx2"/>
                          </a:solidFill>
                          <a:latin typeface="Segoe UI Light" panose="020B0502040204020203" pitchFamily="34" charset="0"/>
                          <a:cs typeface="Segoe UI Light" panose="020B0502040204020203" pitchFamily="34" charset="0"/>
                        </a:rPr>
                        <a:t>Base</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1000" b="1">
                          <a:solidFill>
                            <a:schemeClr val="tx2"/>
                          </a:solidFill>
                          <a:latin typeface="Segoe UI Light" panose="020B0502040204020203" pitchFamily="34" charset="0"/>
                          <a:cs typeface="Segoe UI Light" panose="020B0502040204020203" pitchFamily="34" charset="0"/>
                        </a:rPr>
                        <a:t>15%</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1000" b="1">
                          <a:solidFill>
                            <a:schemeClr val="tx2"/>
                          </a:solidFill>
                          <a:latin typeface="Segoe UI Light" panose="020B0502040204020203" pitchFamily="34" charset="0"/>
                          <a:cs typeface="Segoe UI Light" panose="020B0502040204020203" pitchFamily="34" charset="0"/>
                        </a:rPr>
                        <a:t>216 tCO₂-e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1000" b="1">
                          <a:solidFill>
                            <a:schemeClr val="tx2"/>
                          </a:solidFill>
                          <a:latin typeface="Segoe UI Light" panose="020B0502040204020203" pitchFamily="34" charset="0"/>
                          <a:cs typeface="Segoe UI Light" panose="020B0502040204020203" pitchFamily="34" charset="0"/>
                        </a:rPr>
                        <a:t>338 MWh</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1000" b="1">
                          <a:solidFill>
                            <a:schemeClr val="tx2"/>
                          </a:solidFill>
                          <a:latin typeface="Segoe UI Light" panose="020B0502040204020203" pitchFamily="34" charset="0"/>
                          <a:cs typeface="Segoe UI Light" panose="020B0502040204020203" pitchFamily="34" charset="0"/>
                        </a:rPr>
                        <a:t>$74.3k</a:t>
                      </a:r>
                    </a:p>
                  </a:txBody>
                  <a:tcPr anchor="ctr">
                    <a:lnL w="952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515520416"/>
                  </a:ext>
                </a:extLst>
              </a:tr>
              <a:tr h="370840">
                <a:tc>
                  <a:txBody>
                    <a:bodyPr/>
                    <a:lstStyle/>
                    <a:p>
                      <a:pPr algn="l"/>
                      <a:r>
                        <a:rPr lang="en-AU" sz="1000" b="0">
                          <a:solidFill>
                            <a:schemeClr val="tx2"/>
                          </a:solidFill>
                          <a:latin typeface="Segoe UI Light" panose="020B0502040204020203" pitchFamily="34" charset="0"/>
                          <a:cs typeface="Segoe UI Light" panose="020B0502040204020203" pitchFamily="34" charset="0"/>
                        </a:rPr>
                        <a:t>Upside</a:t>
                      </a:r>
                    </a:p>
                  </a:txBody>
                  <a:tcPr anchor="ctr">
                    <a:lnL w="12700" cmpd="sng">
                      <a:noFill/>
                    </a:lnL>
                    <a:lnR w="9525" cap="flat" cmpd="sng" algn="ctr">
                      <a:solidFill>
                        <a:schemeClr val="bg1"/>
                      </a:solidFill>
                      <a:prstDash val="solid"/>
                      <a:round/>
                      <a:headEnd type="none" w="med" len="med"/>
                      <a:tailEnd type="none" w="med" len="med"/>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25%</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360 tCO₂-e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563 MWh</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1000" b="0">
                          <a:solidFill>
                            <a:schemeClr val="tx2"/>
                          </a:solidFill>
                          <a:latin typeface="Segoe UI Light" panose="020B0502040204020203" pitchFamily="34" charset="0"/>
                          <a:cs typeface="Segoe UI Light" panose="020B0502040204020203" pitchFamily="34" charset="0"/>
                        </a:rPr>
                        <a:t>$123.8k</a:t>
                      </a:r>
                    </a:p>
                  </a:txBody>
                  <a:tcPr anchor="ctr">
                    <a:lnL w="9525" cap="flat" cmpd="sng" algn="ctr">
                      <a:solidFill>
                        <a:schemeClr val="bg1"/>
                      </a:solidFill>
                      <a:prstDash val="solid"/>
                      <a:round/>
                      <a:headEnd type="none" w="med" len="med"/>
                      <a:tailEnd type="none" w="med" len="med"/>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7600067"/>
                  </a:ext>
                </a:extLst>
              </a:tr>
            </a:tbl>
          </a:graphicData>
        </a:graphic>
      </p:graphicFrame>
    </p:spTree>
    <p:extLst>
      <p:ext uri="{BB962C8B-B14F-4D97-AF65-F5344CB8AC3E}">
        <p14:creationId xmlns:p14="http://schemas.microsoft.com/office/powerpoint/2010/main" val="404597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omepage - Auburn Central">
            <a:extLst>
              <a:ext uri="{FF2B5EF4-FFF2-40B4-BE49-F238E27FC236}">
                <a16:creationId xmlns:a16="http://schemas.microsoft.com/office/drawing/2014/main" id="{930F8D78-70E4-F100-C99B-1422A2E3020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9" t="15505" r="4113" b="10993"/>
          <a:stretch/>
        </p:blipFill>
        <p:spPr bwMode="auto">
          <a:xfrm>
            <a:off x="471340" y="3783579"/>
            <a:ext cx="2465261" cy="1057488"/>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99457A47-0ED4-8B5B-1C25-9A8A58A09C37}"/>
              </a:ext>
            </a:extLst>
          </p:cNvPr>
          <p:cNvSpPr>
            <a:spLocks noGrp="1"/>
          </p:cNvSpPr>
          <p:nvPr>
            <p:ph type="body" sz="quarter" idx="12"/>
          </p:nvPr>
        </p:nvSpPr>
        <p:spPr/>
        <p:txBody>
          <a:bodyPr/>
          <a:lstStyle/>
          <a:p>
            <a:r>
              <a:rPr lang="en-US" dirty="0"/>
              <a:t>Retail repositioning precedents support Bayview’s 7.5% blended yield-on-cost assumption</a:t>
            </a:r>
            <a:endParaRPr lang="en-AU" dirty="0"/>
          </a:p>
        </p:txBody>
      </p:sp>
      <p:sp>
        <p:nvSpPr>
          <p:cNvPr id="3" name="Text Placeholder 2">
            <a:extLst>
              <a:ext uri="{FF2B5EF4-FFF2-40B4-BE49-F238E27FC236}">
                <a16:creationId xmlns:a16="http://schemas.microsoft.com/office/drawing/2014/main" id="{F5962C84-219A-5905-2A7B-6C6FDFFC0DF8}"/>
              </a:ext>
            </a:extLst>
          </p:cNvPr>
          <p:cNvSpPr>
            <a:spLocks noGrp="1"/>
          </p:cNvSpPr>
          <p:nvPr>
            <p:ph type="body" sz="quarter" idx="13"/>
          </p:nvPr>
        </p:nvSpPr>
        <p:spPr/>
        <p:txBody>
          <a:bodyPr/>
          <a:lstStyle/>
          <a:p>
            <a:r>
              <a:rPr lang="en-AU" dirty="0"/>
              <a:t>Source: Kyron Capital Group; Transport for NSW; Australian Securities Exchange.  </a:t>
            </a:r>
          </a:p>
        </p:txBody>
      </p:sp>
      <p:sp>
        <p:nvSpPr>
          <p:cNvPr id="4" name="Text Placeholder 3">
            <a:extLst>
              <a:ext uri="{FF2B5EF4-FFF2-40B4-BE49-F238E27FC236}">
                <a16:creationId xmlns:a16="http://schemas.microsoft.com/office/drawing/2014/main" id="{86572057-38FF-729C-D573-931E6C440AD8}"/>
              </a:ext>
            </a:extLst>
          </p:cNvPr>
          <p:cNvSpPr>
            <a:spLocks noGrp="1"/>
          </p:cNvSpPr>
          <p:nvPr>
            <p:ph type="body" sz="quarter" idx="10"/>
          </p:nvPr>
        </p:nvSpPr>
        <p:spPr/>
        <p:txBody>
          <a:bodyPr/>
          <a:lstStyle/>
          <a:p>
            <a:r>
              <a:rPr lang="en-AU" dirty="0"/>
              <a:t>Capex Case Studies</a:t>
            </a:r>
          </a:p>
        </p:txBody>
      </p:sp>
      <p:sp>
        <p:nvSpPr>
          <p:cNvPr id="6" name="Rectangle 5">
            <a:extLst>
              <a:ext uri="{FF2B5EF4-FFF2-40B4-BE49-F238E27FC236}">
                <a16:creationId xmlns:a16="http://schemas.microsoft.com/office/drawing/2014/main" id="{FA8B63C5-7129-F617-57CB-1D7D46D4BAD4}"/>
              </a:ext>
            </a:extLst>
          </p:cNvPr>
          <p:cNvSpPr/>
          <p:nvPr/>
        </p:nvSpPr>
        <p:spPr>
          <a:xfrm>
            <a:off x="363792" y="1331945"/>
            <a:ext cx="2686769" cy="3635240"/>
          </a:xfrm>
          <a:prstGeom prst="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144000" rtlCol="0" anchor="ctr"/>
          <a:lstStyle/>
          <a:p>
            <a:pPr marL="187325"/>
            <a:endParaRPr lang="en-US" sz="1000" dirty="0">
              <a:solidFill>
                <a:schemeClr val="tx1"/>
              </a:solidFill>
              <a:latin typeface="Segoe UI Light" panose="020B0502040204020203" pitchFamily="34" charset="0"/>
              <a:cs typeface="Segoe UI Light" panose="020B0502040204020203" pitchFamily="34" charset="0"/>
            </a:endParaRPr>
          </a:p>
          <a:p>
            <a:pPr marL="541338" indent="-160338">
              <a:buFont typeface="Arial" panose="020B0604020202020204" pitchFamily="34" charset="0"/>
              <a:buChar char="•"/>
            </a:pP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200" dirty="0">
              <a:solidFill>
                <a:schemeClr val="tx1"/>
              </a:solidFill>
            </a:endParaRPr>
          </a:p>
        </p:txBody>
      </p:sp>
      <p:sp>
        <p:nvSpPr>
          <p:cNvPr id="7" name="Rectangle 6">
            <a:extLst>
              <a:ext uri="{FF2B5EF4-FFF2-40B4-BE49-F238E27FC236}">
                <a16:creationId xmlns:a16="http://schemas.microsoft.com/office/drawing/2014/main" id="{C71392C7-2BAE-05A5-E3F8-D9882E2D10B5}"/>
              </a:ext>
            </a:extLst>
          </p:cNvPr>
          <p:cNvSpPr/>
          <p:nvPr/>
        </p:nvSpPr>
        <p:spPr>
          <a:xfrm>
            <a:off x="6318043" y="1348261"/>
            <a:ext cx="2602497" cy="3622542"/>
          </a:xfrm>
          <a:prstGeom prst="rect">
            <a:avLst/>
          </a:prstGeom>
          <a:no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marL="381000"/>
            <a:endParaRPr lang="en-US" sz="1000" dirty="0">
              <a:solidFill>
                <a:schemeClr val="tx1"/>
              </a:solidFill>
            </a:endParaRPr>
          </a:p>
          <a:p>
            <a:pPr marL="541338" indent="-160338">
              <a:buFont typeface="Arial" panose="020B0604020202020204" pitchFamily="34" charset="0"/>
              <a:buChar char="•"/>
            </a:pPr>
            <a:endParaRPr lang="en-US" sz="1000" dirty="0">
              <a:solidFill>
                <a:schemeClr val="tx1"/>
              </a:solidFill>
            </a:endParaRPr>
          </a:p>
          <a:p>
            <a:pPr marL="541338" indent="-160338">
              <a:buFont typeface="Arial" panose="020B0604020202020204" pitchFamily="34" charset="0"/>
              <a:buChar char="•"/>
            </a:pPr>
            <a:endParaRPr lang="en-US" sz="1000" dirty="0">
              <a:solidFill>
                <a:schemeClr val="tx1"/>
              </a:solidFill>
            </a:endParaRPr>
          </a:p>
          <a:p>
            <a:pPr marL="541338" indent="-160338">
              <a:buFont typeface="Arial" panose="020B0604020202020204" pitchFamily="34" charset="0"/>
              <a:buChar char="•"/>
            </a:pP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200" dirty="0">
              <a:solidFill>
                <a:schemeClr val="tx1"/>
              </a:solidFill>
            </a:endParaRPr>
          </a:p>
        </p:txBody>
      </p:sp>
      <p:sp>
        <p:nvSpPr>
          <p:cNvPr id="8" name="Rectangle 7">
            <a:extLst>
              <a:ext uri="{FF2B5EF4-FFF2-40B4-BE49-F238E27FC236}">
                <a16:creationId xmlns:a16="http://schemas.microsoft.com/office/drawing/2014/main" id="{07B11A0D-A043-FAEA-1F1E-662552930CAC}"/>
              </a:ext>
            </a:extLst>
          </p:cNvPr>
          <p:cNvSpPr/>
          <p:nvPr/>
        </p:nvSpPr>
        <p:spPr>
          <a:xfrm>
            <a:off x="3347453" y="1331945"/>
            <a:ext cx="2686769" cy="3635240"/>
          </a:xfrm>
          <a:prstGeom prst="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36000" rIns="144000" rtlCol="0" anchor="ctr"/>
          <a:lstStyle/>
          <a:p>
            <a:pPr marL="187325"/>
            <a:endParaRPr lang="en-US" sz="1000" dirty="0">
              <a:solidFill>
                <a:schemeClr val="tx1"/>
              </a:solidFill>
              <a:latin typeface="Segoe UI Light" panose="020B0502040204020203" pitchFamily="34" charset="0"/>
              <a:cs typeface="Segoe UI Light" panose="020B0502040204020203" pitchFamily="34" charset="0"/>
            </a:endParaRPr>
          </a:p>
          <a:p>
            <a:pPr marL="541338" indent="-160338">
              <a:buFont typeface="Arial" panose="020B0604020202020204" pitchFamily="34" charset="0"/>
              <a:buChar char="•"/>
            </a:pP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200" dirty="0">
              <a:solidFill>
                <a:schemeClr val="tx1"/>
              </a:solidFill>
            </a:endParaRPr>
          </a:p>
        </p:txBody>
      </p:sp>
      <p:sp>
        <p:nvSpPr>
          <p:cNvPr id="9" name="Rectangle 8">
            <a:extLst>
              <a:ext uri="{FF2B5EF4-FFF2-40B4-BE49-F238E27FC236}">
                <a16:creationId xmlns:a16="http://schemas.microsoft.com/office/drawing/2014/main" id="{D004FC6A-D690-389E-784D-84623268A731}"/>
              </a:ext>
            </a:extLst>
          </p:cNvPr>
          <p:cNvSpPr/>
          <p:nvPr/>
        </p:nvSpPr>
        <p:spPr>
          <a:xfrm>
            <a:off x="6160059" y="1409787"/>
            <a:ext cx="320400" cy="320400"/>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III</a:t>
            </a:r>
          </a:p>
        </p:txBody>
      </p:sp>
      <p:sp>
        <p:nvSpPr>
          <p:cNvPr id="10" name="Rectangle 9">
            <a:extLst>
              <a:ext uri="{FF2B5EF4-FFF2-40B4-BE49-F238E27FC236}">
                <a16:creationId xmlns:a16="http://schemas.microsoft.com/office/drawing/2014/main" id="{7F22FD8A-195F-82D6-6FE4-AA5CD34B0390}"/>
              </a:ext>
            </a:extLst>
          </p:cNvPr>
          <p:cNvSpPr/>
          <p:nvPr/>
        </p:nvSpPr>
        <p:spPr>
          <a:xfrm>
            <a:off x="215900" y="1409787"/>
            <a:ext cx="320400" cy="3204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I</a:t>
            </a:r>
          </a:p>
        </p:txBody>
      </p:sp>
      <p:sp>
        <p:nvSpPr>
          <p:cNvPr id="11" name="Rectangle 10">
            <a:extLst>
              <a:ext uri="{FF2B5EF4-FFF2-40B4-BE49-F238E27FC236}">
                <a16:creationId xmlns:a16="http://schemas.microsoft.com/office/drawing/2014/main" id="{D3E8E9DA-0E83-23D7-B765-3D13321FFFA9}"/>
              </a:ext>
            </a:extLst>
          </p:cNvPr>
          <p:cNvSpPr/>
          <p:nvPr/>
        </p:nvSpPr>
        <p:spPr>
          <a:xfrm>
            <a:off x="3192141" y="1403247"/>
            <a:ext cx="320400" cy="320400"/>
          </a:xfrm>
          <a:prstGeom prst="rect">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solidFill>
              </a:rPr>
              <a:t>II</a:t>
            </a:r>
          </a:p>
        </p:txBody>
      </p:sp>
      <p:sp>
        <p:nvSpPr>
          <p:cNvPr id="14" name="Rectangle 13">
            <a:extLst>
              <a:ext uri="{FF2B5EF4-FFF2-40B4-BE49-F238E27FC236}">
                <a16:creationId xmlns:a16="http://schemas.microsoft.com/office/drawing/2014/main" id="{B340A827-2935-0557-F7A0-CC67915E83F9}"/>
              </a:ext>
            </a:extLst>
          </p:cNvPr>
          <p:cNvSpPr/>
          <p:nvPr/>
        </p:nvSpPr>
        <p:spPr>
          <a:xfrm>
            <a:off x="471340" y="3783579"/>
            <a:ext cx="2465261" cy="1057488"/>
          </a:xfrm>
          <a:prstGeom prst="rect">
            <a:avLst/>
          </a:prstGeom>
          <a:solidFill>
            <a:srgbClr val="E0EBF6">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EEF27AF1-3064-50FF-E787-FE6F7910A35D}"/>
              </a:ext>
            </a:extLst>
          </p:cNvPr>
          <p:cNvSpPr txBox="1"/>
          <p:nvPr/>
        </p:nvSpPr>
        <p:spPr>
          <a:xfrm>
            <a:off x="690418" y="1453611"/>
            <a:ext cx="2255639" cy="279180"/>
          </a:xfrm>
          <a:prstGeom prst="rect">
            <a:avLst/>
          </a:prstGeom>
          <a:noFill/>
        </p:spPr>
        <p:txBody>
          <a:bodyPr wrap="square" lIns="0" tIns="46800" rIns="90000" bIns="46800" rtlCol="0">
            <a:spAutoFit/>
          </a:bodyPr>
          <a:lstStyle/>
          <a:p>
            <a:pPr algn="ctr"/>
            <a:r>
              <a:rPr lang="en-AU" sz="1200" b="1" dirty="0">
                <a:solidFill>
                  <a:schemeClr val="tx2"/>
                </a:solidFill>
              </a:rPr>
              <a:t>Auburn Central Tenant Remix</a:t>
            </a:r>
          </a:p>
        </p:txBody>
      </p:sp>
      <p:sp>
        <p:nvSpPr>
          <p:cNvPr id="16" name="TextBox 15">
            <a:extLst>
              <a:ext uri="{FF2B5EF4-FFF2-40B4-BE49-F238E27FC236}">
                <a16:creationId xmlns:a16="http://schemas.microsoft.com/office/drawing/2014/main" id="{2CA3FD4F-D309-D20F-FFE1-21F0900D5CA8}"/>
              </a:ext>
            </a:extLst>
          </p:cNvPr>
          <p:cNvSpPr txBox="1"/>
          <p:nvPr/>
        </p:nvSpPr>
        <p:spPr>
          <a:xfrm>
            <a:off x="467490" y="1904214"/>
            <a:ext cx="2583072" cy="1756508"/>
          </a:xfrm>
          <a:prstGeom prst="rect">
            <a:avLst/>
          </a:prstGeom>
          <a:noFill/>
        </p:spPr>
        <p:txBody>
          <a:bodyPr wrap="square" lIns="108000" tIns="46800" rIns="90000" bIns="46800" rtlCol="0">
            <a:spAutoFit/>
          </a:bodyPr>
          <a:lstStyle/>
          <a:p>
            <a:pPr marL="171450" indent="-171450" algn="l">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Replaced underperforming DDS space with ALDI, Tong Li, food court, medical services, etc</a:t>
            </a:r>
          </a:p>
          <a:p>
            <a:pPr marL="171450" indent="-171450" algn="l">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~$20m development cost</a:t>
            </a:r>
          </a:p>
          <a:p>
            <a:pPr algn="l"/>
            <a:endParaRPr lang="en-AU" sz="1200" dirty="0">
              <a:solidFill>
                <a:schemeClr val="tx2"/>
              </a:solidFill>
              <a:latin typeface="Segoe UI Light" panose="020B0502040204020203" pitchFamily="34" charset="0"/>
              <a:cs typeface="Segoe UI Light" panose="020B0502040204020203" pitchFamily="34" charset="0"/>
            </a:endParaRPr>
          </a:p>
          <a:p>
            <a:pPr algn="l"/>
            <a:r>
              <a:rPr lang="en-AU" sz="1200" dirty="0">
                <a:solidFill>
                  <a:schemeClr val="tx2"/>
                </a:solidFill>
                <a:latin typeface="Segoe UI Light" panose="020B0502040204020203" pitchFamily="34" charset="0"/>
                <a:cs typeface="Segoe UI Light" panose="020B0502040204020203" pitchFamily="34" charset="0"/>
              </a:rPr>
              <a:t>Results:</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12% </a:t>
            </a:r>
            <a:r>
              <a:rPr lang="en-AU" sz="1200" dirty="0">
                <a:solidFill>
                  <a:schemeClr val="tx2"/>
                </a:solidFill>
                <a:latin typeface="Segoe UI Light" panose="020B0502040204020203" pitchFamily="34" charset="0"/>
                <a:cs typeface="Segoe UI Light" panose="020B0502040204020203" pitchFamily="34" charset="0"/>
              </a:rPr>
              <a:t>income yield on cost</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+6%</a:t>
            </a:r>
            <a:r>
              <a:rPr lang="en-AU" sz="1200" dirty="0">
                <a:solidFill>
                  <a:schemeClr val="tx2"/>
                </a:solidFill>
                <a:latin typeface="Segoe UI Light" panose="020B0502040204020203" pitchFamily="34" charset="0"/>
                <a:cs typeface="Segoe UI Light" panose="020B0502040204020203" pitchFamily="34" charset="0"/>
              </a:rPr>
              <a:t> occupancy increase</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24.5%</a:t>
            </a:r>
            <a:r>
              <a:rPr lang="en-AU" sz="1200" dirty="0">
                <a:solidFill>
                  <a:schemeClr val="tx2"/>
                </a:solidFill>
                <a:latin typeface="Segoe UI Light" panose="020B0502040204020203" pitchFamily="34" charset="0"/>
                <a:cs typeface="Segoe UI Light" panose="020B0502040204020203" pitchFamily="34" charset="0"/>
              </a:rPr>
              <a:t> IRR on exit</a:t>
            </a:r>
          </a:p>
        </p:txBody>
      </p:sp>
      <p:sp>
        <p:nvSpPr>
          <p:cNvPr id="17" name="TextBox 16">
            <a:extLst>
              <a:ext uri="{FF2B5EF4-FFF2-40B4-BE49-F238E27FC236}">
                <a16:creationId xmlns:a16="http://schemas.microsoft.com/office/drawing/2014/main" id="{9EE62D99-604E-7289-3A20-32E1A1C4DB0B}"/>
              </a:ext>
            </a:extLst>
          </p:cNvPr>
          <p:cNvSpPr txBox="1"/>
          <p:nvPr/>
        </p:nvSpPr>
        <p:spPr>
          <a:xfrm>
            <a:off x="3598148" y="1453611"/>
            <a:ext cx="2393941" cy="279180"/>
          </a:xfrm>
          <a:prstGeom prst="rect">
            <a:avLst/>
          </a:prstGeom>
          <a:noFill/>
        </p:spPr>
        <p:txBody>
          <a:bodyPr wrap="square" lIns="0" tIns="46800" rIns="90000" bIns="46800" rtlCol="0">
            <a:spAutoFit/>
          </a:bodyPr>
          <a:lstStyle/>
          <a:p>
            <a:pPr algn="ctr"/>
            <a:r>
              <a:rPr lang="en-AU" sz="1200" b="1" dirty="0">
                <a:solidFill>
                  <a:schemeClr val="tx2"/>
                </a:solidFill>
              </a:rPr>
              <a:t>Roselands Centre Amenities</a:t>
            </a:r>
          </a:p>
        </p:txBody>
      </p:sp>
      <p:sp>
        <p:nvSpPr>
          <p:cNvPr id="18" name="TextBox 17">
            <a:extLst>
              <a:ext uri="{FF2B5EF4-FFF2-40B4-BE49-F238E27FC236}">
                <a16:creationId xmlns:a16="http://schemas.microsoft.com/office/drawing/2014/main" id="{A3E17556-F0DA-41E2-BA26-4B55D553A09F}"/>
              </a:ext>
            </a:extLst>
          </p:cNvPr>
          <p:cNvSpPr txBox="1"/>
          <p:nvPr/>
        </p:nvSpPr>
        <p:spPr>
          <a:xfrm>
            <a:off x="6565511" y="1453611"/>
            <a:ext cx="2322833" cy="279180"/>
          </a:xfrm>
          <a:prstGeom prst="rect">
            <a:avLst/>
          </a:prstGeom>
          <a:noFill/>
        </p:spPr>
        <p:txBody>
          <a:bodyPr wrap="square" lIns="0" tIns="46800" rIns="90000" bIns="46800" rtlCol="0">
            <a:spAutoFit/>
          </a:bodyPr>
          <a:lstStyle/>
          <a:p>
            <a:pPr algn="ctr"/>
            <a:r>
              <a:rPr lang="en-AU" sz="1200" b="1" dirty="0">
                <a:solidFill>
                  <a:schemeClr val="tx2"/>
                </a:solidFill>
              </a:rPr>
              <a:t>Westfield Sydney loading dock</a:t>
            </a:r>
          </a:p>
        </p:txBody>
      </p:sp>
      <p:sp>
        <p:nvSpPr>
          <p:cNvPr id="19" name="TextBox 18">
            <a:extLst>
              <a:ext uri="{FF2B5EF4-FFF2-40B4-BE49-F238E27FC236}">
                <a16:creationId xmlns:a16="http://schemas.microsoft.com/office/drawing/2014/main" id="{6EE18061-6587-9DEB-230E-E2E9A35D2CDD}"/>
              </a:ext>
            </a:extLst>
          </p:cNvPr>
          <p:cNvSpPr txBox="1"/>
          <p:nvPr/>
        </p:nvSpPr>
        <p:spPr>
          <a:xfrm>
            <a:off x="3462113" y="1904214"/>
            <a:ext cx="2583072" cy="1756508"/>
          </a:xfrm>
          <a:prstGeom prst="rect">
            <a:avLst/>
          </a:prstGeom>
          <a:noFill/>
        </p:spPr>
        <p:txBody>
          <a:bodyPr wrap="square" lIns="108000" tIns="46800" rIns="90000" bIns="46800" rtlCol="0">
            <a:spAutoFit/>
          </a:bodyPr>
          <a:lstStyle/>
          <a:p>
            <a:pPr marL="171450" indent="-171450" algn="l">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Delivered 650-seat food court, upgraded skylights, refurbished upper levels</a:t>
            </a:r>
          </a:p>
          <a:p>
            <a:pPr marL="171450" indent="-171450" algn="l">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~$21m redevelopment</a:t>
            </a:r>
          </a:p>
          <a:p>
            <a:pPr algn="l"/>
            <a:endParaRPr lang="en-AU" sz="1200" dirty="0">
              <a:solidFill>
                <a:schemeClr val="tx2"/>
              </a:solidFill>
              <a:latin typeface="Segoe UI Light" panose="020B0502040204020203" pitchFamily="34" charset="0"/>
              <a:cs typeface="Segoe UI Light" panose="020B0502040204020203" pitchFamily="34" charset="0"/>
            </a:endParaRPr>
          </a:p>
          <a:p>
            <a:pPr algn="l"/>
            <a:r>
              <a:rPr lang="en-AU" sz="1200" dirty="0">
                <a:solidFill>
                  <a:schemeClr val="tx2"/>
                </a:solidFill>
                <a:latin typeface="Segoe UI Light" panose="020B0502040204020203" pitchFamily="34" charset="0"/>
                <a:cs typeface="Segoe UI Light" panose="020B0502040204020203" pitchFamily="34" charset="0"/>
              </a:rPr>
              <a:t>Results:</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9% </a:t>
            </a:r>
            <a:r>
              <a:rPr lang="en-AU" sz="1200" dirty="0">
                <a:solidFill>
                  <a:schemeClr val="tx2"/>
                </a:solidFill>
                <a:latin typeface="Segoe UI Light" panose="020B0502040204020203" pitchFamily="34" charset="0"/>
                <a:cs typeface="Segoe UI Light" panose="020B0502040204020203" pitchFamily="34" charset="0"/>
              </a:rPr>
              <a:t>income yield on cost (1.0 ppt above forecast)</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100% </a:t>
            </a:r>
            <a:r>
              <a:rPr lang="en-AU" sz="1200" dirty="0">
                <a:solidFill>
                  <a:schemeClr val="tx2"/>
                </a:solidFill>
                <a:latin typeface="Segoe UI Light" panose="020B0502040204020203" pitchFamily="34" charset="0"/>
                <a:cs typeface="Segoe UI Light" panose="020B0502040204020203" pitchFamily="34" charset="0"/>
              </a:rPr>
              <a:t>occupancy on opening</a:t>
            </a:r>
            <a:endParaRPr lang="en-AU" sz="1200" b="1" dirty="0">
              <a:solidFill>
                <a:schemeClr val="tx2"/>
              </a:solidFill>
              <a:latin typeface="Segoe UI Light" panose="020B0502040204020203" pitchFamily="34" charset="0"/>
              <a:cs typeface="Segoe UI Light" panose="020B0502040204020203" pitchFamily="34" charset="0"/>
            </a:endParaRPr>
          </a:p>
        </p:txBody>
      </p:sp>
      <p:sp>
        <p:nvSpPr>
          <p:cNvPr id="20" name="TextBox 19">
            <a:extLst>
              <a:ext uri="{FF2B5EF4-FFF2-40B4-BE49-F238E27FC236}">
                <a16:creationId xmlns:a16="http://schemas.microsoft.com/office/drawing/2014/main" id="{1F8262B9-ADD9-F9AE-A770-A6F85E2006ED}"/>
              </a:ext>
            </a:extLst>
          </p:cNvPr>
          <p:cNvSpPr txBox="1"/>
          <p:nvPr/>
        </p:nvSpPr>
        <p:spPr>
          <a:xfrm>
            <a:off x="6342017" y="1904214"/>
            <a:ext cx="2583072" cy="1756508"/>
          </a:xfrm>
          <a:prstGeom prst="rect">
            <a:avLst/>
          </a:prstGeom>
          <a:noFill/>
        </p:spPr>
        <p:txBody>
          <a:bodyPr wrap="square" lIns="108000" tIns="46800" rIns="90000" bIns="46800" rtlCol="0">
            <a:spAutoFit/>
          </a:bodyPr>
          <a:lstStyle/>
          <a:p>
            <a:pPr marL="171450" indent="-171450" algn="l">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Introduced managed loading dock booking and logistics system</a:t>
            </a:r>
          </a:p>
          <a:p>
            <a:pPr marL="171450" indent="-171450" algn="l">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Analogous to $1.2m Bayview logistics capex</a:t>
            </a:r>
          </a:p>
          <a:p>
            <a:pPr algn="l"/>
            <a:endParaRPr lang="en-AU" sz="1200" dirty="0">
              <a:solidFill>
                <a:schemeClr val="tx2"/>
              </a:solidFill>
              <a:latin typeface="Segoe UI Light" panose="020B0502040204020203" pitchFamily="34" charset="0"/>
              <a:cs typeface="Segoe UI Light" panose="020B0502040204020203" pitchFamily="34" charset="0"/>
            </a:endParaRPr>
          </a:p>
          <a:p>
            <a:pPr algn="l"/>
            <a:r>
              <a:rPr lang="en-AU" sz="1200" dirty="0">
                <a:solidFill>
                  <a:schemeClr val="tx2"/>
                </a:solidFill>
                <a:latin typeface="Segoe UI Light" panose="020B0502040204020203" pitchFamily="34" charset="0"/>
                <a:cs typeface="Segoe UI Light" panose="020B0502040204020203" pitchFamily="34" charset="0"/>
              </a:rPr>
              <a:t>Results:</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~43% </a:t>
            </a:r>
            <a:r>
              <a:rPr lang="en-AU" sz="1200" dirty="0">
                <a:solidFill>
                  <a:schemeClr val="tx2"/>
                </a:solidFill>
                <a:latin typeface="Segoe UI Light" panose="020B0502040204020203" pitchFamily="34" charset="0"/>
                <a:cs typeface="Segoe UI Light" panose="020B0502040204020203" pitchFamily="34" charset="0"/>
              </a:rPr>
              <a:t>reduction in average vehicle dwell time (44 to 25 minutes)</a:t>
            </a:r>
          </a:p>
          <a:p>
            <a:pPr marL="171450" indent="-171450" algn="l">
              <a:buFont typeface="Arial" panose="020B0604020202020204" pitchFamily="34" charset="0"/>
              <a:buChar char="•"/>
            </a:pPr>
            <a:r>
              <a:rPr lang="en-AU" sz="1200" b="1" dirty="0">
                <a:solidFill>
                  <a:schemeClr val="tx2"/>
                </a:solidFill>
                <a:latin typeface="Segoe UI Light" panose="020B0502040204020203" pitchFamily="34" charset="0"/>
                <a:cs typeface="Segoe UI Light" panose="020B0502040204020203" pitchFamily="34" charset="0"/>
              </a:rPr>
              <a:t>90%+ </a:t>
            </a:r>
            <a:r>
              <a:rPr lang="en-AU" sz="1200" dirty="0">
                <a:solidFill>
                  <a:schemeClr val="tx2"/>
                </a:solidFill>
                <a:latin typeface="Segoe UI Light" panose="020B0502040204020203" pitchFamily="34" charset="0"/>
                <a:cs typeface="Segoe UI Light" panose="020B0502040204020203" pitchFamily="34" charset="0"/>
              </a:rPr>
              <a:t>automatic bookings</a:t>
            </a:r>
            <a:endParaRPr lang="en-AU" sz="1200" b="1" dirty="0">
              <a:solidFill>
                <a:schemeClr val="tx2"/>
              </a:solidFill>
              <a:latin typeface="Segoe UI Light" panose="020B0502040204020203" pitchFamily="34" charset="0"/>
              <a:cs typeface="Segoe UI Light" panose="020B0502040204020203" pitchFamily="34" charset="0"/>
            </a:endParaRPr>
          </a:p>
        </p:txBody>
      </p:sp>
      <p:pic>
        <p:nvPicPr>
          <p:cNvPr id="5124" name="Picture 4" descr="Your guide to Westfield Southland">
            <a:extLst>
              <a:ext uri="{FF2B5EF4-FFF2-40B4-BE49-F238E27FC236}">
                <a16:creationId xmlns:a16="http://schemas.microsoft.com/office/drawing/2014/main" id="{884D625C-00AD-5D2C-DC45-F5CB700D52D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010" b="6823"/>
          <a:stretch/>
        </p:blipFill>
        <p:spPr bwMode="auto">
          <a:xfrm>
            <a:off x="3504000" y="3780701"/>
            <a:ext cx="2368063" cy="1060366"/>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0D0AD4BD-808E-5B6E-2D4D-A28A0D113E1A}"/>
              </a:ext>
            </a:extLst>
          </p:cNvPr>
          <p:cNvSpPr/>
          <p:nvPr/>
        </p:nvSpPr>
        <p:spPr>
          <a:xfrm>
            <a:off x="3504000" y="3783579"/>
            <a:ext cx="2368063" cy="1057488"/>
          </a:xfrm>
          <a:prstGeom prst="rect">
            <a:avLst/>
          </a:prstGeom>
          <a:solidFill>
            <a:srgbClr val="E0EBF6">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127" name="Picture 7" descr="Visitor Information">
            <a:extLst>
              <a:ext uri="{FF2B5EF4-FFF2-40B4-BE49-F238E27FC236}">
                <a16:creationId xmlns:a16="http://schemas.microsoft.com/office/drawing/2014/main" id="{2726F1A9-01A2-AAEC-7E97-1FDEA6BE31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632" b="45406"/>
          <a:stretch/>
        </p:blipFill>
        <p:spPr bwMode="auto">
          <a:xfrm>
            <a:off x="6456736" y="3764009"/>
            <a:ext cx="2323472" cy="1057488"/>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A06E707E-B8A1-B0DA-5B53-DCE90D731DAA}"/>
              </a:ext>
            </a:extLst>
          </p:cNvPr>
          <p:cNvSpPr/>
          <p:nvPr/>
        </p:nvSpPr>
        <p:spPr>
          <a:xfrm>
            <a:off x="6434440" y="3764009"/>
            <a:ext cx="2368063" cy="1057488"/>
          </a:xfrm>
          <a:prstGeom prst="rect">
            <a:avLst/>
          </a:prstGeom>
          <a:solidFill>
            <a:srgbClr val="E0EBF6">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5E783B82-BA03-190D-624E-7F60287617B7}"/>
              </a:ext>
            </a:extLst>
          </p:cNvPr>
          <p:cNvSpPr/>
          <p:nvPr/>
        </p:nvSpPr>
        <p:spPr>
          <a:xfrm>
            <a:off x="349626" y="5422902"/>
            <a:ext cx="8578474" cy="634999"/>
          </a:xfrm>
          <a:prstGeom prst="rect">
            <a:avLst/>
          </a:prstGeom>
          <a:no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113" algn="ctr"/>
            <a:r>
              <a:rPr lang="en-US" sz="1200" b="1" dirty="0">
                <a:solidFill>
                  <a:schemeClr val="tx2"/>
                </a:solidFill>
                <a:latin typeface="Segoe UI Light" panose="020B0502040204020203" pitchFamily="34" charset="0"/>
                <a:cs typeface="Segoe UI Light" panose="020B0502040204020203" pitchFamily="34" charset="0"/>
              </a:rPr>
              <a:t>7.5% yield on cost </a:t>
            </a:r>
            <a:r>
              <a:rPr lang="en-US" sz="1200" dirty="0">
                <a:solidFill>
                  <a:schemeClr val="tx2"/>
                </a:solidFill>
                <a:latin typeface="Segoe UI Light" panose="020B0502040204020203" pitchFamily="34" charset="0"/>
                <a:cs typeface="Segoe UI Light" panose="020B0502040204020203" pitchFamily="34" charset="0"/>
              </a:rPr>
              <a:t>appears reasonable as a blended assumption for the Bayview value creation capex program (conservatively placed below ~9-12% comparables) – Bayview’s leasing, amenity, and logistics workstreams are supported by precedents</a:t>
            </a:r>
          </a:p>
        </p:txBody>
      </p:sp>
      <p:sp>
        <p:nvSpPr>
          <p:cNvPr id="30" name="Isosceles Triangle 29">
            <a:extLst>
              <a:ext uri="{FF2B5EF4-FFF2-40B4-BE49-F238E27FC236}">
                <a16:creationId xmlns:a16="http://schemas.microsoft.com/office/drawing/2014/main" id="{2DA54E78-1D1E-9B42-2119-1690DBD059EA}"/>
              </a:ext>
            </a:extLst>
          </p:cNvPr>
          <p:cNvSpPr/>
          <p:nvPr/>
        </p:nvSpPr>
        <p:spPr>
          <a:xfrm flipV="1">
            <a:off x="4175336" y="5100599"/>
            <a:ext cx="1069521" cy="200052"/>
          </a:xfrm>
          <a:prstGeom prst="triangle">
            <a:avLst/>
          </a:prstGeom>
          <a:solidFill>
            <a:schemeClr val="bg1">
              <a:lumMod val="8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85454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B0D338-D64F-145A-C166-2F558853206E}"/>
              </a:ext>
            </a:extLst>
          </p:cNvPr>
          <p:cNvSpPr>
            <a:spLocks noGrp="1"/>
          </p:cNvSpPr>
          <p:nvPr>
            <p:ph type="body" sz="quarter" idx="12"/>
          </p:nvPr>
        </p:nvSpPr>
        <p:spPr/>
        <p:txBody>
          <a:bodyPr/>
          <a:lstStyle/>
          <a:p>
            <a:r>
              <a:rPr lang="en-AU" dirty="0"/>
              <a:t>Bayview’s physical asset risks are mitigated through prevention strategies and comprehensive insurance</a:t>
            </a:r>
          </a:p>
        </p:txBody>
      </p:sp>
      <p:sp>
        <p:nvSpPr>
          <p:cNvPr id="3" name="Text Placeholder 2">
            <a:extLst>
              <a:ext uri="{FF2B5EF4-FFF2-40B4-BE49-F238E27FC236}">
                <a16:creationId xmlns:a16="http://schemas.microsoft.com/office/drawing/2014/main" id="{54233CAB-5096-A326-8747-7D3376382A71}"/>
              </a:ext>
            </a:extLst>
          </p:cNvPr>
          <p:cNvSpPr>
            <a:spLocks noGrp="1"/>
          </p:cNvSpPr>
          <p:nvPr>
            <p:ph type="body" sz="quarter" idx="13"/>
          </p:nvPr>
        </p:nvSpPr>
        <p:spPr/>
        <p:txBody>
          <a:bodyPr/>
          <a:lstStyle/>
          <a:p>
            <a:r>
              <a:rPr lang="en-AU" dirty="0"/>
              <a:t>Source: NSW Reconstruction Authority, Blacktown City Council.</a:t>
            </a:r>
          </a:p>
        </p:txBody>
      </p:sp>
      <p:sp>
        <p:nvSpPr>
          <p:cNvPr id="4" name="Text Placeholder 3">
            <a:extLst>
              <a:ext uri="{FF2B5EF4-FFF2-40B4-BE49-F238E27FC236}">
                <a16:creationId xmlns:a16="http://schemas.microsoft.com/office/drawing/2014/main" id="{5076AFD1-89FF-5D62-0E6D-3D38C44B72C5}"/>
              </a:ext>
            </a:extLst>
          </p:cNvPr>
          <p:cNvSpPr>
            <a:spLocks noGrp="1"/>
          </p:cNvSpPr>
          <p:nvPr>
            <p:ph type="body" sz="quarter" idx="10"/>
          </p:nvPr>
        </p:nvSpPr>
        <p:spPr/>
        <p:txBody>
          <a:bodyPr/>
          <a:lstStyle/>
          <a:p>
            <a:r>
              <a:rPr lang="en-AU" dirty="0"/>
              <a:t>Physical Asset Risk</a:t>
            </a:r>
          </a:p>
        </p:txBody>
      </p:sp>
      <p:cxnSp>
        <p:nvCxnSpPr>
          <p:cNvPr id="5" name="Straight Connector 4">
            <a:extLst>
              <a:ext uri="{FF2B5EF4-FFF2-40B4-BE49-F238E27FC236}">
                <a16:creationId xmlns:a16="http://schemas.microsoft.com/office/drawing/2014/main" id="{97E00545-6D9C-D95B-AC69-6E4B09002560}"/>
              </a:ext>
            </a:extLst>
          </p:cNvPr>
          <p:cNvCxnSpPr>
            <a:cxnSpLocks/>
          </p:cNvCxnSpPr>
          <p:nvPr/>
        </p:nvCxnSpPr>
        <p:spPr>
          <a:xfrm>
            <a:off x="212876"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8DB34F1-E7F7-FBFC-753F-FF3DE9E22AFD}"/>
              </a:ext>
            </a:extLst>
          </p:cNvPr>
          <p:cNvSpPr txBox="1"/>
          <p:nvPr/>
        </p:nvSpPr>
        <p:spPr>
          <a:xfrm>
            <a:off x="212876" y="1333295"/>
            <a:ext cx="4207015" cy="276999"/>
          </a:xfrm>
          <a:prstGeom prst="rect">
            <a:avLst/>
          </a:prstGeom>
          <a:noFill/>
        </p:spPr>
        <p:txBody>
          <a:bodyPr wrap="square" lIns="0" rtlCol="0">
            <a:spAutoFit/>
          </a:bodyPr>
          <a:lstStyle/>
          <a:p>
            <a:r>
              <a:rPr lang="en-AU" sz="1200" dirty="0">
                <a:solidFill>
                  <a:schemeClr val="tx2"/>
                </a:solidFill>
                <a:latin typeface="+mj-lt"/>
                <a:cs typeface="Segoe UI Light" panose="020B0502040204020203" pitchFamily="34" charset="0"/>
              </a:rPr>
              <a:t>Risks associated with a physical asset</a:t>
            </a:r>
          </a:p>
        </p:txBody>
      </p:sp>
      <p:sp>
        <p:nvSpPr>
          <p:cNvPr id="7" name="TextBox 6">
            <a:extLst>
              <a:ext uri="{FF2B5EF4-FFF2-40B4-BE49-F238E27FC236}">
                <a16:creationId xmlns:a16="http://schemas.microsoft.com/office/drawing/2014/main" id="{74DFEBFA-6778-68AC-8274-736DEB620CB4}"/>
              </a:ext>
            </a:extLst>
          </p:cNvPr>
          <p:cNvSpPr txBox="1"/>
          <p:nvPr/>
        </p:nvSpPr>
        <p:spPr>
          <a:xfrm>
            <a:off x="4712860" y="1333295"/>
            <a:ext cx="4228281" cy="276999"/>
          </a:xfrm>
          <a:prstGeom prst="rect">
            <a:avLst/>
          </a:prstGeom>
          <a:noFill/>
        </p:spPr>
        <p:txBody>
          <a:bodyPr wrap="square" lIns="0" rtlCol="0">
            <a:spAutoFit/>
          </a:bodyPr>
          <a:lstStyle/>
          <a:p>
            <a:r>
              <a:rPr lang="en-AU" sz="1200" dirty="0">
                <a:solidFill>
                  <a:schemeClr val="tx2"/>
                </a:solidFill>
                <a:latin typeface="+mj-lt"/>
                <a:cs typeface="Segoe UI Light" panose="020B0502040204020203" pitchFamily="34" charset="0"/>
              </a:rPr>
              <a:t>Insurance and mitigants</a:t>
            </a:r>
          </a:p>
        </p:txBody>
      </p:sp>
      <p:cxnSp>
        <p:nvCxnSpPr>
          <p:cNvPr id="8" name="Straight Connector 7">
            <a:extLst>
              <a:ext uri="{FF2B5EF4-FFF2-40B4-BE49-F238E27FC236}">
                <a16:creationId xmlns:a16="http://schemas.microsoft.com/office/drawing/2014/main" id="{B5E0B493-FE0C-95F7-F8CF-468D4E4A0F13}"/>
              </a:ext>
            </a:extLst>
          </p:cNvPr>
          <p:cNvCxnSpPr>
            <a:cxnSpLocks/>
          </p:cNvCxnSpPr>
          <p:nvPr/>
        </p:nvCxnSpPr>
        <p:spPr>
          <a:xfrm>
            <a:off x="4712863"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0459381A-9CF3-B9D0-7B40-B25FB246706E}"/>
              </a:ext>
            </a:extLst>
          </p:cNvPr>
          <p:cNvPicPr>
            <a:picLocks noChangeAspect="1"/>
          </p:cNvPicPr>
          <p:nvPr/>
        </p:nvPicPr>
        <p:blipFill>
          <a:blip r:embed="rId2">
            <a:duotone>
              <a:schemeClr val="accent1">
                <a:shade val="45000"/>
                <a:satMod val="135000"/>
              </a:schemeClr>
              <a:prstClr val="white"/>
            </a:duotone>
          </a:blip>
          <a:stretch>
            <a:fillRect/>
          </a:stretch>
        </p:blipFill>
        <p:spPr>
          <a:xfrm>
            <a:off x="341309" y="1892292"/>
            <a:ext cx="525187" cy="525187"/>
          </a:xfrm>
          <a:prstGeom prst="rect">
            <a:avLst/>
          </a:prstGeom>
        </p:spPr>
      </p:pic>
      <p:grpSp>
        <p:nvGrpSpPr>
          <p:cNvPr id="110" name="Group 109">
            <a:extLst>
              <a:ext uri="{FF2B5EF4-FFF2-40B4-BE49-F238E27FC236}">
                <a16:creationId xmlns:a16="http://schemas.microsoft.com/office/drawing/2014/main" id="{7C0C412C-8398-0E4D-B9CF-FB1BD5C29C0A}"/>
              </a:ext>
            </a:extLst>
          </p:cNvPr>
          <p:cNvGrpSpPr/>
          <p:nvPr/>
        </p:nvGrpSpPr>
        <p:grpSpPr>
          <a:xfrm>
            <a:off x="1214848" y="1743447"/>
            <a:ext cx="3005013" cy="858081"/>
            <a:chOff x="1414875" y="1728583"/>
            <a:chExt cx="3005013" cy="858081"/>
          </a:xfrm>
        </p:grpSpPr>
        <p:sp>
          <p:nvSpPr>
            <p:cNvPr id="11" name="TextBox 10">
              <a:extLst>
                <a:ext uri="{FF2B5EF4-FFF2-40B4-BE49-F238E27FC236}">
                  <a16:creationId xmlns:a16="http://schemas.microsoft.com/office/drawing/2014/main" id="{C9F24512-2BAE-BA3F-AAB9-3293205B46FC}"/>
                </a:ext>
              </a:extLst>
            </p:cNvPr>
            <p:cNvSpPr txBox="1"/>
            <p:nvPr/>
          </p:nvSpPr>
          <p:spPr>
            <a:xfrm>
              <a:off x="1414875" y="1728583"/>
              <a:ext cx="3005013" cy="279180"/>
            </a:xfrm>
            <a:prstGeom prst="rect">
              <a:avLst/>
            </a:prstGeom>
            <a:noFill/>
          </p:spPr>
          <p:txBody>
            <a:bodyPr wrap="square" lIns="0" tIns="46800" rIns="90000" bIns="46800" rtlCol="0">
              <a:spAutoFit/>
            </a:bodyPr>
            <a:lstStyle/>
            <a:p>
              <a:pPr algn="l"/>
              <a:r>
                <a:rPr lang="en-AU" sz="1200" b="1" dirty="0">
                  <a:solidFill>
                    <a:schemeClr val="tx2"/>
                  </a:solidFill>
                  <a:latin typeface="Segoe UI Light" panose="020B0502040204020203" pitchFamily="34" charset="0"/>
                  <a:cs typeface="Segoe UI Light" panose="020B0502040204020203" pitchFamily="34" charset="0"/>
                </a:rPr>
                <a:t>Extreme rainfall and flooding</a:t>
              </a:r>
            </a:p>
          </p:txBody>
        </p:sp>
        <p:sp>
          <p:nvSpPr>
            <p:cNvPr id="15" name="object 70">
              <a:extLst>
                <a:ext uri="{FF2B5EF4-FFF2-40B4-BE49-F238E27FC236}">
                  <a16:creationId xmlns:a16="http://schemas.microsoft.com/office/drawing/2014/main" id="{BC15C98D-6DFF-D73F-B5EC-E444FEBC5395}"/>
                </a:ext>
              </a:extLst>
            </p:cNvPr>
            <p:cNvSpPr/>
            <p:nvPr/>
          </p:nvSpPr>
          <p:spPr>
            <a:xfrm>
              <a:off x="1427401" y="2068559"/>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17" name="TextBox 16">
              <a:extLst>
                <a:ext uri="{FF2B5EF4-FFF2-40B4-BE49-F238E27FC236}">
                  <a16:creationId xmlns:a16="http://schemas.microsoft.com/office/drawing/2014/main" id="{7435DE3E-63B8-058F-5E81-FDFA07941D63}"/>
                </a:ext>
              </a:extLst>
            </p:cNvPr>
            <p:cNvSpPr txBox="1"/>
            <p:nvPr/>
          </p:nvSpPr>
          <p:spPr>
            <a:xfrm>
              <a:off x="1648460" y="1972690"/>
              <a:ext cx="2634180" cy="340735"/>
            </a:xfrm>
            <a:prstGeom prst="rect">
              <a:avLst/>
            </a:prstGeom>
            <a:noFill/>
          </p:spPr>
          <p:txBody>
            <a:bodyPr wrap="square" lIns="0" tIns="46800" rIns="90000" bIns="46800" rtlCol="0">
              <a:spAutoFit/>
            </a:bodyPr>
            <a:lstStyle/>
            <a:p>
              <a:pPr algn="l"/>
              <a:r>
                <a:rPr lang="en-AU" sz="800" dirty="0">
                  <a:solidFill>
                    <a:schemeClr val="tx2"/>
                  </a:solidFill>
                  <a:latin typeface="Segoe UI Light" panose="020B0502040204020203" pitchFamily="34" charset="0"/>
                  <a:cs typeface="Segoe UI Light" panose="020B0502040204020203" pitchFamily="34" charset="0"/>
                </a:rPr>
                <a:t>Can overwhelm drainage systems and cause overland flooding of car parks, loading docks</a:t>
              </a:r>
            </a:p>
          </p:txBody>
        </p:sp>
        <p:sp>
          <p:nvSpPr>
            <p:cNvPr id="19" name="object 70">
              <a:extLst>
                <a:ext uri="{FF2B5EF4-FFF2-40B4-BE49-F238E27FC236}">
                  <a16:creationId xmlns:a16="http://schemas.microsoft.com/office/drawing/2014/main" id="{06913B81-4810-9F08-59F0-267F610546DA}"/>
                </a:ext>
              </a:extLst>
            </p:cNvPr>
            <p:cNvSpPr/>
            <p:nvPr/>
          </p:nvSpPr>
          <p:spPr>
            <a:xfrm>
              <a:off x="1427401" y="2347688"/>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21" name="TextBox 20">
              <a:extLst>
                <a:ext uri="{FF2B5EF4-FFF2-40B4-BE49-F238E27FC236}">
                  <a16:creationId xmlns:a16="http://schemas.microsoft.com/office/drawing/2014/main" id="{D782D477-8D36-25B6-4CF8-FDD3450C6867}"/>
                </a:ext>
              </a:extLst>
            </p:cNvPr>
            <p:cNvSpPr txBox="1"/>
            <p:nvPr/>
          </p:nvSpPr>
          <p:spPr>
            <a:xfrm>
              <a:off x="1648460" y="2245929"/>
              <a:ext cx="2634180" cy="34073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Damage stock, electrical systems, and restrict deliveries and customer access</a:t>
              </a:r>
            </a:p>
          </p:txBody>
        </p:sp>
      </p:grpSp>
      <p:pic>
        <p:nvPicPr>
          <p:cNvPr id="23" name="Picture 22">
            <a:extLst>
              <a:ext uri="{FF2B5EF4-FFF2-40B4-BE49-F238E27FC236}">
                <a16:creationId xmlns:a16="http://schemas.microsoft.com/office/drawing/2014/main" id="{18C7BC9C-507C-D07B-F379-D6822E6D19CD}"/>
              </a:ext>
            </a:extLst>
          </p:cNvPr>
          <p:cNvPicPr>
            <a:picLocks noChangeAspect="1"/>
          </p:cNvPicPr>
          <p:nvPr/>
        </p:nvPicPr>
        <p:blipFill>
          <a:blip r:embed="rId3">
            <a:duotone>
              <a:schemeClr val="accent1">
                <a:shade val="45000"/>
                <a:satMod val="135000"/>
              </a:schemeClr>
              <a:prstClr val="white"/>
            </a:duotone>
          </a:blip>
          <a:stretch>
            <a:fillRect/>
          </a:stretch>
        </p:blipFill>
        <p:spPr>
          <a:xfrm>
            <a:off x="336449" y="2945133"/>
            <a:ext cx="524416" cy="524416"/>
          </a:xfrm>
          <a:prstGeom prst="rect">
            <a:avLst/>
          </a:prstGeom>
        </p:spPr>
      </p:pic>
      <p:grpSp>
        <p:nvGrpSpPr>
          <p:cNvPr id="111" name="Group 110">
            <a:extLst>
              <a:ext uri="{FF2B5EF4-FFF2-40B4-BE49-F238E27FC236}">
                <a16:creationId xmlns:a16="http://schemas.microsoft.com/office/drawing/2014/main" id="{D54F5432-A403-06EC-5AC5-48C238FF2A4C}"/>
              </a:ext>
            </a:extLst>
          </p:cNvPr>
          <p:cNvGrpSpPr/>
          <p:nvPr/>
        </p:nvGrpSpPr>
        <p:grpSpPr>
          <a:xfrm>
            <a:off x="1214848" y="2802339"/>
            <a:ext cx="3005013" cy="864625"/>
            <a:chOff x="1414875" y="2736672"/>
            <a:chExt cx="3005013" cy="864625"/>
          </a:xfrm>
        </p:grpSpPr>
        <p:sp>
          <p:nvSpPr>
            <p:cNvPr id="47" name="TextBox 46">
              <a:extLst>
                <a:ext uri="{FF2B5EF4-FFF2-40B4-BE49-F238E27FC236}">
                  <a16:creationId xmlns:a16="http://schemas.microsoft.com/office/drawing/2014/main" id="{271AADF5-9E3E-F7B9-56DE-1CE54EFA251B}"/>
                </a:ext>
              </a:extLst>
            </p:cNvPr>
            <p:cNvSpPr txBox="1"/>
            <p:nvPr/>
          </p:nvSpPr>
          <p:spPr>
            <a:xfrm>
              <a:off x="1414875" y="2736672"/>
              <a:ext cx="3005013" cy="279180"/>
            </a:xfrm>
            <a:prstGeom prst="rect">
              <a:avLst/>
            </a:prstGeom>
            <a:noFill/>
          </p:spPr>
          <p:txBody>
            <a:bodyPr wrap="square" lIns="0" tIns="46800" rIns="90000" bIns="46800" rtlCol="0">
              <a:spAutoFit/>
            </a:bodyPr>
            <a:lstStyle/>
            <a:p>
              <a:pPr algn="l"/>
              <a:r>
                <a:rPr lang="en-AU" sz="1200" b="1">
                  <a:solidFill>
                    <a:schemeClr val="tx2"/>
                  </a:solidFill>
                  <a:latin typeface="Segoe UI Light" panose="020B0502040204020203" pitchFamily="34" charset="0"/>
                  <a:cs typeface="Segoe UI Light" panose="020B0502040204020203" pitchFamily="34" charset="0"/>
                </a:rPr>
                <a:t>Hail and damaging winds</a:t>
              </a:r>
            </a:p>
          </p:txBody>
        </p:sp>
        <p:sp>
          <p:nvSpPr>
            <p:cNvPr id="49" name="object 70">
              <a:extLst>
                <a:ext uri="{FF2B5EF4-FFF2-40B4-BE49-F238E27FC236}">
                  <a16:creationId xmlns:a16="http://schemas.microsoft.com/office/drawing/2014/main" id="{6D90BF1D-55D8-FE49-5650-9629C71EE7BB}"/>
                </a:ext>
              </a:extLst>
            </p:cNvPr>
            <p:cNvSpPr/>
            <p:nvPr/>
          </p:nvSpPr>
          <p:spPr>
            <a:xfrm>
              <a:off x="1427401" y="3077302"/>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dirty="0">
                <a:latin typeface="Segoe UI Light" panose="020B0502040204020203" pitchFamily="34" charset="0"/>
                <a:cs typeface="Segoe UI Light" panose="020B0502040204020203" pitchFamily="34" charset="0"/>
              </a:endParaRPr>
            </a:p>
          </p:txBody>
        </p:sp>
        <p:sp>
          <p:nvSpPr>
            <p:cNvPr id="51" name="TextBox 50">
              <a:extLst>
                <a:ext uri="{FF2B5EF4-FFF2-40B4-BE49-F238E27FC236}">
                  <a16:creationId xmlns:a16="http://schemas.microsoft.com/office/drawing/2014/main" id="{ECF04D10-979E-84D3-2F9B-42593408E263}"/>
                </a:ext>
              </a:extLst>
            </p:cNvPr>
            <p:cNvSpPr txBox="1"/>
            <p:nvPr/>
          </p:nvSpPr>
          <p:spPr>
            <a:xfrm>
              <a:off x="1648460" y="3030498"/>
              <a:ext cx="2634180" cy="217625"/>
            </a:xfrm>
            <a:prstGeom prst="rect">
              <a:avLst/>
            </a:prstGeom>
            <a:noFill/>
          </p:spPr>
          <p:txBody>
            <a:bodyPr wrap="square" lIns="0" tIns="46800" rIns="90000" bIns="46800" rtlCol="0">
              <a:spAutoFit/>
            </a:bodyPr>
            <a:lstStyle/>
            <a:p>
              <a:pPr algn="l"/>
              <a:r>
                <a:rPr lang="en-AU" sz="800" dirty="0">
                  <a:solidFill>
                    <a:schemeClr val="tx2"/>
                  </a:solidFill>
                  <a:latin typeface="Segoe UI Light" panose="020B0502040204020203" pitchFamily="34" charset="0"/>
                  <a:cs typeface="Segoe UI Light" panose="020B0502040204020203" pitchFamily="34" charset="0"/>
                </a:rPr>
                <a:t>Damage roofing, facades, signage and rooftop equipment</a:t>
              </a:r>
            </a:p>
          </p:txBody>
        </p:sp>
        <p:sp>
          <p:nvSpPr>
            <p:cNvPr id="53" name="object 70">
              <a:extLst>
                <a:ext uri="{FF2B5EF4-FFF2-40B4-BE49-F238E27FC236}">
                  <a16:creationId xmlns:a16="http://schemas.microsoft.com/office/drawing/2014/main" id="{3591AB93-D256-AD9B-5A81-B39C93C5D13A}"/>
                </a:ext>
              </a:extLst>
            </p:cNvPr>
            <p:cNvSpPr/>
            <p:nvPr/>
          </p:nvSpPr>
          <p:spPr>
            <a:xfrm>
              <a:off x="1427401" y="3356431"/>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55" name="TextBox 54">
              <a:extLst>
                <a:ext uri="{FF2B5EF4-FFF2-40B4-BE49-F238E27FC236}">
                  <a16:creationId xmlns:a16="http://schemas.microsoft.com/office/drawing/2014/main" id="{C2236935-0770-9777-A56C-8D9A1019B4C6}"/>
                </a:ext>
              </a:extLst>
            </p:cNvPr>
            <p:cNvSpPr txBox="1"/>
            <p:nvPr/>
          </p:nvSpPr>
          <p:spPr>
            <a:xfrm>
              <a:off x="1648460" y="3260562"/>
              <a:ext cx="2634180" cy="34073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Cause water ingress, power outages and temporary centre closure</a:t>
              </a:r>
            </a:p>
          </p:txBody>
        </p:sp>
      </p:grpSp>
      <p:grpSp>
        <p:nvGrpSpPr>
          <p:cNvPr id="112" name="Group 111">
            <a:extLst>
              <a:ext uri="{FF2B5EF4-FFF2-40B4-BE49-F238E27FC236}">
                <a16:creationId xmlns:a16="http://schemas.microsoft.com/office/drawing/2014/main" id="{87D07FBD-A488-C7DE-650A-277A900A5377}"/>
              </a:ext>
            </a:extLst>
          </p:cNvPr>
          <p:cNvGrpSpPr/>
          <p:nvPr/>
        </p:nvGrpSpPr>
        <p:grpSpPr>
          <a:xfrm>
            <a:off x="1214848" y="3867775"/>
            <a:ext cx="3005013" cy="864625"/>
            <a:chOff x="1414875" y="3871182"/>
            <a:chExt cx="3005013" cy="864625"/>
          </a:xfrm>
        </p:grpSpPr>
        <p:sp>
          <p:nvSpPr>
            <p:cNvPr id="60" name="TextBox 59">
              <a:extLst>
                <a:ext uri="{FF2B5EF4-FFF2-40B4-BE49-F238E27FC236}">
                  <a16:creationId xmlns:a16="http://schemas.microsoft.com/office/drawing/2014/main" id="{70444A29-3354-DFA2-6F88-1B983F3DF2F4}"/>
                </a:ext>
              </a:extLst>
            </p:cNvPr>
            <p:cNvSpPr txBox="1"/>
            <p:nvPr/>
          </p:nvSpPr>
          <p:spPr>
            <a:xfrm>
              <a:off x="1414875" y="3871182"/>
              <a:ext cx="3005013" cy="279180"/>
            </a:xfrm>
            <a:prstGeom prst="rect">
              <a:avLst/>
            </a:prstGeom>
            <a:noFill/>
          </p:spPr>
          <p:txBody>
            <a:bodyPr wrap="square" lIns="0" tIns="46800" rIns="90000" bIns="46800" rtlCol="0">
              <a:spAutoFit/>
            </a:bodyPr>
            <a:lstStyle/>
            <a:p>
              <a:pPr algn="l"/>
              <a:r>
                <a:rPr lang="en-AU" sz="1200" b="1">
                  <a:solidFill>
                    <a:schemeClr val="tx2"/>
                  </a:solidFill>
                  <a:latin typeface="Segoe UI Light" panose="020B0502040204020203" pitchFamily="34" charset="0"/>
                  <a:cs typeface="Segoe UI Light" panose="020B0502040204020203" pitchFamily="34" charset="0"/>
                </a:rPr>
                <a:t>Heatwaves and bushfires</a:t>
              </a:r>
            </a:p>
          </p:txBody>
        </p:sp>
        <p:sp>
          <p:nvSpPr>
            <p:cNvPr id="61" name="object 70">
              <a:extLst>
                <a:ext uri="{FF2B5EF4-FFF2-40B4-BE49-F238E27FC236}">
                  <a16:creationId xmlns:a16="http://schemas.microsoft.com/office/drawing/2014/main" id="{3BF9AB54-2689-FE55-16CC-63D36C4C8084}"/>
                </a:ext>
              </a:extLst>
            </p:cNvPr>
            <p:cNvSpPr/>
            <p:nvPr/>
          </p:nvSpPr>
          <p:spPr>
            <a:xfrm>
              <a:off x="1427401" y="4211812"/>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62" name="TextBox 61">
              <a:extLst>
                <a:ext uri="{FF2B5EF4-FFF2-40B4-BE49-F238E27FC236}">
                  <a16:creationId xmlns:a16="http://schemas.microsoft.com/office/drawing/2014/main" id="{221F7504-2DB2-1D8A-36DB-DC0595F9C899}"/>
                </a:ext>
              </a:extLst>
            </p:cNvPr>
            <p:cNvSpPr txBox="1"/>
            <p:nvPr/>
          </p:nvSpPr>
          <p:spPr>
            <a:xfrm>
              <a:off x="1648460" y="4115943"/>
              <a:ext cx="2634180" cy="34073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Nearby bushfire can create ember, heat, and smoke exposure, impacting HVAC systems and air quality</a:t>
              </a:r>
            </a:p>
          </p:txBody>
        </p:sp>
        <p:sp>
          <p:nvSpPr>
            <p:cNvPr id="63" name="object 70">
              <a:extLst>
                <a:ext uri="{FF2B5EF4-FFF2-40B4-BE49-F238E27FC236}">
                  <a16:creationId xmlns:a16="http://schemas.microsoft.com/office/drawing/2014/main" id="{405EA459-E5B0-60F2-F3E2-F56217A58895}"/>
                </a:ext>
              </a:extLst>
            </p:cNvPr>
            <p:cNvSpPr/>
            <p:nvPr/>
          </p:nvSpPr>
          <p:spPr>
            <a:xfrm>
              <a:off x="1427401" y="4490941"/>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64" name="TextBox 63">
              <a:extLst>
                <a:ext uri="{FF2B5EF4-FFF2-40B4-BE49-F238E27FC236}">
                  <a16:creationId xmlns:a16="http://schemas.microsoft.com/office/drawing/2014/main" id="{020CABCA-F7C3-98D2-1387-5AE859887D13}"/>
                </a:ext>
              </a:extLst>
            </p:cNvPr>
            <p:cNvSpPr txBox="1"/>
            <p:nvPr/>
          </p:nvSpPr>
          <p:spPr>
            <a:xfrm>
              <a:off x="1648460" y="4395072"/>
              <a:ext cx="2634180" cy="340735"/>
            </a:xfrm>
            <a:prstGeom prst="rect">
              <a:avLst/>
            </a:prstGeom>
            <a:noFill/>
          </p:spPr>
          <p:txBody>
            <a:bodyPr wrap="square" lIns="0" tIns="46800" rIns="90000" bIns="46800" rtlCol="0">
              <a:spAutoFit/>
            </a:bodyPr>
            <a:lstStyle/>
            <a:p>
              <a:r>
                <a:rPr lang="en-AU" sz="800">
                  <a:solidFill>
                    <a:schemeClr val="tx2"/>
                  </a:solidFill>
                  <a:latin typeface="Segoe UI Light" panose="020B0502040204020203" pitchFamily="34" charset="0"/>
                  <a:cs typeface="Segoe UI Light" panose="020B0502040204020203" pitchFamily="34" charset="0"/>
                </a:rPr>
                <a:t>Prolonged high temperatures place stress on HVAC, refrigeration and electrical systems</a:t>
              </a:r>
            </a:p>
          </p:txBody>
        </p:sp>
      </p:grpSp>
      <p:pic>
        <p:nvPicPr>
          <p:cNvPr id="66" name="Picture 65">
            <a:extLst>
              <a:ext uri="{FF2B5EF4-FFF2-40B4-BE49-F238E27FC236}">
                <a16:creationId xmlns:a16="http://schemas.microsoft.com/office/drawing/2014/main" id="{BD38230E-5CF8-48A7-51FF-0E016141C540}"/>
              </a:ext>
            </a:extLst>
          </p:cNvPr>
          <p:cNvPicPr>
            <a:picLocks noChangeAspect="1"/>
          </p:cNvPicPr>
          <p:nvPr/>
        </p:nvPicPr>
        <p:blipFill>
          <a:blip r:embed="rId4">
            <a:duotone>
              <a:schemeClr val="accent1">
                <a:shade val="45000"/>
                <a:satMod val="135000"/>
              </a:schemeClr>
              <a:prstClr val="white"/>
            </a:duotone>
          </a:blip>
          <a:stretch>
            <a:fillRect/>
          </a:stretch>
        </p:blipFill>
        <p:spPr>
          <a:xfrm>
            <a:off x="336449" y="4030067"/>
            <a:ext cx="524416" cy="524416"/>
          </a:xfrm>
          <a:prstGeom prst="rect">
            <a:avLst/>
          </a:prstGeom>
        </p:spPr>
      </p:pic>
      <p:grpSp>
        <p:nvGrpSpPr>
          <p:cNvPr id="94" name="Group 93">
            <a:extLst>
              <a:ext uri="{FF2B5EF4-FFF2-40B4-BE49-F238E27FC236}">
                <a16:creationId xmlns:a16="http://schemas.microsoft.com/office/drawing/2014/main" id="{C5837E16-DCD2-8815-6144-7734DDA811AF}"/>
              </a:ext>
            </a:extLst>
          </p:cNvPr>
          <p:cNvGrpSpPr/>
          <p:nvPr/>
        </p:nvGrpSpPr>
        <p:grpSpPr>
          <a:xfrm>
            <a:off x="1214848" y="4933212"/>
            <a:ext cx="3005013" cy="800711"/>
            <a:chOff x="1414875" y="3871182"/>
            <a:chExt cx="3005013" cy="800711"/>
          </a:xfrm>
        </p:grpSpPr>
        <p:sp>
          <p:nvSpPr>
            <p:cNvPr id="95" name="TextBox 94">
              <a:extLst>
                <a:ext uri="{FF2B5EF4-FFF2-40B4-BE49-F238E27FC236}">
                  <a16:creationId xmlns:a16="http://schemas.microsoft.com/office/drawing/2014/main" id="{38D278E7-DA78-17D5-7A39-175F0C4D3245}"/>
                </a:ext>
              </a:extLst>
            </p:cNvPr>
            <p:cNvSpPr txBox="1"/>
            <p:nvPr/>
          </p:nvSpPr>
          <p:spPr>
            <a:xfrm>
              <a:off x="1414875" y="3871182"/>
              <a:ext cx="3005013" cy="279180"/>
            </a:xfrm>
            <a:prstGeom prst="rect">
              <a:avLst/>
            </a:prstGeom>
            <a:noFill/>
          </p:spPr>
          <p:txBody>
            <a:bodyPr wrap="square" lIns="0" tIns="46800" rIns="90000" bIns="46800" rtlCol="0">
              <a:spAutoFit/>
            </a:bodyPr>
            <a:lstStyle/>
            <a:p>
              <a:pPr algn="l"/>
              <a:r>
                <a:rPr lang="en-AU" sz="1200" b="1">
                  <a:solidFill>
                    <a:schemeClr val="tx2"/>
                  </a:solidFill>
                  <a:latin typeface="Segoe UI Light" panose="020B0502040204020203" pitchFamily="34" charset="0"/>
                  <a:cs typeface="Segoe UI Light" panose="020B0502040204020203" pitchFamily="34" charset="0"/>
                </a:rPr>
                <a:t>Catastrophic natural disasters</a:t>
              </a:r>
            </a:p>
          </p:txBody>
        </p:sp>
        <p:sp>
          <p:nvSpPr>
            <p:cNvPr id="96" name="object 70">
              <a:extLst>
                <a:ext uri="{FF2B5EF4-FFF2-40B4-BE49-F238E27FC236}">
                  <a16:creationId xmlns:a16="http://schemas.microsoft.com/office/drawing/2014/main" id="{F1F1C681-2BCB-63D3-8253-2CE7B5C1BD55}"/>
                </a:ext>
              </a:extLst>
            </p:cNvPr>
            <p:cNvSpPr/>
            <p:nvPr/>
          </p:nvSpPr>
          <p:spPr>
            <a:xfrm>
              <a:off x="1427401" y="4211812"/>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97" name="TextBox 96">
              <a:extLst>
                <a:ext uri="{FF2B5EF4-FFF2-40B4-BE49-F238E27FC236}">
                  <a16:creationId xmlns:a16="http://schemas.microsoft.com/office/drawing/2014/main" id="{102718F8-62F0-C864-5CF5-A75A3F3D5E88}"/>
                </a:ext>
              </a:extLst>
            </p:cNvPr>
            <p:cNvSpPr txBox="1"/>
            <p:nvPr/>
          </p:nvSpPr>
          <p:spPr>
            <a:xfrm>
              <a:off x="1648460" y="4115943"/>
              <a:ext cx="2634180" cy="34073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Cause severe structural damage to buildings and infrastructure</a:t>
              </a:r>
            </a:p>
          </p:txBody>
        </p:sp>
        <p:sp>
          <p:nvSpPr>
            <p:cNvPr id="98" name="object 70">
              <a:extLst>
                <a:ext uri="{FF2B5EF4-FFF2-40B4-BE49-F238E27FC236}">
                  <a16:creationId xmlns:a16="http://schemas.microsoft.com/office/drawing/2014/main" id="{9776F764-E948-F0CF-A9C1-2785B5A80D6E}"/>
                </a:ext>
              </a:extLst>
            </p:cNvPr>
            <p:cNvSpPr/>
            <p:nvPr/>
          </p:nvSpPr>
          <p:spPr>
            <a:xfrm>
              <a:off x="1427401" y="4490941"/>
              <a:ext cx="109855" cy="109855"/>
            </a:xfrm>
            <a:custGeom>
              <a:avLst/>
              <a:gdLst/>
              <a:ahLst/>
              <a:cxnLst/>
              <a:rect l="l" t="t" r="r" b="b"/>
              <a:pathLst>
                <a:path w="109854" h="109854">
                  <a:moveTo>
                    <a:pt x="109728" y="0"/>
                  </a:moveTo>
                  <a:lnTo>
                    <a:pt x="0" y="0"/>
                  </a:lnTo>
                  <a:lnTo>
                    <a:pt x="0" y="109727"/>
                  </a:lnTo>
                  <a:lnTo>
                    <a:pt x="109728" y="109727"/>
                  </a:lnTo>
                  <a:lnTo>
                    <a:pt x="109728" y="0"/>
                  </a:lnTo>
                  <a:close/>
                </a:path>
              </a:pathLst>
            </a:custGeom>
            <a:solidFill>
              <a:schemeClr val="accent3"/>
            </a:solidFill>
            <a:ln>
              <a:noFill/>
            </a:ln>
          </p:spPr>
          <p:txBody>
            <a:bodyPr wrap="square" lIns="0" tIns="0" rIns="0" bIns="0" rtlCol="0"/>
            <a:lstStyle>
              <a:defPPr>
                <a:defRPr kern="0"/>
              </a:defPPr>
            </a:lstStyle>
            <a:p>
              <a:endParaRPr>
                <a:latin typeface="Segoe UI Light" panose="020B0502040204020203" pitchFamily="34" charset="0"/>
                <a:cs typeface="Segoe UI Light" panose="020B0502040204020203" pitchFamily="34" charset="0"/>
              </a:endParaRPr>
            </a:p>
          </p:txBody>
        </p:sp>
        <p:sp>
          <p:nvSpPr>
            <p:cNvPr id="99" name="TextBox 98">
              <a:extLst>
                <a:ext uri="{FF2B5EF4-FFF2-40B4-BE49-F238E27FC236}">
                  <a16:creationId xmlns:a16="http://schemas.microsoft.com/office/drawing/2014/main" id="{45F63C27-67DD-E044-FA45-F7C851617450}"/>
                </a:ext>
              </a:extLst>
            </p:cNvPr>
            <p:cNvSpPr txBox="1"/>
            <p:nvPr/>
          </p:nvSpPr>
          <p:spPr>
            <a:xfrm>
              <a:off x="1648460" y="4454268"/>
              <a:ext cx="2634180" cy="217625"/>
            </a:xfrm>
            <a:prstGeom prst="rect">
              <a:avLst/>
            </a:prstGeom>
            <a:noFill/>
          </p:spPr>
          <p:txBody>
            <a:bodyPr wrap="square" lIns="0" tIns="46800" rIns="90000" bIns="46800" rtlCol="0">
              <a:spAutoFit/>
            </a:bodyPr>
            <a:lstStyle/>
            <a:p>
              <a:pPr algn="l"/>
              <a:r>
                <a:rPr lang="en-AU" sz="800" dirty="0">
                  <a:solidFill>
                    <a:schemeClr val="tx2"/>
                  </a:solidFill>
                  <a:latin typeface="Segoe UI Light" panose="020B0502040204020203" pitchFamily="34" charset="0"/>
                  <a:cs typeface="Segoe UI Light" panose="020B0502040204020203" pitchFamily="34" charset="0"/>
                </a:rPr>
                <a:t>Result in prolonged centre closures, significant repair costs </a:t>
              </a:r>
            </a:p>
          </p:txBody>
        </p:sp>
      </p:grpSp>
      <p:sp>
        <p:nvSpPr>
          <p:cNvPr id="114" name="Rectangle 113">
            <a:extLst>
              <a:ext uri="{FF2B5EF4-FFF2-40B4-BE49-F238E27FC236}">
                <a16:creationId xmlns:a16="http://schemas.microsoft.com/office/drawing/2014/main" id="{3495D998-B24C-7CCE-1268-AB36A846C31E}"/>
              </a:ext>
            </a:extLst>
          </p:cNvPr>
          <p:cNvSpPr/>
          <p:nvPr/>
        </p:nvSpPr>
        <p:spPr>
          <a:xfrm>
            <a:off x="4721301" y="1955633"/>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a:t>
            </a:r>
          </a:p>
        </p:txBody>
      </p:sp>
      <p:sp>
        <p:nvSpPr>
          <p:cNvPr id="116" name="TextBox 115">
            <a:extLst>
              <a:ext uri="{FF2B5EF4-FFF2-40B4-BE49-F238E27FC236}">
                <a16:creationId xmlns:a16="http://schemas.microsoft.com/office/drawing/2014/main" id="{E3FED494-E8C3-1718-86A2-BF27B01EC477}"/>
              </a:ext>
            </a:extLst>
          </p:cNvPr>
          <p:cNvSpPr txBox="1"/>
          <p:nvPr/>
        </p:nvSpPr>
        <p:spPr>
          <a:xfrm>
            <a:off x="5108725" y="1743447"/>
            <a:ext cx="3808579" cy="279180"/>
          </a:xfrm>
          <a:prstGeom prst="rect">
            <a:avLst/>
          </a:prstGeom>
          <a:noFill/>
        </p:spPr>
        <p:txBody>
          <a:bodyPr wrap="square" lIns="0" tIns="46800" rIns="90000" bIns="46800" rtlCol="0">
            <a:spAutoFit/>
          </a:bodyPr>
          <a:lstStyle/>
          <a:p>
            <a:pPr algn="l"/>
            <a:r>
              <a:rPr lang="en-AU" sz="1200" b="1">
                <a:solidFill>
                  <a:schemeClr val="tx2"/>
                </a:solidFill>
              </a:rPr>
              <a:t>Low exposure to catastrophic events</a:t>
            </a:r>
          </a:p>
        </p:txBody>
      </p:sp>
      <p:sp>
        <p:nvSpPr>
          <p:cNvPr id="118" name="TextBox 117">
            <a:extLst>
              <a:ext uri="{FF2B5EF4-FFF2-40B4-BE49-F238E27FC236}">
                <a16:creationId xmlns:a16="http://schemas.microsoft.com/office/drawing/2014/main" id="{1669487E-095D-6467-75E0-EB9B04957172}"/>
              </a:ext>
            </a:extLst>
          </p:cNvPr>
          <p:cNvSpPr txBox="1"/>
          <p:nvPr/>
        </p:nvSpPr>
        <p:spPr>
          <a:xfrm>
            <a:off x="5108725" y="1953741"/>
            <a:ext cx="3808579" cy="402291"/>
          </a:xfrm>
          <a:prstGeom prst="rect">
            <a:avLst/>
          </a:prstGeom>
          <a:noFill/>
        </p:spPr>
        <p:txBody>
          <a:bodyPr wrap="square" lIns="0" tIns="46800" rIns="90000" bIns="46800" rtlCol="0">
            <a:spAutoFit/>
          </a:bodyPr>
          <a:lstStyle/>
          <a:p>
            <a:pPr algn="l"/>
            <a:r>
              <a:rPr lang="en-AU" sz="1000" dirty="0">
                <a:solidFill>
                  <a:schemeClr val="tx2"/>
                </a:solidFill>
              </a:rPr>
              <a:t>NSW modelling records show no material Blacktown losses from cyclones or coastal hazards</a:t>
            </a:r>
          </a:p>
        </p:txBody>
      </p:sp>
      <p:pic>
        <p:nvPicPr>
          <p:cNvPr id="120" name="Picture 119">
            <a:extLst>
              <a:ext uri="{FF2B5EF4-FFF2-40B4-BE49-F238E27FC236}">
                <a16:creationId xmlns:a16="http://schemas.microsoft.com/office/drawing/2014/main" id="{AE91C2C8-215D-07C4-6AE4-4563235B987C}"/>
              </a:ext>
            </a:extLst>
          </p:cNvPr>
          <p:cNvPicPr>
            <a:picLocks noChangeAspect="1"/>
          </p:cNvPicPr>
          <p:nvPr/>
        </p:nvPicPr>
        <p:blipFill>
          <a:blip r:embed="rId5">
            <a:duotone>
              <a:schemeClr val="accent1">
                <a:shade val="45000"/>
                <a:satMod val="135000"/>
              </a:schemeClr>
              <a:prstClr val="white"/>
            </a:duotone>
          </a:blip>
          <a:stretch>
            <a:fillRect/>
          </a:stretch>
        </p:blipFill>
        <p:spPr>
          <a:xfrm>
            <a:off x="329291" y="5100694"/>
            <a:ext cx="524416" cy="524416"/>
          </a:xfrm>
          <a:prstGeom prst="rect">
            <a:avLst/>
          </a:prstGeom>
        </p:spPr>
      </p:pic>
      <p:sp>
        <p:nvSpPr>
          <p:cNvPr id="129" name="Rectangle 128">
            <a:extLst>
              <a:ext uri="{FF2B5EF4-FFF2-40B4-BE49-F238E27FC236}">
                <a16:creationId xmlns:a16="http://schemas.microsoft.com/office/drawing/2014/main" id="{5D09015F-4B14-670D-25E3-0F7DA52DA9F1}"/>
              </a:ext>
            </a:extLst>
          </p:cNvPr>
          <p:cNvSpPr/>
          <p:nvPr/>
        </p:nvSpPr>
        <p:spPr>
          <a:xfrm>
            <a:off x="4724114" y="2741577"/>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a:t>
            </a:r>
          </a:p>
        </p:txBody>
      </p:sp>
      <p:sp>
        <p:nvSpPr>
          <p:cNvPr id="130" name="TextBox 129">
            <a:extLst>
              <a:ext uri="{FF2B5EF4-FFF2-40B4-BE49-F238E27FC236}">
                <a16:creationId xmlns:a16="http://schemas.microsoft.com/office/drawing/2014/main" id="{FB86EEC4-014C-9002-CC91-69C75CB1CCB2}"/>
              </a:ext>
            </a:extLst>
          </p:cNvPr>
          <p:cNvSpPr txBox="1"/>
          <p:nvPr/>
        </p:nvSpPr>
        <p:spPr>
          <a:xfrm>
            <a:off x="5108725" y="2529391"/>
            <a:ext cx="3808579" cy="279180"/>
          </a:xfrm>
          <a:prstGeom prst="rect">
            <a:avLst/>
          </a:prstGeom>
          <a:noFill/>
        </p:spPr>
        <p:txBody>
          <a:bodyPr wrap="square" lIns="0" tIns="46800" rIns="90000" bIns="46800" rtlCol="0">
            <a:spAutoFit/>
          </a:bodyPr>
          <a:lstStyle/>
          <a:p>
            <a:pPr algn="l"/>
            <a:r>
              <a:rPr lang="en-AU" sz="1200" b="1">
                <a:solidFill>
                  <a:schemeClr val="tx2"/>
                </a:solidFill>
              </a:rPr>
              <a:t>Localised rather than systemic hazard exposure</a:t>
            </a:r>
          </a:p>
        </p:txBody>
      </p:sp>
      <p:sp>
        <p:nvSpPr>
          <p:cNvPr id="131" name="TextBox 130">
            <a:extLst>
              <a:ext uri="{FF2B5EF4-FFF2-40B4-BE49-F238E27FC236}">
                <a16:creationId xmlns:a16="http://schemas.microsoft.com/office/drawing/2014/main" id="{090CB40A-A792-13A0-ACA0-77834AC77B84}"/>
              </a:ext>
            </a:extLst>
          </p:cNvPr>
          <p:cNvSpPr txBox="1"/>
          <p:nvPr/>
        </p:nvSpPr>
        <p:spPr>
          <a:xfrm>
            <a:off x="5108725" y="2739685"/>
            <a:ext cx="3808579" cy="402291"/>
          </a:xfrm>
          <a:prstGeom prst="rect">
            <a:avLst/>
          </a:prstGeom>
          <a:noFill/>
        </p:spPr>
        <p:txBody>
          <a:bodyPr wrap="square" lIns="0" tIns="46800" rIns="90000" bIns="46800" rtlCol="0">
            <a:spAutoFit/>
          </a:bodyPr>
          <a:lstStyle/>
          <a:p>
            <a:pPr algn="l"/>
            <a:r>
              <a:rPr lang="en-AU" sz="1000" dirty="0">
                <a:solidFill>
                  <a:schemeClr val="tx2"/>
                </a:solidFill>
              </a:rPr>
              <a:t>Flood and bushfire exposure is concentrated in specific flood catchments / bushfire prone areas, rather than the whole LGA</a:t>
            </a:r>
          </a:p>
        </p:txBody>
      </p:sp>
      <p:sp>
        <p:nvSpPr>
          <p:cNvPr id="135" name="Rectangle 134">
            <a:extLst>
              <a:ext uri="{FF2B5EF4-FFF2-40B4-BE49-F238E27FC236}">
                <a16:creationId xmlns:a16="http://schemas.microsoft.com/office/drawing/2014/main" id="{26FCBA62-958F-B0A2-7BBF-AA0D1125B2A2}"/>
              </a:ext>
            </a:extLst>
          </p:cNvPr>
          <p:cNvSpPr/>
          <p:nvPr/>
        </p:nvSpPr>
        <p:spPr>
          <a:xfrm>
            <a:off x="4712860" y="3527521"/>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III</a:t>
            </a:r>
          </a:p>
        </p:txBody>
      </p:sp>
      <p:sp>
        <p:nvSpPr>
          <p:cNvPr id="136" name="TextBox 135">
            <a:extLst>
              <a:ext uri="{FF2B5EF4-FFF2-40B4-BE49-F238E27FC236}">
                <a16:creationId xmlns:a16="http://schemas.microsoft.com/office/drawing/2014/main" id="{3BBA6B91-F394-C47F-CA85-7D0B9C4C8373}"/>
              </a:ext>
            </a:extLst>
          </p:cNvPr>
          <p:cNvSpPr txBox="1"/>
          <p:nvPr/>
        </p:nvSpPr>
        <p:spPr>
          <a:xfrm>
            <a:off x="5097471" y="3315335"/>
            <a:ext cx="3808579" cy="279180"/>
          </a:xfrm>
          <a:prstGeom prst="rect">
            <a:avLst/>
          </a:prstGeom>
          <a:noFill/>
        </p:spPr>
        <p:txBody>
          <a:bodyPr wrap="square" lIns="0" tIns="46800" rIns="90000" bIns="46800" rtlCol="0">
            <a:spAutoFit/>
          </a:bodyPr>
          <a:lstStyle/>
          <a:p>
            <a:pPr algn="l"/>
            <a:r>
              <a:rPr lang="en-AU" sz="1200" b="1">
                <a:solidFill>
                  <a:schemeClr val="tx2"/>
                </a:solidFill>
              </a:rPr>
              <a:t>Physical resilience and procedures</a:t>
            </a:r>
          </a:p>
        </p:txBody>
      </p:sp>
      <p:sp>
        <p:nvSpPr>
          <p:cNvPr id="137" name="TextBox 136">
            <a:extLst>
              <a:ext uri="{FF2B5EF4-FFF2-40B4-BE49-F238E27FC236}">
                <a16:creationId xmlns:a16="http://schemas.microsoft.com/office/drawing/2014/main" id="{B753F1FE-6FE3-F1FA-9755-070E2E28FBC3}"/>
              </a:ext>
            </a:extLst>
          </p:cNvPr>
          <p:cNvSpPr txBox="1"/>
          <p:nvPr/>
        </p:nvSpPr>
        <p:spPr>
          <a:xfrm>
            <a:off x="5097471" y="3525629"/>
            <a:ext cx="3808579" cy="402291"/>
          </a:xfrm>
          <a:prstGeom prst="rect">
            <a:avLst/>
          </a:prstGeom>
          <a:noFill/>
        </p:spPr>
        <p:txBody>
          <a:bodyPr wrap="square" lIns="0" tIns="46800" rIns="90000" bIns="46800" rtlCol="0">
            <a:spAutoFit/>
          </a:bodyPr>
          <a:lstStyle/>
          <a:p>
            <a:pPr algn="l"/>
            <a:r>
              <a:rPr lang="en-AU" sz="1000">
                <a:solidFill>
                  <a:schemeClr val="tx2"/>
                </a:solidFill>
              </a:rPr>
              <a:t>Drainage maintenance, roof inspections, secure equipment and emergency procedures reduce damage</a:t>
            </a:r>
          </a:p>
        </p:txBody>
      </p:sp>
      <p:sp>
        <p:nvSpPr>
          <p:cNvPr id="139" name="Rectangle 138">
            <a:extLst>
              <a:ext uri="{FF2B5EF4-FFF2-40B4-BE49-F238E27FC236}">
                <a16:creationId xmlns:a16="http://schemas.microsoft.com/office/drawing/2014/main" id="{25EFE3F4-F055-7768-122E-F9E48207CD41}"/>
              </a:ext>
            </a:extLst>
          </p:cNvPr>
          <p:cNvSpPr/>
          <p:nvPr/>
        </p:nvSpPr>
        <p:spPr>
          <a:xfrm>
            <a:off x="4715674" y="4266673"/>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IV</a:t>
            </a:r>
          </a:p>
        </p:txBody>
      </p:sp>
      <p:sp>
        <p:nvSpPr>
          <p:cNvPr id="140" name="TextBox 139">
            <a:extLst>
              <a:ext uri="{FF2B5EF4-FFF2-40B4-BE49-F238E27FC236}">
                <a16:creationId xmlns:a16="http://schemas.microsoft.com/office/drawing/2014/main" id="{190A4201-C7E3-827C-8D22-67827A3E2977}"/>
              </a:ext>
            </a:extLst>
          </p:cNvPr>
          <p:cNvSpPr txBox="1"/>
          <p:nvPr/>
        </p:nvSpPr>
        <p:spPr>
          <a:xfrm>
            <a:off x="5097471" y="4101279"/>
            <a:ext cx="3808579" cy="279180"/>
          </a:xfrm>
          <a:prstGeom prst="rect">
            <a:avLst/>
          </a:prstGeom>
          <a:noFill/>
        </p:spPr>
        <p:txBody>
          <a:bodyPr wrap="square" lIns="0" tIns="46800" rIns="90000" bIns="46800" rtlCol="0">
            <a:spAutoFit/>
          </a:bodyPr>
          <a:lstStyle/>
          <a:p>
            <a:pPr algn="l"/>
            <a:r>
              <a:rPr lang="en-AU" sz="1200" b="1">
                <a:solidFill>
                  <a:schemeClr val="tx2"/>
                </a:solidFill>
              </a:rPr>
              <a:t>Preventative measures</a:t>
            </a:r>
          </a:p>
        </p:txBody>
      </p:sp>
      <p:sp>
        <p:nvSpPr>
          <p:cNvPr id="141" name="TextBox 140">
            <a:extLst>
              <a:ext uri="{FF2B5EF4-FFF2-40B4-BE49-F238E27FC236}">
                <a16:creationId xmlns:a16="http://schemas.microsoft.com/office/drawing/2014/main" id="{A8228307-A959-8038-D891-7DE40083812F}"/>
              </a:ext>
            </a:extLst>
          </p:cNvPr>
          <p:cNvSpPr txBox="1"/>
          <p:nvPr/>
        </p:nvSpPr>
        <p:spPr>
          <a:xfrm>
            <a:off x="5097471" y="4311573"/>
            <a:ext cx="3808579" cy="402291"/>
          </a:xfrm>
          <a:prstGeom prst="rect">
            <a:avLst/>
          </a:prstGeom>
          <a:noFill/>
        </p:spPr>
        <p:txBody>
          <a:bodyPr wrap="square" lIns="0" tIns="46800" rIns="90000" bIns="46800" rtlCol="0">
            <a:spAutoFit/>
          </a:bodyPr>
          <a:lstStyle/>
          <a:p>
            <a:pPr algn="l"/>
            <a:r>
              <a:rPr lang="en-AU" sz="1000">
                <a:solidFill>
                  <a:schemeClr val="tx2"/>
                </a:solidFill>
              </a:rPr>
              <a:t>Bayview proposed Capex includes $0.8m of Solar PV and energy-efficiency upgrades</a:t>
            </a:r>
          </a:p>
        </p:txBody>
      </p:sp>
      <p:sp>
        <p:nvSpPr>
          <p:cNvPr id="143" name="Rectangle 142">
            <a:extLst>
              <a:ext uri="{FF2B5EF4-FFF2-40B4-BE49-F238E27FC236}">
                <a16:creationId xmlns:a16="http://schemas.microsoft.com/office/drawing/2014/main" id="{4CBD089C-5DDE-4514-4E96-8A2917EFDEC6}"/>
              </a:ext>
            </a:extLst>
          </p:cNvPr>
          <p:cNvSpPr/>
          <p:nvPr/>
        </p:nvSpPr>
        <p:spPr>
          <a:xfrm>
            <a:off x="4718488" y="5016919"/>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V</a:t>
            </a:r>
          </a:p>
        </p:txBody>
      </p:sp>
      <p:sp>
        <p:nvSpPr>
          <p:cNvPr id="144" name="TextBox 143">
            <a:extLst>
              <a:ext uri="{FF2B5EF4-FFF2-40B4-BE49-F238E27FC236}">
                <a16:creationId xmlns:a16="http://schemas.microsoft.com/office/drawing/2014/main" id="{BDBFF7F5-8D62-21BD-009B-BA689F91255A}"/>
              </a:ext>
            </a:extLst>
          </p:cNvPr>
          <p:cNvSpPr txBox="1"/>
          <p:nvPr/>
        </p:nvSpPr>
        <p:spPr>
          <a:xfrm>
            <a:off x="5097471" y="4887222"/>
            <a:ext cx="3808579" cy="279180"/>
          </a:xfrm>
          <a:prstGeom prst="rect">
            <a:avLst/>
          </a:prstGeom>
          <a:noFill/>
        </p:spPr>
        <p:txBody>
          <a:bodyPr wrap="square" lIns="0" tIns="46800" rIns="90000" bIns="46800" rtlCol="0">
            <a:spAutoFit/>
          </a:bodyPr>
          <a:lstStyle/>
          <a:p>
            <a:pPr algn="l"/>
            <a:r>
              <a:rPr lang="en-AU" sz="1200" b="1" dirty="0">
                <a:solidFill>
                  <a:schemeClr val="tx2"/>
                </a:solidFill>
              </a:rPr>
              <a:t>Insurance</a:t>
            </a:r>
          </a:p>
        </p:txBody>
      </p:sp>
      <p:sp>
        <p:nvSpPr>
          <p:cNvPr id="145" name="TextBox 144">
            <a:extLst>
              <a:ext uri="{FF2B5EF4-FFF2-40B4-BE49-F238E27FC236}">
                <a16:creationId xmlns:a16="http://schemas.microsoft.com/office/drawing/2014/main" id="{818A3D15-D6C2-E5A4-D175-0B620E8FF261}"/>
              </a:ext>
            </a:extLst>
          </p:cNvPr>
          <p:cNvSpPr txBox="1"/>
          <p:nvPr/>
        </p:nvSpPr>
        <p:spPr>
          <a:xfrm>
            <a:off x="5097471" y="5097516"/>
            <a:ext cx="3808579" cy="248402"/>
          </a:xfrm>
          <a:prstGeom prst="rect">
            <a:avLst/>
          </a:prstGeom>
          <a:noFill/>
        </p:spPr>
        <p:txBody>
          <a:bodyPr wrap="square" lIns="0" tIns="46800" rIns="90000" bIns="46800" rtlCol="0">
            <a:spAutoFit/>
          </a:bodyPr>
          <a:lstStyle/>
          <a:p>
            <a:pPr algn="l"/>
            <a:r>
              <a:rPr lang="en-AU" sz="1000">
                <a:solidFill>
                  <a:schemeClr val="tx2"/>
                </a:solidFill>
              </a:rPr>
              <a:t>Typically protected through commercial property / ISR insurance </a:t>
            </a:r>
          </a:p>
        </p:txBody>
      </p:sp>
      <p:pic>
        <p:nvPicPr>
          <p:cNvPr id="146" name="Picture 145" descr="International Credit Insurance &amp; Surety Association Members">
            <a:extLst>
              <a:ext uri="{FF2B5EF4-FFF2-40B4-BE49-F238E27FC236}">
                <a16:creationId xmlns:a16="http://schemas.microsoft.com/office/drawing/2014/main" id="{6B4C2DEE-8F25-33D8-EE8D-4CEDA5BFEBB8}"/>
              </a:ext>
            </a:extLst>
          </p:cNvPr>
          <p:cNvPicPr>
            <a:picLocks noChangeAspect="1"/>
          </p:cNvPicPr>
          <p:nvPr/>
        </p:nvPicPr>
        <p:blipFill>
          <a:blip r:embed="rId6"/>
          <a:stretch>
            <a:fillRect/>
          </a:stretch>
        </p:blipFill>
        <p:spPr>
          <a:xfrm>
            <a:off x="5384381" y="5316003"/>
            <a:ext cx="1254646" cy="752788"/>
          </a:xfrm>
          <a:prstGeom prst="rect">
            <a:avLst/>
          </a:prstGeom>
        </p:spPr>
      </p:pic>
      <p:pic>
        <p:nvPicPr>
          <p:cNvPr id="147" name="Picture 146" descr="FM Global - Insurance Council of Australia">
            <a:extLst>
              <a:ext uri="{FF2B5EF4-FFF2-40B4-BE49-F238E27FC236}">
                <a16:creationId xmlns:a16="http://schemas.microsoft.com/office/drawing/2014/main" id="{0B21D506-8250-6C98-1F5B-2F347116D37B}"/>
              </a:ext>
            </a:extLst>
          </p:cNvPr>
          <p:cNvPicPr>
            <a:picLocks noChangeAspect="1"/>
          </p:cNvPicPr>
          <p:nvPr/>
        </p:nvPicPr>
        <p:blipFill>
          <a:blip r:embed="rId7"/>
          <a:stretch>
            <a:fillRect/>
          </a:stretch>
        </p:blipFill>
        <p:spPr>
          <a:xfrm>
            <a:off x="7013014" y="5456717"/>
            <a:ext cx="961163" cy="667047"/>
          </a:xfrm>
          <a:prstGeom prst="rect">
            <a:avLst/>
          </a:prstGeom>
        </p:spPr>
      </p:pic>
    </p:spTree>
    <p:extLst>
      <p:ext uri="{BB962C8B-B14F-4D97-AF65-F5344CB8AC3E}">
        <p14:creationId xmlns:p14="http://schemas.microsoft.com/office/powerpoint/2010/main" val="449797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2C6C5-9889-7842-78FA-2BC6EF1A5954}"/>
            </a:ext>
          </a:extLst>
        </p:cNvPr>
        <p:cNvGrpSpPr/>
        <p:nvPr/>
      </p:nvGrpSpPr>
      <p:grpSpPr>
        <a:xfrm>
          <a:off x="0" y="0"/>
          <a:ext cx="0" cy="0"/>
          <a:chOff x="0" y="0"/>
          <a:chExt cx="0" cy="0"/>
        </a:xfrm>
      </p:grpSpPr>
      <p:sp>
        <p:nvSpPr>
          <p:cNvPr id="86" name="Arrow: Pentagon 85">
            <a:extLst>
              <a:ext uri="{FF2B5EF4-FFF2-40B4-BE49-F238E27FC236}">
                <a16:creationId xmlns:a16="http://schemas.microsoft.com/office/drawing/2014/main" id="{281733D3-D33F-C828-0C9E-36A8B04E2093}"/>
              </a:ext>
            </a:extLst>
          </p:cNvPr>
          <p:cNvSpPr/>
          <p:nvPr/>
        </p:nvSpPr>
        <p:spPr>
          <a:xfrm>
            <a:off x="212874" y="2810116"/>
            <a:ext cx="4207012" cy="130540"/>
          </a:xfrm>
          <a:prstGeom prst="homePlate">
            <a:avLst>
              <a:gd name="adj" fmla="val 89393"/>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Oval 89">
            <a:extLst>
              <a:ext uri="{FF2B5EF4-FFF2-40B4-BE49-F238E27FC236}">
                <a16:creationId xmlns:a16="http://schemas.microsoft.com/office/drawing/2014/main" id="{4392A234-38CF-F4F4-4638-E6DEBC289B5A}"/>
              </a:ext>
            </a:extLst>
          </p:cNvPr>
          <p:cNvSpPr/>
          <p:nvPr/>
        </p:nvSpPr>
        <p:spPr>
          <a:xfrm>
            <a:off x="2515118" y="2783832"/>
            <a:ext cx="174659" cy="174659"/>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7" name="Straight Connector 96">
            <a:extLst>
              <a:ext uri="{FF2B5EF4-FFF2-40B4-BE49-F238E27FC236}">
                <a16:creationId xmlns:a16="http://schemas.microsoft.com/office/drawing/2014/main" id="{23BC32FB-C46E-BAA8-4689-CD0F648DB907}"/>
              </a:ext>
            </a:extLst>
          </p:cNvPr>
          <p:cNvCxnSpPr>
            <a:cxnSpLocks/>
          </p:cNvCxnSpPr>
          <p:nvPr/>
        </p:nvCxnSpPr>
        <p:spPr>
          <a:xfrm>
            <a:off x="1055843" y="2953304"/>
            <a:ext cx="0" cy="861873"/>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10040D58-CBC3-4CE5-981C-B9CAC36CAA97}"/>
              </a:ext>
            </a:extLst>
          </p:cNvPr>
          <p:cNvCxnSpPr>
            <a:cxnSpLocks/>
          </p:cNvCxnSpPr>
          <p:nvPr/>
        </p:nvCxnSpPr>
        <p:spPr>
          <a:xfrm>
            <a:off x="286217" y="1948243"/>
            <a:ext cx="0" cy="83111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2" name="Text Placeholder 1">
            <a:extLst>
              <a:ext uri="{FF2B5EF4-FFF2-40B4-BE49-F238E27FC236}">
                <a16:creationId xmlns:a16="http://schemas.microsoft.com/office/drawing/2014/main" id="{EB70EDCA-1B00-C046-8CDF-D17534429385}"/>
              </a:ext>
            </a:extLst>
          </p:cNvPr>
          <p:cNvSpPr>
            <a:spLocks noGrp="1"/>
          </p:cNvSpPr>
          <p:nvPr>
            <p:ph type="body" sz="quarter" idx="12"/>
          </p:nvPr>
        </p:nvSpPr>
        <p:spPr/>
        <p:txBody>
          <a:bodyPr/>
          <a:lstStyle/>
          <a:p>
            <a:r>
              <a:rPr lang="en-AU" dirty="0"/>
              <a:t>CFS should consider exit timeline, due diligence follow-ups with Terralith, and the potential buyer universe</a:t>
            </a:r>
          </a:p>
        </p:txBody>
      </p:sp>
      <p:sp>
        <p:nvSpPr>
          <p:cNvPr id="3" name="Text Placeholder 2">
            <a:extLst>
              <a:ext uri="{FF2B5EF4-FFF2-40B4-BE49-F238E27FC236}">
                <a16:creationId xmlns:a16="http://schemas.microsoft.com/office/drawing/2014/main" id="{4E0D9019-5E57-A7E2-51C5-5F5D3DFEDB9A}"/>
              </a:ext>
            </a:extLst>
          </p:cNvPr>
          <p:cNvSpPr>
            <a:spLocks noGrp="1"/>
          </p:cNvSpPr>
          <p:nvPr>
            <p:ph type="body" sz="quarter" idx="13"/>
          </p:nvPr>
        </p:nvSpPr>
        <p:spPr/>
        <p:txBody>
          <a:bodyPr/>
          <a:lstStyle/>
          <a:p>
            <a:endParaRPr lang="en-AU"/>
          </a:p>
        </p:txBody>
      </p:sp>
      <p:sp>
        <p:nvSpPr>
          <p:cNvPr id="4" name="Text Placeholder 3">
            <a:extLst>
              <a:ext uri="{FF2B5EF4-FFF2-40B4-BE49-F238E27FC236}">
                <a16:creationId xmlns:a16="http://schemas.microsoft.com/office/drawing/2014/main" id="{3DC4EE64-3D98-0228-EB0A-5AF79003D6F9}"/>
              </a:ext>
            </a:extLst>
          </p:cNvPr>
          <p:cNvSpPr>
            <a:spLocks noGrp="1"/>
          </p:cNvSpPr>
          <p:nvPr>
            <p:ph type="body" sz="quarter" idx="10"/>
          </p:nvPr>
        </p:nvSpPr>
        <p:spPr/>
        <p:txBody>
          <a:bodyPr/>
          <a:lstStyle/>
          <a:p>
            <a:r>
              <a:rPr lang="en-AU"/>
              <a:t>Exit Strategy</a:t>
            </a:r>
          </a:p>
        </p:txBody>
      </p:sp>
      <p:cxnSp>
        <p:nvCxnSpPr>
          <p:cNvPr id="82" name="Straight Connector 81">
            <a:extLst>
              <a:ext uri="{FF2B5EF4-FFF2-40B4-BE49-F238E27FC236}">
                <a16:creationId xmlns:a16="http://schemas.microsoft.com/office/drawing/2014/main" id="{25FFC1BC-D5D0-B238-ACD7-DF29AC022BB7}"/>
              </a:ext>
            </a:extLst>
          </p:cNvPr>
          <p:cNvCxnSpPr>
            <a:cxnSpLocks/>
          </p:cNvCxnSpPr>
          <p:nvPr/>
        </p:nvCxnSpPr>
        <p:spPr>
          <a:xfrm>
            <a:off x="212876"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84" name="TextBox 83">
            <a:extLst>
              <a:ext uri="{FF2B5EF4-FFF2-40B4-BE49-F238E27FC236}">
                <a16:creationId xmlns:a16="http://schemas.microsoft.com/office/drawing/2014/main" id="{756DB205-3184-F24E-5FC6-161A3681D1D1}"/>
              </a:ext>
            </a:extLst>
          </p:cNvPr>
          <p:cNvSpPr txBox="1"/>
          <p:nvPr/>
        </p:nvSpPr>
        <p:spPr>
          <a:xfrm>
            <a:off x="212876" y="1333295"/>
            <a:ext cx="4207015"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Exit mechanics</a:t>
            </a:r>
          </a:p>
        </p:txBody>
      </p:sp>
      <p:sp>
        <p:nvSpPr>
          <p:cNvPr id="87" name="Oval 86">
            <a:extLst>
              <a:ext uri="{FF2B5EF4-FFF2-40B4-BE49-F238E27FC236}">
                <a16:creationId xmlns:a16="http://schemas.microsoft.com/office/drawing/2014/main" id="{487B747C-CBD2-2AF2-5019-959921523226}"/>
              </a:ext>
            </a:extLst>
          </p:cNvPr>
          <p:cNvSpPr/>
          <p:nvPr/>
        </p:nvSpPr>
        <p:spPr>
          <a:xfrm>
            <a:off x="198890" y="2783832"/>
            <a:ext cx="174659" cy="174659"/>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Oval 87">
            <a:extLst>
              <a:ext uri="{FF2B5EF4-FFF2-40B4-BE49-F238E27FC236}">
                <a16:creationId xmlns:a16="http://schemas.microsoft.com/office/drawing/2014/main" id="{5119D441-A356-AD48-A344-111D8BA7CC63}"/>
              </a:ext>
            </a:extLst>
          </p:cNvPr>
          <p:cNvSpPr/>
          <p:nvPr/>
        </p:nvSpPr>
        <p:spPr>
          <a:xfrm>
            <a:off x="970966" y="2783832"/>
            <a:ext cx="174659" cy="174659"/>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Oval 88">
            <a:extLst>
              <a:ext uri="{FF2B5EF4-FFF2-40B4-BE49-F238E27FC236}">
                <a16:creationId xmlns:a16="http://schemas.microsoft.com/office/drawing/2014/main" id="{127D77CD-F523-2740-2BF9-F6315AAB7BA1}"/>
              </a:ext>
            </a:extLst>
          </p:cNvPr>
          <p:cNvSpPr/>
          <p:nvPr/>
        </p:nvSpPr>
        <p:spPr>
          <a:xfrm>
            <a:off x="1743042" y="2783832"/>
            <a:ext cx="174659" cy="174659"/>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1" name="Oval 90">
            <a:extLst>
              <a:ext uri="{FF2B5EF4-FFF2-40B4-BE49-F238E27FC236}">
                <a16:creationId xmlns:a16="http://schemas.microsoft.com/office/drawing/2014/main" id="{49105A9D-F005-24FA-8DE5-8B2DB93B343F}"/>
              </a:ext>
            </a:extLst>
          </p:cNvPr>
          <p:cNvSpPr/>
          <p:nvPr/>
        </p:nvSpPr>
        <p:spPr>
          <a:xfrm>
            <a:off x="3287193" y="2783832"/>
            <a:ext cx="174659" cy="174659"/>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8" name="Straight Connector 97">
            <a:extLst>
              <a:ext uri="{FF2B5EF4-FFF2-40B4-BE49-F238E27FC236}">
                <a16:creationId xmlns:a16="http://schemas.microsoft.com/office/drawing/2014/main" id="{020161A1-DCD5-6A41-3576-98452D8569B3}"/>
              </a:ext>
            </a:extLst>
          </p:cNvPr>
          <p:cNvCxnSpPr>
            <a:cxnSpLocks/>
          </p:cNvCxnSpPr>
          <p:nvPr/>
        </p:nvCxnSpPr>
        <p:spPr>
          <a:xfrm>
            <a:off x="2607134" y="2953304"/>
            <a:ext cx="0" cy="861873"/>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7CF1E992-9786-31A5-3D91-F45B41935E0B}"/>
              </a:ext>
            </a:extLst>
          </p:cNvPr>
          <p:cNvCxnSpPr>
            <a:cxnSpLocks/>
          </p:cNvCxnSpPr>
          <p:nvPr/>
        </p:nvCxnSpPr>
        <p:spPr>
          <a:xfrm>
            <a:off x="1830368" y="1948243"/>
            <a:ext cx="0" cy="83111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626D11E2-7B8E-A871-3236-5A97C386C65D}"/>
              </a:ext>
            </a:extLst>
          </p:cNvPr>
          <p:cNvCxnSpPr>
            <a:cxnSpLocks/>
          </p:cNvCxnSpPr>
          <p:nvPr/>
        </p:nvCxnSpPr>
        <p:spPr>
          <a:xfrm>
            <a:off x="3374520" y="1948243"/>
            <a:ext cx="0" cy="83170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101" name="TextBox 100">
            <a:extLst>
              <a:ext uri="{FF2B5EF4-FFF2-40B4-BE49-F238E27FC236}">
                <a16:creationId xmlns:a16="http://schemas.microsoft.com/office/drawing/2014/main" id="{D351C74B-86C6-E91A-BF19-A34749F116AD}"/>
              </a:ext>
            </a:extLst>
          </p:cNvPr>
          <p:cNvSpPr txBox="1"/>
          <p:nvPr/>
        </p:nvSpPr>
        <p:spPr>
          <a:xfrm>
            <a:off x="339684" y="2003260"/>
            <a:ext cx="1313649" cy="648512"/>
          </a:xfrm>
          <a:prstGeom prst="rect">
            <a:avLst/>
          </a:prstGeom>
          <a:noFill/>
        </p:spPr>
        <p:txBody>
          <a:bodyPr wrap="square" lIns="0" tIns="46800" rIns="90000" bIns="46800" rtlCol="0">
            <a:spAutoFit/>
          </a:bodyPr>
          <a:lstStyle/>
          <a:p>
            <a:pPr algn="l"/>
            <a:r>
              <a:rPr lang="en-AU" sz="1200">
                <a:solidFill>
                  <a:schemeClr val="accent3"/>
                </a:solidFill>
              </a:rPr>
              <a:t>FY27</a:t>
            </a:r>
          </a:p>
          <a:p>
            <a:pPr algn="l"/>
            <a:r>
              <a:rPr lang="en-AU" sz="800">
                <a:solidFill>
                  <a:schemeClr val="tx2"/>
                </a:solidFill>
              </a:rPr>
              <a:t>Complete acquisition, deploy $10m value-creation capex</a:t>
            </a:r>
          </a:p>
        </p:txBody>
      </p:sp>
      <p:sp>
        <p:nvSpPr>
          <p:cNvPr id="107" name="TextBox 106">
            <a:extLst>
              <a:ext uri="{FF2B5EF4-FFF2-40B4-BE49-F238E27FC236}">
                <a16:creationId xmlns:a16="http://schemas.microsoft.com/office/drawing/2014/main" id="{7FF5E948-64C1-844B-7BC7-1C13F287275E}"/>
              </a:ext>
            </a:extLst>
          </p:cNvPr>
          <p:cNvSpPr txBox="1"/>
          <p:nvPr/>
        </p:nvSpPr>
        <p:spPr>
          <a:xfrm>
            <a:off x="1115467" y="3102983"/>
            <a:ext cx="1313649" cy="771623"/>
          </a:xfrm>
          <a:prstGeom prst="rect">
            <a:avLst/>
          </a:prstGeom>
          <a:noFill/>
        </p:spPr>
        <p:txBody>
          <a:bodyPr wrap="square" lIns="0" tIns="46800" rIns="90000" bIns="46800" rtlCol="0">
            <a:spAutoFit/>
          </a:bodyPr>
          <a:lstStyle/>
          <a:p>
            <a:pPr algn="l"/>
            <a:r>
              <a:rPr lang="en-AU" sz="1200">
                <a:solidFill>
                  <a:schemeClr val="accent3"/>
                </a:solidFill>
              </a:rPr>
              <a:t>FY28</a:t>
            </a:r>
          </a:p>
          <a:p>
            <a:pPr algn="l"/>
            <a:r>
              <a:rPr lang="en-AU" sz="800">
                <a:solidFill>
                  <a:schemeClr val="tx2"/>
                </a:solidFill>
              </a:rPr>
              <a:t>Releasing and capex initiatives start contributing to earnings – assumed $750k NOI uplift</a:t>
            </a:r>
          </a:p>
        </p:txBody>
      </p:sp>
      <p:sp>
        <p:nvSpPr>
          <p:cNvPr id="111" name="TextBox 110">
            <a:extLst>
              <a:ext uri="{FF2B5EF4-FFF2-40B4-BE49-F238E27FC236}">
                <a16:creationId xmlns:a16="http://schemas.microsoft.com/office/drawing/2014/main" id="{725ED0BA-1FC5-9255-9B65-11AC85583D33}"/>
              </a:ext>
            </a:extLst>
          </p:cNvPr>
          <p:cNvSpPr txBox="1"/>
          <p:nvPr/>
        </p:nvSpPr>
        <p:spPr>
          <a:xfrm>
            <a:off x="1885651" y="2003262"/>
            <a:ext cx="1313649" cy="771623"/>
          </a:xfrm>
          <a:prstGeom prst="rect">
            <a:avLst/>
          </a:prstGeom>
          <a:noFill/>
        </p:spPr>
        <p:txBody>
          <a:bodyPr wrap="square" lIns="0" tIns="46800" rIns="90000" bIns="46800" rtlCol="0">
            <a:spAutoFit/>
          </a:bodyPr>
          <a:lstStyle/>
          <a:p>
            <a:pPr algn="l"/>
            <a:r>
              <a:rPr lang="en-AU" sz="1200">
                <a:solidFill>
                  <a:schemeClr val="accent3"/>
                </a:solidFill>
              </a:rPr>
              <a:t>FY29</a:t>
            </a:r>
          </a:p>
          <a:p>
            <a:pPr algn="l"/>
            <a:r>
              <a:rPr lang="en-US" sz="800"/>
              <a:t>Occupancy, specialty mix and performance improve, progress development optionality</a:t>
            </a:r>
            <a:endParaRPr lang="en-AU" sz="800">
              <a:solidFill>
                <a:schemeClr val="tx2"/>
              </a:solidFill>
            </a:endParaRPr>
          </a:p>
        </p:txBody>
      </p:sp>
      <p:sp>
        <p:nvSpPr>
          <p:cNvPr id="112" name="TextBox 111">
            <a:extLst>
              <a:ext uri="{FF2B5EF4-FFF2-40B4-BE49-F238E27FC236}">
                <a16:creationId xmlns:a16="http://schemas.microsoft.com/office/drawing/2014/main" id="{9257D215-ADFC-0A67-2427-9EBF1A2CEB93}"/>
              </a:ext>
            </a:extLst>
          </p:cNvPr>
          <p:cNvSpPr txBox="1"/>
          <p:nvPr/>
        </p:nvSpPr>
        <p:spPr>
          <a:xfrm>
            <a:off x="2657373" y="3102983"/>
            <a:ext cx="1313649" cy="771623"/>
          </a:xfrm>
          <a:prstGeom prst="rect">
            <a:avLst/>
          </a:prstGeom>
          <a:noFill/>
        </p:spPr>
        <p:txBody>
          <a:bodyPr wrap="square" lIns="0" tIns="46800" rIns="90000" bIns="46800" rtlCol="0">
            <a:spAutoFit/>
          </a:bodyPr>
          <a:lstStyle/>
          <a:p>
            <a:pPr algn="l"/>
            <a:r>
              <a:rPr lang="en-AU" sz="1200">
                <a:solidFill>
                  <a:schemeClr val="accent3"/>
                </a:solidFill>
              </a:rPr>
              <a:t>FY30</a:t>
            </a:r>
          </a:p>
          <a:p>
            <a:pPr algn="l"/>
            <a:r>
              <a:rPr lang="en-US" sz="800"/>
              <a:t>Appoint selling agents, refresh valuation, align with TURF on sale </a:t>
            </a:r>
          </a:p>
          <a:p>
            <a:pPr algn="l"/>
            <a:r>
              <a:rPr lang="en-US" sz="800"/>
              <a:t>process</a:t>
            </a:r>
            <a:endParaRPr lang="en-AU" sz="800">
              <a:solidFill>
                <a:schemeClr val="tx2"/>
              </a:solidFill>
            </a:endParaRPr>
          </a:p>
        </p:txBody>
      </p:sp>
      <p:sp>
        <p:nvSpPr>
          <p:cNvPr id="113" name="TextBox 112">
            <a:extLst>
              <a:ext uri="{FF2B5EF4-FFF2-40B4-BE49-F238E27FC236}">
                <a16:creationId xmlns:a16="http://schemas.microsoft.com/office/drawing/2014/main" id="{2A37DACC-41C4-ACFD-B498-BC7B50C09762}"/>
              </a:ext>
            </a:extLst>
          </p:cNvPr>
          <p:cNvSpPr txBox="1"/>
          <p:nvPr/>
        </p:nvSpPr>
        <p:spPr>
          <a:xfrm>
            <a:off x="3431618" y="2003260"/>
            <a:ext cx="734915" cy="648512"/>
          </a:xfrm>
          <a:prstGeom prst="rect">
            <a:avLst/>
          </a:prstGeom>
          <a:noFill/>
        </p:spPr>
        <p:txBody>
          <a:bodyPr wrap="square" lIns="0" tIns="46800" rIns="90000" bIns="46800" rtlCol="0">
            <a:spAutoFit/>
          </a:bodyPr>
          <a:lstStyle/>
          <a:p>
            <a:pPr algn="l"/>
            <a:r>
              <a:rPr lang="en-AU" sz="1200">
                <a:solidFill>
                  <a:schemeClr val="accent3"/>
                </a:solidFill>
              </a:rPr>
              <a:t>FY31</a:t>
            </a:r>
          </a:p>
          <a:p>
            <a:pPr algn="l"/>
            <a:r>
              <a:rPr lang="en-US" sz="800"/>
              <a:t>Binding bids, exchange &amp; settle</a:t>
            </a:r>
            <a:endParaRPr lang="en-AU" sz="800">
              <a:solidFill>
                <a:schemeClr val="tx2"/>
              </a:solidFill>
            </a:endParaRPr>
          </a:p>
        </p:txBody>
      </p:sp>
      <p:sp>
        <p:nvSpPr>
          <p:cNvPr id="114" name="TextBox 113">
            <a:extLst>
              <a:ext uri="{FF2B5EF4-FFF2-40B4-BE49-F238E27FC236}">
                <a16:creationId xmlns:a16="http://schemas.microsoft.com/office/drawing/2014/main" id="{DF0F7E35-0EDB-A111-D433-B17ACE1C08D9}"/>
              </a:ext>
            </a:extLst>
          </p:cNvPr>
          <p:cNvSpPr txBox="1"/>
          <p:nvPr/>
        </p:nvSpPr>
        <p:spPr>
          <a:xfrm>
            <a:off x="350400" y="1919324"/>
            <a:ext cx="654047" cy="186847"/>
          </a:xfrm>
          <a:prstGeom prst="rect">
            <a:avLst/>
          </a:prstGeom>
          <a:noFill/>
        </p:spPr>
        <p:txBody>
          <a:bodyPr wrap="square" lIns="0" tIns="46800" rIns="90000" bIns="46800" rtlCol="0">
            <a:spAutoFit/>
          </a:bodyPr>
          <a:lstStyle/>
          <a:p>
            <a:pPr algn="l"/>
            <a:r>
              <a:rPr lang="en-AU" sz="600">
                <a:solidFill>
                  <a:srgbClr val="C00000"/>
                </a:solidFill>
                <a:latin typeface="Segoe UI Light" panose="020B0502040204020203" pitchFamily="34" charset="0"/>
                <a:cs typeface="Segoe UI Light" panose="020B0502040204020203" pitchFamily="34" charset="0"/>
              </a:rPr>
              <a:t>Entry</a:t>
            </a:r>
          </a:p>
        </p:txBody>
      </p:sp>
      <p:sp>
        <p:nvSpPr>
          <p:cNvPr id="115" name="TextBox 114">
            <a:extLst>
              <a:ext uri="{FF2B5EF4-FFF2-40B4-BE49-F238E27FC236}">
                <a16:creationId xmlns:a16="http://schemas.microsoft.com/office/drawing/2014/main" id="{AC860E40-ED9A-0B0D-62CE-DE064F858AA4}"/>
              </a:ext>
            </a:extLst>
          </p:cNvPr>
          <p:cNvSpPr txBox="1"/>
          <p:nvPr/>
        </p:nvSpPr>
        <p:spPr>
          <a:xfrm>
            <a:off x="1121816" y="3013353"/>
            <a:ext cx="654047" cy="186847"/>
          </a:xfrm>
          <a:prstGeom prst="rect">
            <a:avLst/>
          </a:prstGeom>
          <a:noFill/>
        </p:spPr>
        <p:txBody>
          <a:bodyPr wrap="square" lIns="0" tIns="46800" rIns="90000" bIns="46800" rtlCol="0">
            <a:spAutoFit/>
          </a:bodyPr>
          <a:lstStyle/>
          <a:p>
            <a:pPr algn="l"/>
            <a:r>
              <a:rPr lang="en-AU" sz="600">
                <a:solidFill>
                  <a:srgbClr val="C00000"/>
                </a:solidFill>
                <a:latin typeface="Segoe UI Light" panose="020B0502040204020203" pitchFamily="34" charset="0"/>
                <a:cs typeface="Segoe UI Light" panose="020B0502040204020203" pitchFamily="34" charset="0"/>
              </a:rPr>
              <a:t>NOI uplift</a:t>
            </a:r>
          </a:p>
        </p:txBody>
      </p:sp>
      <p:sp>
        <p:nvSpPr>
          <p:cNvPr id="116" name="TextBox 115">
            <a:extLst>
              <a:ext uri="{FF2B5EF4-FFF2-40B4-BE49-F238E27FC236}">
                <a16:creationId xmlns:a16="http://schemas.microsoft.com/office/drawing/2014/main" id="{95EB6A42-DA29-7E92-240F-28B656CE3257}"/>
              </a:ext>
            </a:extLst>
          </p:cNvPr>
          <p:cNvSpPr txBox="1"/>
          <p:nvPr/>
        </p:nvSpPr>
        <p:spPr>
          <a:xfrm>
            <a:off x="1885651" y="1919324"/>
            <a:ext cx="654047" cy="186847"/>
          </a:xfrm>
          <a:prstGeom prst="rect">
            <a:avLst/>
          </a:prstGeom>
          <a:noFill/>
        </p:spPr>
        <p:txBody>
          <a:bodyPr wrap="square" lIns="0" tIns="46800" rIns="90000" bIns="46800" rtlCol="0">
            <a:spAutoFit/>
          </a:bodyPr>
          <a:lstStyle/>
          <a:p>
            <a:pPr algn="l"/>
            <a:r>
              <a:rPr lang="en-AU" sz="600">
                <a:solidFill>
                  <a:srgbClr val="C00000"/>
                </a:solidFill>
                <a:latin typeface="Segoe UI Light" panose="020B0502040204020203" pitchFamily="34" charset="0"/>
                <a:cs typeface="Segoe UI Light" panose="020B0502040204020203" pitchFamily="34" charset="0"/>
              </a:rPr>
              <a:t>Stabilisation</a:t>
            </a:r>
          </a:p>
        </p:txBody>
      </p:sp>
      <p:sp>
        <p:nvSpPr>
          <p:cNvPr id="117" name="TextBox 116">
            <a:extLst>
              <a:ext uri="{FF2B5EF4-FFF2-40B4-BE49-F238E27FC236}">
                <a16:creationId xmlns:a16="http://schemas.microsoft.com/office/drawing/2014/main" id="{9D1C6540-872C-4DD5-E7E5-64FDA65BE79E}"/>
              </a:ext>
            </a:extLst>
          </p:cNvPr>
          <p:cNvSpPr txBox="1"/>
          <p:nvPr/>
        </p:nvSpPr>
        <p:spPr>
          <a:xfrm>
            <a:off x="2657373" y="3013353"/>
            <a:ext cx="654047" cy="186847"/>
          </a:xfrm>
          <a:prstGeom prst="rect">
            <a:avLst/>
          </a:prstGeom>
          <a:noFill/>
        </p:spPr>
        <p:txBody>
          <a:bodyPr wrap="square" lIns="0" tIns="46800" rIns="90000" bIns="46800" rtlCol="0">
            <a:spAutoFit/>
          </a:bodyPr>
          <a:lstStyle/>
          <a:p>
            <a:pPr algn="l"/>
            <a:r>
              <a:rPr lang="en-AU" sz="600">
                <a:solidFill>
                  <a:srgbClr val="C00000"/>
                </a:solidFill>
                <a:latin typeface="Segoe UI Light" panose="020B0502040204020203" pitchFamily="34" charset="0"/>
                <a:cs typeface="Segoe UI Light" panose="020B0502040204020203" pitchFamily="34" charset="0"/>
              </a:rPr>
              <a:t>Exit preparation</a:t>
            </a:r>
          </a:p>
        </p:txBody>
      </p:sp>
      <p:sp>
        <p:nvSpPr>
          <p:cNvPr id="118" name="TextBox 117">
            <a:extLst>
              <a:ext uri="{FF2B5EF4-FFF2-40B4-BE49-F238E27FC236}">
                <a16:creationId xmlns:a16="http://schemas.microsoft.com/office/drawing/2014/main" id="{937176D3-0A42-4C7D-3B80-F08A1B8CD870}"/>
              </a:ext>
            </a:extLst>
          </p:cNvPr>
          <p:cNvSpPr txBox="1"/>
          <p:nvPr/>
        </p:nvSpPr>
        <p:spPr>
          <a:xfrm>
            <a:off x="3431618" y="1919324"/>
            <a:ext cx="654047" cy="186847"/>
          </a:xfrm>
          <a:prstGeom prst="rect">
            <a:avLst/>
          </a:prstGeom>
          <a:noFill/>
        </p:spPr>
        <p:txBody>
          <a:bodyPr wrap="square" lIns="0" tIns="46800" rIns="90000" bIns="46800" rtlCol="0">
            <a:spAutoFit/>
          </a:bodyPr>
          <a:lstStyle/>
          <a:p>
            <a:pPr algn="l"/>
            <a:r>
              <a:rPr lang="en-AU" sz="600">
                <a:solidFill>
                  <a:srgbClr val="C00000"/>
                </a:solidFill>
                <a:latin typeface="Segoe UI Light" panose="020B0502040204020203" pitchFamily="34" charset="0"/>
                <a:cs typeface="Segoe UI Light" panose="020B0502040204020203" pitchFamily="34" charset="0"/>
              </a:rPr>
              <a:t>Exit execution</a:t>
            </a:r>
          </a:p>
        </p:txBody>
      </p:sp>
      <p:sp>
        <p:nvSpPr>
          <p:cNvPr id="119" name="Arrow: Pentagon 118">
            <a:extLst>
              <a:ext uri="{FF2B5EF4-FFF2-40B4-BE49-F238E27FC236}">
                <a16:creationId xmlns:a16="http://schemas.microsoft.com/office/drawing/2014/main" id="{8750036A-2B7E-109C-1D89-C5EBB58A0394}"/>
              </a:ext>
            </a:extLst>
          </p:cNvPr>
          <p:cNvSpPr/>
          <p:nvPr/>
        </p:nvSpPr>
        <p:spPr>
          <a:xfrm>
            <a:off x="212874" y="4231616"/>
            <a:ext cx="4207012" cy="459834"/>
          </a:xfrm>
          <a:prstGeom prst="homePlate">
            <a:avLst/>
          </a:prstGeom>
          <a:solidFill>
            <a:schemeClr val="bg1"/>
          </a:solidFill>
          <a:ln>
            <a:solidFill>
              <a:schemeClr val="accent3"/>
            </a:solidFill>
          </a:ln>
          <a:effectLst/>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algn="ctr"/>
            <a:r>
              <a:rPr lang="en-AU" sz="1000">
                <a:solidFill>
                  <a:schemeClr val="tx2"/>
                </a:solidFill>
                <a:latin typeface="Segoe UI Light" panose="020B0502040204020203" pitchFamily="34" charset="0"/>
                <a:cs typeface="Segoe UI Light" panose="020B0502040204020203" pitchFamily="34" charset="0"/>
              </a:rPr>
              <a:t>Coordinated 100% sale at FY31; exit alongside TURF to </a:t>
            </a:r>
          </a:p>
          <a:p>
            <a:pPr algn="ctr"/>
            <a:r>
              <a:rPr lang="en-AU" sz="1000">
                <a:solidFill>
                  <a:schemeClr val="tx2"/>
                </a:solidFill>
                <a:latin typeface="Segoe UI Light" panose="020B0502040204020203" pitchFamily="34" charset="0"/>
                <a:cs typeface="Segoe UI Light" panose="020B0502040204020203" pitchFamily="34" charset="0"/>
              </a:rPr>
              <a:t>avoid liquidity / minority discount</a:t>
            </a:r>
          </a:p>
        </p:txBody>
      </p:sp>
      <p:sp>
        <p:nvSpPr>
          <p:cNvPr id="122" name="TextBox 121">
            <a:extLst>
              <a:ext uri="{FF2B5EF4-FFF2-40B4-BE49-F238E27FC236}">
                <a16:creationId xmlns:a16="http://schemas.microsoft.com/office/drawing/2014/main" id="{BE9A4E31-3F0D-AD39-913D-94AC16C9943A}"/>
              </a:ext>
            </a:extLst>
          </p:cNvPr>
          <p:cNvSpPr txBox="1"/>
          <p:nvPr/>
        </p:nvSpPr>
        <p:spPr>
          <a:xfrm>
            <a:off x="212876" y="1638815"/>
            <a:ext cx="2434625"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5-year hold period timeline</a:t>
            </a:r>
          </a:p>
        </p:txBody>
      </p:sp>
      <p:sp>
        <p:nvSpPr>
          <p:cNvPr id="123" name="TextBox 122">
            <a:extLst>
              <a:ext uri="{FF2B5EF4-FFF2-40B4-BE49-F238E27FC236}">
                <a16:creationId xmlns:a16="http://schemas.microsoft.com/office/drawing/2014/main" id="{2B31C3BA-ECAB-4DC7-DF55-D223EC62D8A1}"/>
              </a:ext>
            </a:extLst>
          </p:cNvPr>
          <p:cNvSpPr txBox="1"/>
          <p:nvPr/>
        </p:nvSpPr>
        <p:spPr>
          <a:xfrm>
            <a:off x="212876" y="3930122"/>
            <a:ext cx="2434625"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Preferred exit pathway</a:t>
            </a:r>
          </a:p>
        </p:txBody>
      </p:sp>
      <p:sp>
        <p:nvSpPr>
          <p:cNvPr id="125" name="TextBox 124">
            <a:extLst>
              <a:ext uri="{FF2B5EF4-FFF2-40B4-BE49-F238E27FC236}">
                <a16:creationId xmlns:a16="http://schemas.microsoft.com/office/drawing/2014/main" id="{39DFCC37-7985-4436-0850-F0944F4C5E4B}"/>
              </a:ext>
            </a:extLst>
          </p:cNvPr>
          <p:cNvSpPr txBox="1"/>
          <p:nvPr/>
        </p:nvSpPr>
        <p:spPr>
          <a:xfrm>
            <a:off x="212876" y="4789643"/>
            <a:ext cx="2434625"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Due diligence areas</a:t>
            </a:r>
          </a:p>
        </p:txBody>
      </p:sp>
      <p:sp>
        <p:nvSpPr>
          <p:cNvPr id="127" name="Rectangle 126">
            <a:extLst>
              <a:ext uri="{FF2B5EF4-FFF2-40B4-BE49-F238E27FC236}">
                <a16:creationId xmlns:a16="http://schemas.microsoft.com/office/drawing/2014/main" id="{67279F7C-47C0-D6AA-994A-00B0F791DE0D}"/>
              </a:ext>
            </a:extLst>
          </p:cNvPr>
          <p:cNvSpPr/>
          <p:nvPr/>
        </p:nvSpPr>
        <p:spPr>
          <a:xfrm>
            <a:off x="212876" y="5202926"/>
            <a:ext cx="241301" cy="241301"/>
          </a:xfrm>
          <a:prstGeom prst="rect">
            <a:avLst/>
          </a:prstGeom>
          <a:solidFill>
            <a:schemeClr val="accent1"/>
          </a:solidFill>
          <a:ln>
            <a:solidFill>
              <a:schemeClr val="accent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a:t>
            </a:r>
          </a:p>
        </p:txBody>
      </p:sp>
      <p:sp>
        <p:nvSpPr>
          <p:cNvPr id="128" name="Rectangle 127">
            <a:extLst>
              <a:ext uri="{FF2B5EF4-FFF2-40B4-BE49-F238E27FC236}">
                <a16:creationId xmlns:a16="http://schemas.microsoft.com/office/drawing/2014/main" id="{678DDBDB-E9D7-8D70-E5CD-C1813C18D91A}"/>
              </a:ext>
            </a:extLst>
          </p:cNvPr>
          <p:cNvSpPr/>
          <p:nvPr/>
        </p:nvSpPr>
        <p:spPr>
          <a:xfrm>
            <a:off x="212876" y="5800170"/>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a:t>
            </a:r>
          </a:p>
        </p:txBody>
      </p:sp>
      <p:grpSp>
        <p:nvGrpSpPr>
          <p:cNvPr id="129" name="Group 128">
            <a:extLst>
              <a:ext uri="{FF2B5EF4-FFF2-40B4-BE49-F238E27FC236}">
                <a16:creationId xmlns:a16="http://schemas.microsoft.com/office/drawing/2014/main" id="{35E6F0A9-F016-DD68-64A7-43022F94CB68}"/>
              </a:ext>
            </a:extLst>
          </p:cNvPr>
          <p:cNvGrpSpPr/>
          <p:nvPr/>
        </p:nvGrpSpPr>
        <p:grpSpPr>
          <a:xfrm>
            <a:off x="331547" y="5072051"/>
            <a:ext cx="4088341" cy="496898"/>
            <a:chOff x="703169" y="4361101"/>
            <a:chExt cx="3719745" cy="560354"/>
          </a:xfrm>
        </p:grpSpPr>
        <p:cxnSp>
          <p:nvCxnSpPr>
            <p:cNvPr id="130" name="Straight Arrow Connector 129">
              <a:extLst>
                <a:ext uri="{FF2B5EF4-FFF2-40B4-BE49-F238E27FC236}">
                  <a16:creationId xmlns:a16="http://schemas.microsoft.com/office/drawing/2014/main" id="{C2119D46-5520-DD09-00F9-6B784472CB36}"/>
                </a:ext>
              </a:extLst>
            </p:cNvPr>
            <p:cNvCxnSpPr>
              <a:cxnSpLocks/>
            </p:cNvCxnSpPr>
            <p:nvPr/>
          </p:nvCxnSpPr>
          <p:spPr>
            <a:xfrm>
              <a:off x="709519" y="4361101"/>
              <a:ext cx="1681" cy="108000"/>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71A62F05-2D00-0349-E671-0E94F42DD754}"/>
                </a:ext>
              </a:extLst>
            </p:cNvPr>
            <p:cNvCxnSpPr/>
            <p:nvPr/>
          </p:nvCxnSpPr>
          <p:spPr>
            <a:xfrm>
              <a:off x="703169" y="43674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79BDF553-AD66-09EB-BDED-DCDB3BC593E3}"/>
                </a:ext>
              </a:extLst>
            </p:cNvPr>
            <p:cNvCxnSpPr/>
            <p:nvPr/>
          </p:nvCxnSpPr>
          <p:spPr>
            <a:xfrm>
              <a:off x="709519" y="49135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A50D0555-7B9B-2846-942E-3B3AF677CE8A}"/>
                </a:ext>
              </a:extLst>
            </p:cNvPr>
            <p:cNvCxnSpPr>
              <a:cxnSpLocks/>
            </p:cNvCxnSpPr>
            <p:nvPr/>
          </p:nvCxnSpPr>
          <p:spPr>
            <a:xfrm>
              <a:off x="4416564" y="4367451"/>
              <a:ext cx="0" cy="554004"/>
            </a:xfrm>
            <a:prstGeom prst="line">
              <a:avLst/>
            </a:prstGeom>
          </p:spPr>
          <p:style>
            <a:lnRef idx="2">
              <a:schemeClr val="accent1"/>
            </a:lnRef>
            <a:fillRef idx="0">
              <a:schemeClr val="accent1"/>
            </a:fillRef>
            <a:effectRef idx="1">
              <a:schemeClr val="accent1"/>
            </a:effectRef>
            <a:fontRef idx="minor">
              <a:schemeClr val="tx1"/>
            </a:fontRef>
          </p:style>
        </p:cxnSp>
        <p:cxnSp>
          <p:nvCxnSpPr>
            <p:cNvPr id="134" name="Straight Arrow Connector 133">
              <a:extLst>
                <a:ext uri="{FF2B5EF4-FFF2-40B4-BE49-F238E27FC236}">
                  <a16:creationId xmlns:a16="http://schemas.microsoft.com/office/drawing/2014/main" id="{F8497B80-3392-1862-09E6-36AC583BE7D0}"/>
                </a:ext>
              </a:extLst>
            </p:cNvPr>
            <p:cNvCxnSpPr>
              <a:cxnSpLocks/>
            </p:cNvCxnSpPr>
            <p:nvPr/>
          </p:nvCxnSpPr>
          <p:spPr>
            <a:xfrm>
              <a:off x="703169" y="4813455"/>
              <a:ext cx="1681" cy="108000"/>
            </a:xfrm>
            <a:prstGeom prst="straightConnector1">
              <a:avLst/>
            </a:prstGeom>
          </p:spPr>
          <p:style>
            <a:lnRef idx="2">
              <a:schemeClr val="accent1"/>
            </a:lnRef>
            <a:fillRef idx="0">
              <a:schemeClr val="accent1"/>
            </a:fillRef>
            <a:effectRef idx="1">
              <a:schemeClr val="accent1"/>
            </a:effectRef>
            <a:fontRef idx="minor">
              <a:schemeClr val="tx1"/>
            </a:fontRef>
          </p:style>
        </p:cxnSp>
      </p:grpSp>
      <p:grpSp>
        <p:nvGrpSpPr>
          <p:cNvPr id="135" name="Group 134">
            <a:extLst>
              <a:ext uri="{FF2B5EF4-FFF2-40B4-BE49-F238E27FC236}">
                <a16:creationId xmlns:a16="http://schemas.microsoft.com/office/drawing/2014/main" id="{21C73E9F-7F39-86D2-4395-3EC5E55CBA1F}"/>
              </a:ext>
            </a:extLst>
          </p:cNvPr>
          <p:cNvGrpSpPr/>
          <p:nvPr/>
        </p:nvGrpSpPr>
        <p:grpSpPr>
          <a:xfrm>
            <a:off x="326528" y="5658745"/>
            <a:ext cx="4091571" cy="496898"/>
            <a:chOff x="703169" y="4361101"/>
            <a:chExt cx="3719745" cy="560354"/>
          </a:xfrm>
        </p:grpSpPr>
        <p:cxnSp>
          <p:nvCxnSpPr>
            <p:cNvPr id="136" name="Straight Arrow Connector 135">
              <a:extLst>
                <a:ext uri="{FF2B5EF4-FFF2-40B4-BE49-F238E27FC236}">
                  <a16:creationId xmlns:a16="http://schemas.microsoft.com/office/drawing/2014/main" id="{0E5C6AC5-F7B5-6D3D-0640-F6A37BD4C2BA}"/>
                </a:ext>
              </a:extLst>
            </p:cNvPr>
            <p:cNvCxnSpPr>
              <a:cxnSpLocks/>
            </p:cNvCxnSpPr>
            <p:nvPr/>
          </p:nvCxnSpPr>
          <p:spPr>
            <a:xfrm>
              <a:off x="709519" y="4361101"/>
              <a:ext cx="1681" cy="108000"/>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B4B79907-6C96-A06C-85BD-2290517A843C}"/>
                </a:ext>
              </a:extLst>
            </p:cNvPr>
            <p:cNvCxnSpPr/>
            <p:nvPr/>
          </p:nvCxnSpPr>
          <p:spPr>
            <a:xfrm>
              <a:off x="703169" y="43674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09BA6FEA-C29F-9566-64FD-7B28EAA060BD}"/>
                </a:ext>
              </a:extLst>
            </p:cNvPr>
            <p:cNvCxnSpPr/>
            <p:nvPr/>
          </p:nvCxnSpPr>
          <p:spPr>
            <a:xfrm>
              <a:off x="709519" y="49135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a:extLst>
                <a:ext uri="{FF2B5EF4-FFF2-40B4-BE49-F238E27FC236}">
                  <a16:creationId xmlns:a16="http://schemas.microsoft.com/office/drawing/2014/main" id="{A758BA4B-A6A9-53DF-E473-080B59032662}"/>
                </a:ext>
              </a:extLst>
            </p:cNvPr>
            <p:cNvCxnSpPr>
              <a:cxnSpLocks/>
            </p:cNvCxnSpPr>
            <p:nvPr/>
          </p:nvCxnSpPr>
          <p:spPr>
            <a:xfrm>
              <a:off x="4416564" y="4367451"/>
              <a:ext cx="0" cy="554004"/>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40" name="Straight Arrow Connector 139">
              <a:extLst>
                <a:ext uri="{FF2B5EF4-FFF2-40B4-BE49-F238E27FC236}">
                  <a16:creationId xmlns:a16="http://schemas.microsoft.com/office/drawing/2014/main" id="{57DB27F7-97C3-E633-1DEB-5FC5BF40E4E3}"/>
                </a:ext>
              </a:extLst>
            </p:cNvPr>
            <p:cNvCxnSpPr>
              <a:cxnSpLocks/>
            </p:cNvCxnSpPr>
            <p:nvPr/>
          </p:nvCxnSpPr>
          <p:spPr>
            <a:xfrm>
              <a:off x="703169" y="4813455"/>
              <a:ext cx="1681" cy="108000"/>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143" name="TextBox 142">
            <a:extLst>
              <a:ext uri="{FF2B5EF4-FFF2-40B4-BE49-F238E27FC236}">
                <a16:creationId xmlns:a16="http://schemas.microsoft.com/office/drawing/2014/main" id="{E7A261BC-ECCC-07A2-6EBC-9D6BDE5C93CA}"/>
              </a:ext>
            </a:extLst>
          </p:cNvPr>
          <p:cNvSpPr txBox="1"/>
          <p:nvPr/>
        </p:nvSpPr>
        <p:spPr>
          <a:xfrm>
            <a:off x="637943" y="5119938"/>
            <a:ext cx="886047" cy="402291"/>
          </a:xfrm>
          <a:prstGeom prst="rect">
            <a:avLst/>
          </a:prstGeom>
          <a:noFill/>
        </p:spPr>
        <p:txBody>
          <a:bodyPr wrap="square" lIns="0" tIns="46800" rIns="90000" bIns="46800" rtlCol="0">
            <a:spAutoFit/>
          </a:bodyPr>
          <a:lstStyle/>
          <a:p>
            <a:pPr algn="l"/>
            <a:r>
              <a:rPr lang="en-AU" sz="1000" b="1">
                <a:solidFill>
                  <a:schemeClr val="tx2"/>
                </a:solidFill>
                <a:latin typeface="Segoe UI Light" panose="020B0502040204020203" pitchFamily="34" charset="0"/>
                <a:cs typeface="Segoe UI Light" panose="020B0502040204020203" pitchFamily="34" charset="0"/>
              </a:rPr>
              <a:t>Can CFS exit </a:t>
            </a:r>
            <a:r>
              <a:rPr lang="en-AU" sz="1000" b="1" i="1">
                <a:solidFill>
                  <a:schemeClr val="tx2"/>
                </a:solidFill>
                <a:latin typeface="Segoe UI Light" panose="020B0502040204020203" pitchFamily="34" charset="0"/>
                <a:cs typeface="Segoe UI Light" panose="020B0502040204020203" pitchFamily="34" charset="0"/>
              </a:rPr>
              <a:t>with</a:t>
            </a:r>
            <a:r>
              <a:rPr lang="en-AU" sz="1000" b="1">
                <a:solidFill>
                  <a:schemeClr val="tx2"/>
                </a:solidFill>
                <a:latin typeface="Segoe UI Light" panose="020B0502040204020203" pitchFamily="34" charset="0"/>
                <a:cs typeface="Segoe UI Light" panose="020B0502040204020203" pitchFamily="34" charset="0"/>
              </a:rPr>
              <a:t> TURF?</a:t>
            </a:r>
          </a:p>
        </p:txBody>
      </p:sp>
      <p:sp>
        <p:nvSpPr>
          <p:cNvPr id="144" name="TextBox 143">
            <a:extLst>
              <a:ext uri="{FF2B5EF4-FFF2-40B4-BE49-F238E27FC236}">
                <a16:creationId xmlns:a16="http://schemas.microsoft.com/office/drawing/2014/main" id="{9B5A5BD7-C1F3-250D-C450-79D22DAF6FCE}"/>
              </a:ext>
            </a:extLst>
          </p:cNvPr>
          <p:cNvSpPr txBox="1"/>
          <p:nvPr/>
        </p:nvSpPr>
        <p:spPr>
          <a:xfrm>
            <a:off x="637943" y="5704725"/>
            <a:ext cx="886047" cy="402291"/>
          </a:xfrm>
          <a:prstGeom prst="rect">
            <a:avLst/>
          </a:prstGeom>
          <a:noFill/>
        </p:spPr>
        <p:txBody>
          <a:bodyPr wrap="square" lIns="0" tIns="46800" rIns="90000" bIns="46800" rtlCol="0">
            <a:spAutoFit/>
          </a:bodyPr>
          <a:lstStyle/>
          <a:p>
            <a:pPr algn="l"/>
            <a:r>
              <a:rPr lang="en-AU" sz="1000" b="1">
                <a:solidFill>
                  <a:schemeClr val="tx2"/>
                </a:solidFill>
                <a:latin typeface="Segoe UI Light" panose="020B0502040204020203" pitchFamily="34" charset="0"/>
                <a:cs typeface="Segoe UI Light" panose="020B0502040204020203" pitchFamily="34" charset="0"/>
              </a:rPr>
              <a:t>Can CFS exit </a:t>
            </a:r>
            <a:r>
              <a:rPr lang="en-AU" sz="1000" b="1" i="1">
                <a:solidFill>
                  <a:schemeClr val="tx2"/>
                </a:solidFill>
                <a:latin typeface="Segoe UI Light" panose="020B0502040204020203" pitchFamily="34" charset="0"/>
                <a:cs typeface="Segoe UI Light" panose="020B0502040204020203" pitchFamily="34" charset="0"/>
              </a:rPr>
              <a:t>without</a:t>
            </a:r>
            <a:r>
              <a:rPr lang="en-AU" sz="1000" b="1">
                <a:solidFill>
                  <a:schemeClr val="tx2"/>
                </a:solidFill>
                <a:latin typeface="Segoe UI Light" panose="020B0502040204020203" pitchFamily="34" charset="0"/>
                <a:cs typeface="Segoe UI Light" panose="020B0502040204020203" pitchFamily="34" charset="0"/>
              </a:rPr>
              <a:t> TURF?</a:t>
            </a:r>
          </a:p>
        </p:txBody>
      </p:sp>
      <p:sp>
        <p:nvSpPr>
          <p:cNvPr id="145" name="TextBox 144">
            <a:extLst>
              <a:ext uri="{FF2B5EF4-FFF2-40B4-BE49-F238E27FC236}">
                <a16:creationId xmlns:a16="http://schemas.microsoft.com/office/drawing/2014/main" id="{92463F71-C5B5-AABD-7AE1-5E495E7F22BD}"/>
              </a:ext>
            </a:extLst>
          </p:cNvPr>
          <p:cNvSpPr txBox="1"/>
          <p:nvPr/>
        </p:nvSpPr>
        <p:spPr>
          <a:xfrm>
            <a:off x="1579714" y="5119938"/>
            <a:ext cx="2808405" cy="402291"/>
          </a:xfrm>
          <a:prstGeom prst="rect">
            <a:avLst/>
          </a:prstGeom>
          <a:noFill/>
        </p:spPr>
        <p:txBody>
          <a:bodyPr wrap="square" lIns="0" tIns="46800" rIns="9000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Right to participate in, approve, or initiate whole-asset sale, incl. tag/drag and consent provisions</a:t>
            </a:r>
          </a:p>
        </p:txBody>
      </p:sp>
      <p:sp>
        <p:nvSpPr>
          <p:cNvPr id="146" name="TextBox 145">
            <a:extLst>
              <a:ext uri="{FF2B5EF4-FFF2-40B4-BE49-F238E27FC236}">
                <a16:creationId xmlns:a16="http://schemas.microsoft.com/office/drawing/2014/main" id="{3915BB33-4DF9-D89E-392F-8F03257FA5AE}"/>
              </a:ext>
            </a:extLst>
          </p:cNvPr>
          <p:cNvSpPr txBox="1"/>
          <p:nvPr/>
        </p:nvSpPr>
        <p:spPr>
          <a:xfrm>
            <a:off x="1579714" y="5704725"/>
            <a:ext cx="2808405" cy="402291"/>
          </a:xfrm>
          <a:prstGeom prst="rect">
            <a:avLst/>
          </a:prstGeom>
          <a:noFill/>
        </p:spPr>
        <p:txBody>
          <a:bodyPr wrap="square" lIns="0" tIns="46800" rIns="90000" bIns="46800" rtlCol="0">
            <a:spAutoFit/>
          </a:bodyPr>
          <a:lstStyle/>
          <a:p>
            <a:pPr algn="l"/>
            <a:r>
              <a:rPr lang="en-AU" sz="1000">
                <a:solidFill>
                  <a:schemeClr val="tx2"/>
                </a:solidFill>
                <a:latin typeface="Segoe UI Light" panose="020B0502040204020203" pitchFamily="34" charset="0"/>
                <a:cs typeface="Segoe UI Light" panose="020B0502040204020203" pitchFamily="34" charset="0"/>
              </a:rPr>
              <a:t>Right to sell 13.4% interest independently, incl. transfer restrictions or buyout mechanism</a:t>
            </a:r>
          </a:p>
        </p:txBody>
      </p:sp>
      <p:grpSp>
        <p:nvGrpSpPr>
          <p:cNvPr id="5" name="Group 4">
            <a:extLst>
              <a:ext uri="{FF2B5EF4-FFF2-40B4-BE49-F238E27FC236}">
                <a16:creationId xmlns:a16="http://schemas.microsoft.com/office/drawing/2014/main" id="{6F02AAC5-689C-625E-05B7-4F9DBDC13A6A}"/>
              </a:ext>
            </a:extLst>
          </p:cNvPr>
          <p:cNvGrpSpPr/>
          <p:nvPr/>
        </p:nvGrpSpPr>
        <p:grpSpPr>
          <a:xfrm>
            <a:off x="4728860" y="1706199"/>
            <a:ext cx="2718703" cy="2681767"/>
            <a:chOff x="215901" y="1412797"/>
            <a:chExt cx="3901045" cy="3848045"/>
          </a:xfrm>
        </p:grpSpPr>
        <p:grpSp>
          <p:nvGrpSpPr>
            <p:cNvPr id="7" name="Group 6">
              <a:extLst>
                <a:ext uri="{FF2B5EF4-FFF2-40B4-BE49-F238E27FC236}">
                  <a16:creationId xmlns:a16="http://schemas.microsoft.com/office/drawing/2014/main" id="{ECB580F8-184E-3D94-4F47-CAA7721C839B}"/>
                </a:ext>
              </a:extLst>
            </p:cNvPr>
            <p:cNvGrpSpPr/>
            <p:nvPr/>
          </p:nvGrpSpPr>
          <p:grpSpPr>
            <a:xfrm>
              <a:off x="215901" y="1412797"/>
              <a:ext cx="3901045" cy="3848045"/>
              <a:chOff x="6187350" y="3123728"/>
              <a:chExt cx="3123445" cy="3081010"/>
            </a:xfrm>
          </p:grpSpPr>
          <p:grpSp>
            <p:nvGrpSpPr>
              <p:cNvPr id="10" name="Group 9">
                <a:extLst>
                  <a:ext uri="{FF2B5EF4-FFF2-40B4-BE49-F238E27FC236}">
                    <a16:creationId xmlns:a16="http://schemas.microsoft.com/office/drawing/2014/main" id="{13DC7A10-FABC-EC1E-C62F-C3F4D6CBE4C6}"/>
                  </a:ext>
                </a:extLst>
              </p:cNvPr>
              <p:cNvGrpSpPr/>
              <p:nvPr/>
            </p:nvGrpSpPr>
            <p:grpSpPr>
              <a:xfrm>
                <a:off x="6423384" y="3123729"/>
                <a:ext cx="2887411" cy="2880000"/>
                <a:chOff x="6435566" y="1449388"/>
                <a:chExt cx="2887411" cy="2880000"/>
              </a:xfrm>
            </p:grpSpPr>
            <p:sp>
              <p:nvSpPr>
                <p:cNvPr id="13" name="Rectangle 12">
                  <a:extLst>
                    <a:ext uri="{FF2B5EF4-FFF2-40B4-BE49-F238E27FC236}">
                      <a16:creationId xmlns:a16="http://schemas.microsoft.com/office/drawing/2014/main" id="{072436C6-8C9C-9E0E-E70A-33737F752863}"/>
                    </a:ext>
                  </a:extLst>
                </p:cNvPr>
                <p:cNvSpPr>
                  <a:spLocks/>
                </p:cNvSpPr>
                <p:nvPr/>
              </p:nvSpPr>
              <p:spPr>
                <a:xfrm>
                  <a:off x="6442977" y="1449388"/>
                  <a:ext cx="2880000" cy="2880000"/>
                </a:xfrm>
                <a:prstGeom prst="rect">
                  <a:avLst/>
                </a:prstGeom>
                <a:gradFill>
                  <a:gsLst>
                    <a:gs pos="100000">
                      <a:schemeClr val="bg2"/>
                    </a:gs>
                    <a:gs pos="0">
                      <a:schemeClr val="bg2"/>
                    </a:gs>
                    <a:gs pos="0">
                      <a:schemeClr val="accent4"/>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03B8ED3A-58E1-EE28-8F97-44E80BA50C5D}"/>
                    </a:ext>
                  </a:extLst>
                </p:cNvPr>
                <p:cNvCxnSpPr>
                  <a:cxnSpLocks/>
                </p:cNvCxnSpPr>
                <p:nvPr/>
              </p:nvCxnSpPr>
              <p:spPr>
                <a:xfrm flipV="1">
                  <a:off x="6435566" y="1449388"/>
                  <a:ext cx="0" cy="288000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1AD1EE7C-9636-4382-58BD-D843E1F8AAE0}"/>
                    </a:ext>
                  </a:extLst>
                </p:cNvPr>
                <p:cNvCxnSpPr>
                  <a:cxnSpLocks/>
                </p:cNvCxnSpPr>
                <p:nvPr/>
              </p:nvCxnSpPr>
              <p:spPr>
                <a:xfrm>
                  <a:off x="6442977" y="4323210"/>
                  <a:ext cx="2880000" cy="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grpSp>
          <p:sp>
            <p:nvSpPr>
              <p:cNvPr id="11" name="Rectangle 10">
                <a:extLst>
                  <a:ext uri="{FF2B5EF4-FFF2-40B4-BE49-F238E27FC236}">
                    <a16:creationId xmlns:a16="http://schemas.microsoft.com/office/drawing/2014/main" id="{8DEE2FC2-AF84-7F59-3BDE-8247C6FD691A}"/>
                  </a:ext>
                </a:extLst>
              </p:cNvPr>
              <p:cNvSpPr/>
              <p:nvPr/>
            </p:nvSpPr>
            <p:spPr>
              <a:xfrm rot="16200000">
                <a:off x="4852698" y="4458380"/>
                <a:ext cx="2873824" cy="204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1000">
                    <a:solidFill>
                      <a:schemeClr val="tx1"/>
                    </a:solidFill>
                    <a:latin typeface="Segoe UI Light" panose="020B0502040204020203" pitchFamily="34" charset="0"/>
                    <a:cs typeface="Segoe UI Light" panose="020B0502040204020203" pitchFamily="34" charset="0"/>
                  </a:rPr>
                  <a:t>Capital</a:t>
                </a:r>
                <a:r>
                  <a:rPr lang="en-AU" sz="900">
                    <a:solidFill>
                      <a:schemeClr val="tx1"/>
                    </a:solidFill>
                    <a:latin typeface="Segoe UI Light" panose="020B0502040204020203" pitchFamily="34" charset="0"/>
                    <a:cs typeface="Segoe UI Light" panose="020B0502040204020203" pitchFamily="34" charset="0"/>
                  </a:rPr>
                  <a:t> </a:t>
                </a:r>
                <a:r>
                  <a:rPr lang="en-AU" sz="1000">
                    <a:solidFill>
                      <a:schemeClr val="tx1"/>
                    </a:solidFill>
                    <a:latin typeface="Segoe UI Light" panose="020B0502040204020203" pitchFamily="34" charset="0"/>
                    <a:cs typeface="Segoe UI Light" panose="020B0502040204020203" pitchFamily="34" charset="0"/>
                  </a:rPr>
                  <a:t>capacity</a:t>
                </a:r>
                <a:endParaRPr lang="en-GB" sz="1000">
                  <a:solidFill>
                    <a:schemeClr val="tx1"/>
                  </a:solidFill>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4ADCAB7C-9DFD-1B93-11C0-FF0E1BACFDBB}"/>
                  </a:ext>
                </a:extLst>
              </p:cNvPr>
              <p:cNvSpPr/>
              <p:nvPr/>
            </p:nvSpPr>
            <p:spPr>
              <a:xfrm>
                <a:off x="6430796" y="5986095"/>
                <a:ext cx="2855358" cy="2186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1000">
                    <a:solidFill>
                      <a:schemeClr val="tx1"/>
                    </a:solidFill>
                    <a:latin typeface="Segoe UI Light" panose="020B0502040204020203" pitchFamily="34" charset="0"/>
                    <a:cs typeface="Segoe UI Light" panose="020B0502040204020203" pitchFamily="34" charset="0"/>
                  </a:rPr>
                  <a:t>Strategic fit</a:t>
                </a:r>
                <a:endParaRPr lang="en-GB" sz="1000">
                  <a:solidFill>
                    <a:schemeClr val="tx1"/>
                  </a:solidFill>
                  <a:latin typeface="Segoe UI Light" panose="020B0502040204020203" pitchFamily="34" charset="0"/>
                  <a:cs typeface="Segoe UI Light" panose="020B0502040204020203" pitchFamily="34" charset="0"/>
                </a:endParaRPr>
              </a:p>
            </p:txBody>
          </p:sp>
        </p:grpSp>
        <p:cxnSp>
          <p:nvCxnSpPr>
            <p:cNvPr id="8" name="Straight Connector 7">
              <a:extLst>
                <a:ext uri="{FF2B5EF4-FFF2-40B4-BE49-F238E27FC236}">
                  <a16:creationId xmlns:a16="http://schemas.microsoft.com/office/drawing/2014/main" id="{7A509B10-5379-DF1A-3AE5-632ECF13FB14}"/>
                </a:ext>
              </a:extLst>
            </p:cNvPr>
            <p:cNvCxnSpPr>
              <a:cxnSpLocks/>
              <a:stCxn id="13" idx="0"/>
            </p:cNvCxnSpPr>
            <p:nvPr/>
          </p:nvCxnSpPr>
          <p:spPr>
            <a:xfrm>
              <a:off x="2318450" y="1412799"/>
              <a:ext cx="6185" cy="3589277"/>
            </a:xfrm>
            <a:prstGeom prst="line">
              <a:avLst/>
            </a:prstGeom>
            <a:ln w="19050"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06CF02E5-679E-EC59-2533-E22D767847A2}"/>
                </a:ext>
              </a:extLst>
            </p:cNvPr>
            <p:cNvCxnSpPr>
              <a:cxnSpLocks/>
            </p:cNvCxnSpPr>
            <p:nvPr/>
          </p:nvCxnSpPr>
          <p:spPr>
            <a:xfrm flipH="1">
              <a:off x="502111" y="3231770"/>
              <a:ext cx="3584060" cy="0"/>
            </a:xfrm>
            <a:prstGeom prst="line">
              <a:avLst/>
            </a:prstGeom>
            <a:ln w="19050"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6" name="Rectangle 15">
            <a:extLst>
              <a:ext uri="{FF2B5EF4-FFF2-40B4-BE49-F238E27FC236}">
                <a16:creationId xmlns:a16="http://schemas.microsoft.com/office/drawing/2014/main" id="{EE5F0F96-C4F1-4D5E-853C-F1E06896496B}"/>
              </a:ext>
            </a:extLst>
          </p:cNvPr>
          <p:cNvSpPr/>
          <p:nvPr/>
        </p:nvSpPr>
        <p:spPr>
          <a:xfrm>
            <a:off x="6472585" y="1863474"/>
            <a:ext cx="801346" cy="305597"/>
          </a:xfrm>
          <a:prstGeom prst="rect">
            <a:avLst/>
          </a:prstGeom>
          <a:noFill/>
          <a:ln w="12700">
            <a:solidFill>
              <a:srgbClr val="D8142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E13878F9-0DA1-FBB0-99C0-5B02EAEDC48A}"/>
              </a:ext>
            </a:extLst>
          </p:cNvPr>
          <p:cNvSpPr/>
          <p:nvPr/>
        </p:nvSpPr>
        <p:spPr>
          <a:xfrm>
            <a:off x="6133743" y="2262474"/>
            <a:ext cx="635406" cy="305597"/>
          </a:xfrm>
          <a:prstGeom prst="rect">
            <a:avLst/>
          </a:prstGeom>
          <a:noFill/>
          <a:ln w="12700">
            <a:solidFill>
              <a:srgbClr val="D8142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ADF3E6FA-8862-8E9B-673C-7815ED8EC442}"/>
              </a:ext>
            </a:extLst>
          </p:cNvPr>
          <p:cNvSpPr txBox="1"/>
          <p:nvPr/>
        </p:nvSpPr>
        <p:spPr>
          <a:xfrm>
            <a:off x="4712860"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Buyer universe led by Charter Hall and QIC</a:t>
            </a:r>
          </a:p>
        </p:txBody>
      </p:sp>
      <p:cxnSp>
        <p:nvCxnSpPr>
          <p:cNvPr id="19" name="Straight Connector 18">
            <a:extLst>
              <a:ext uri="{FF2B5EF4-FFF2-40B4-BE49-F238E27FC236}">
                <a16:creationId xmlns:a16="http://schemas.microsoft.com/office/drawing/2014/main" id="{571F2D6F-653C-1BA8-3349-D686526CB45F}"/>
              </a:ext>
            </a:extLst>
          </p:cNvPr>
          <p:cNvCxnSpPr>
            <a:cxnSpLocks/>
          </p:cNvCxnSpPr>
          <p:nvPr/>
        </p:nvCxnSpPr>
        <p:spPr>
          <a:xfrm>
            <a:off x="4712863"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7EB9A85C-28EF-2D4A-79C6-7D2F9C6A568D}"/>
              </a:ext>
            </a:extLst>
          </p:cNvPr>
          <p:cNvSpPr txBox="1"/>
          <p:nvPr/>
        </p:nvSpPr>
        <p:spPr>
          <a:xfrm>
            <a:off x="7528617" y="1711972"/>
            <a:ext cx="1399817" cy="633123"/>
          </a:xfrm>
          <a:prstGeom prst="rect">
            <a:avLst/>
          </a:prstGeom>
          <a:noFill/>
          <a:ln>
            <a:solidFill>
              <a:schemeClr val="tx2"/>
            </a:solidFill>
          </a:ln>
        </p:spPr>
        <p:txBody>
          <a:bodyPr wrap="square" lIns="72000" tIns="46800" rIns="90000" bIns="46800" rtlCol="0">
            <a:spAutoFit/>
          </a:bodyPr>
          <a:lstStyle/>
          <a:p>
            <a:pPr algn="l"/>
            <a:r>
              <a:rPr lang="en-AU" sz="700" b="1">
                <a:solidFill>
                  <a:schemeClr val="tx2"/>
                </a:solidFill>
              </a:rPr>
              <a:t>Institutional / Wholesale Capital</a:t>
            </a:r>
          </a:p>
          <a:p>
            <a:pPr algn="l"/>
            <a:r>
              <a:rPr lang="en-AU" sz="700">
                <a:solidFill>
                  <a:schemeClr val="tx2"/>
                </a:solidFill>
              </a:rPr>
              <a:t>Deep capital pools and active defensive-retail appetite; high execution certainty</a:t>
            </a:r>
          </a:p>
        </p:txBody>
      </p:sp>
      <p:sp>
        <p:nvSpPr>
          <p:cNvPr id="21" name="TextBox 20">
            <a:extLst>
              <a:ext uri="{FF2B5EF4-FFF2-40B4-BE49-F238E27FC236}">
                <a16:creationId xmlns:a16="http://schemas.microsoft.com/office/drawing/2014/main" id="{D81FCFA7-A192-867E-70A2-0D1A19C23E16}"/>
              </a:ext>
            </a:extLst>
          </p:cNvPr>
          <p:cNvSpPr txBox="1"/>
          <p:nvPr/>
        </p:nvSpPr>
        <p:spPr>
          <a:xfrm>
            <a:off x="7528614" y="2408887"/>
            <a:ext cx="1399818" cy="525401"/>
          </a:xfrm>
          <a:prstGeom prst="rect">
            <a:avLst/>
          </a:prstGeom>
          <a:noFill/>
          <a:ln>
            <a:solidFill>
              <a:schemeClr val="tx2"/>
            </a:solidFill>
          </a:ln>
        </p:spPr>
        <p:txBody>
          <a:bodyPr wrap="square" lIns="72000" tIns="46800" rIns="90000" bIns="46800" rtlCol="0">
            <a:spAutoFit/>
          </a:bodyPr>
          <a:lstStyle/>
          <a:p>
            <a:pPr algn="l"/>
            <a:r>
              <a:rPr lang="en-AU" sz="700" b="1">
                <a:solidFill>
                  <a:schemeClr val="tx2"/>
                </a:solidFill>
              </a:rPr>
              <a:t>Listed Retail REITs</a:t>
            </a:r>
          </a:p>
          <a:p>
            <a:pPr algn="l"/>
            <a:r>
              <a:rPr lang="en-AU" sz="700">
                <a:solidFill>
                  <a:schemeClr val="tx2"/>
                </a:solidFill>
              </a:rPr>
              <a:t>Synergies &amp; established retailer relationships; varying asset-size and format fit</a:t>
            </a:r>
          </a:p>
        </p:txBody>
      </p:sp>
      <p:sp>
        <p:nvSpPr>
          <p:cNvPr id="24" name="TextBox 23">
            <a:extLst>
              <a:ext uri="{FF2B5EF4-FFF2-40B4-BE49-F238E27FC236}">
                <a16:creationId xmlns:a16="http://schemas.microsoft.com/office/drawing/2014/main" id="{EC3898D3-C7A9-91F5-6F0C-F6D76CD241F3}"/>
              </a:ext>
            </a:extLst>
          </p:cNvPr>
          <p:cNvSpPr txBox="1"/>
          <p:nvPr/>
        </p:nvSpPr>
        <p:spPr>
          <a:xfrm>
            <a:off x="7528617" y="2998080"/>
            <a:ext cx="1399817" cy="633123"/>
          </a:xfrm>
          <a:prstGeom prst="rect">
            <a:avLst/>
          </a:prstGeom>
          <a:noFill/>
          <a:ln>
            <a:solidFill>
              <a:schemeClr val="tx2"/>
            </a:solidFill>
          </a:ln>
        </p:spPr>
        <p:txBody>
          <a:bodyPr wrap="square" lIns="72000" tIns="46800" rIns="90000" bIns="46800" rtlCol="0">
            <a:spAutoFit/>
          </a:bodyPr>
          <a:lstStyle/>
          <a:p>
            <a:pPr algn="l"/>
            <a:r>
              <a:rPr lang="en-AU" sz="700" b="1">
                <a:solidFill>
                  <a:schemeClr val="tx2"/>
                </a:solidFill>
              </a:rPr>
              <a:t>Specialist Retail Managers</a:t>
            </a:r>
          </a:p>
          <a:p>
            <a:pPr algn="l"/>
            <a:r>
              <a:rPr lang="en-AU" sz="700">
                <a:solidFill>
                  <a:schemeClr val="tx2"/>
                </a:solidFill>
              </a:rPr>
              <a:t>Expertise and active management capability; likely to value leasing, remix and redevelopment upside</a:t>
            </a:r>
          </a:p>
        </p:txBody>
      </p:sp>
      <p:sp>
        <p:nvSpPr>
          <p:cNvPr id="29" name="TextBox 28">
            <a:extLst>
              <a:ext uri="{FF2B5EF4-FFF2-40B4-BE49-F238E27FC236}">
                <a16:creationId xmlns:a16="http://schemas.microsoft.com/office/drawing/2014/main" id="{F6055645-E3F3-7AC2-10F3-927B66F389D6}"/>
              </a:ext>
            </a:extLst>
          </p:cNvPr>
          <p:cNvSpPr txBox="1"/>
          <p:nvPr/>
        </p:nvSpPr>
        <p:spPr>
          <a:xfrm>
            <a:off x="7528032" y="3694994"/>
            <a:ext cx="1400400" cy="525401"/>
          </a:xfrm>
          <a:prstGeom prst="rect">
            <a:avLst/>
          </a:prstGeom>
          <a:noFill/>
          <a:ln>
            <a:solidFill>
              <a:schemeClr val="tx2"/>
            </a:solidFill>
          </a:ln>
        </p:spPr>
        <p:txBody>
          <a:bodyPr wrap="square" lIns="72000" tIns="46800" rIns="90000" bIns="46800" rtlCol="0">
            <a:spAutoFit/>
          </a:bodyPr>
          <a:lstStyle/>
          <a:p>
            <a:pPr algn="l"/>
            <a:r>
              <a:rPr lang="en-AU" sz="700" b="1">
                <a:solidFill>
                  <a:schemeClr val="tx2"/>
                </a:solidFill>
              </a:rPr>
              <a:t>Value-Add / Private Capital</a:t>
            </a:r>
          </a:p>
          <a:p>
            <a:pPr algn="l"/>
            <a:r>
              <a:rPr lang="en-AU" sz="700">
                <a:solidFill>
                  <a:schemeClr val="tx2"/>
                </a:solidFill>
              </a:rPr>
              <a:t>Flexible mandates, generally weaker scale or direct sub-regional acquisition evidence</a:t>
            </a:r>
          </a:p>
        </p:txBody>
      </p:sp>
      <p:pic>
        <p:nvPicPr>
          <p:cNvPr id="30" name="Picture 29" descr="Charter Hall &amp;ndash Logos Download - Charter Hall Logo Png, Transparent Png  - 5000x1645(#4507956) - PngFind">
            <a:extLst>
              <a:ext uri="{FF2B5EF4-FFF2-40B4-BE49-F238E27FC236}">
                <a16:creationId xmlns:a16="http://schemas.microsoft.com/office/drawing/2014/main" id="{ADF96026-C6DD-41A8-3319-018740C8CAFE}"/>
              </a:ext>
            </a:extLst>
          </p:cNvPr>
          <p:cNvPicPr>
            <a:picLocks noChangeAspect="1"/>
          </p:cNvPicPr>
          <p:nvPr/>
        </p:nvPicPr>
        <p:blipFill rotWithShape="1">
          <a:blip r:embed="rId2"/>
          <a:srcRect t="29795" b="31492"/>
          <a:stretch/>
        </p:blipFill>
        <p:spPr>
          <a:xfrm>
            <a:off x="4811472" y="4766026"/>
            <a:ext cx="1295542" cy="501538"/>
          </a:xfrm>
          <a:prstGeom prst="rect">
            <a:avLst/>
          </a:prstGeom>
        </p:spPr>
      </p:pic>
      <p:pic>
        <p:nvPicPr>
          <p:cNvPr id="31" name="Picture 30" descr="QIC Active Retail Property Fund">
            <a:extLst>
              <a:ext uri="{FF2B5EF4-FFF2-40B4-BE49-F238E27FC236}">
                <a16:creationId xmlns:a16="http://schemas.microsoft.com/office/drawing/2014/main" id="{30BF27A4-4433-1601-539B-AA9069FFA3E0}"/>
              </a:ext>
            </a:extLst>
          </p:cNvPr>
          <p:cNvPicPr>
            <a:picLocks noChangeAspect="1"/>
          </p:cNvPicPr>
          <p:nvPr/>
        </p:nvPicPr>
        <p:blipFill>
          <a:blip r:embed="rId3"/>
          <a:srcRect/>
          <a:stretch>
            <a:fillRect/>
          </a:stretch>
        </p:blipFill>
        <p:spPr>
          <a:xfrm>
            <a:off x="5091099" y="5660867"/>
            <a:ext cx="736288" cy="297966"/>
          </a:xfrm>
          <a:prstGeom prst="rect">
            <a:avLst/>
          </a:prstGeom>
        </p:spPr>
      </p:pic>
      <p:sp>
        <p:nvSpPr>
          <p:cNvPr id="32" name="Rectangle 31">
            <a:extLst>
              <a:ext uri="{FF2B5EF4-FFF2-40B4-BE49-F238E27FC236}">
                <a16:creationId xmlns:a16="http://schemas.microsoft.com/office/drawing/2014/main" id="{CA42C616-0BDB-4839-6A91-252C388E1556}"/>
              </a:ext>
            </a:extLst>
          </p:cNvPr>
          <p:cNvSpPr/>
          <p:nvPr/>
        </p:nvSpPr>
        <p:spPr>
          <a:xfrm>
            <a:off x="6350025" y="4684335"/>
            <a:ext cx="2569349" cy="669710"/>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2"/>
                </a:solidFill>
                <a:latin typeface="Segoe UI Light" panose="020B0502040204020203" pitchFamily="34" charset="0"/>
                <a:cs typeface="Segoe UI Light" panose="020B0502040204020203" pitchFamily="34" charset="0"/>
              </a:rPr>
              <a:t>Proven sub-regional acquisition activity and capital capacity. Recent acquisitions closely match Bayview’s supermarket-anchored profile</a:t>
            </a:r>
            <a:endParaRPr lang="en-US" sz="1000" b="1">
              <a:solidFill>
                <a:schemeClr val="tx2"/>
              </a:solidFill>
              <a:latin typeface="Segoe UI Light" panose="020B0502040204020203" pitchFamily="34" charset="0"/>
              <a:cs typeface="Segoe UI Light" panose="020B0502040204020203" pitchFamily="34" charset="0"/>
            </a:endParaRPr>
          </a:p>
        </p:txBody>
      </p:sp>
      <p:sp>
        <p:nvSpPr>
          <p:cNvPr id="33" name="Rectangle 32">
            <a:extLst>
              <a:ext uri="{FF2B5EF4-FFF2-40B4-BE49-F238E27FC236}">
                <a16:creationId xmlns:a16="http://schemas.microsoft.com/office/drawing/2014/main" id="{75AAC80A-746F-ABF7-A9A3-9362B2C22D44}"/>
              </a:ext>
            </a:extLst>
          </p:cNvPr>
          <p:cNvSpPr/>
          <p:nvPr/>
        </p:nvSpPr>
        <p:spPr>
          <a:xfrm>
            <a:off x="6350023" y="5465099"/>
            <a:ext cx="2569348" cy="669710"/>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2"/>
                </a:solidFill>
                <a:latin typeface="Segoe UI Light" panose="020B0502040204020203" pitchFamily="34" charset="0"/>
                <a:cs typeface="Segoe UI Light" panose="020B0502040204020203" pitchFamily="34" charset="0"/>
              </a:rPr>
              <a:t>Deep capital capacity, established NSW retail exposure and active expansion into convenience-led retail.</a:t>
            </a:r>
            <a:endParaRPr lang="en-US" sz="1000" b="1">
              <a:solidFill>
                <a:schemeClr val="tx2"/>
              </a:solidFill>
              <a:latin typeface="Segoe UI Light" panose="020B0502040204020203" pitchFamily="34" charset="0"/>
              <a:cs typeface="Segoe UI Light" panose="020B0502040204020203" pitchFamily="34" charset="0"/>
            </a:endParaRPr>
          </a:p>
        </p:txBody>
      </p:sp>
      <p:pic>
        <p:nvPicPr>
          <p:cNvPr id="34" name="Picture 33" descr="Charter Hall &amp;ndash Logos Download - Charter Hall Logo Png, Transparent Png  - 5000x1645(#4507956) - PngFind">
            <a:extLst>
              <a:ext uri="{FF2B5EF4-FFF2-40B4-BE49-F238E27FC236}">
                <a16:creationId xmlns:a16="http://schemas.microsoft.com/office/drawing/2014/main" id="{1B2E519F-907D-1F07-E823-251E41518723}"/>
              </a:ext>
            </a:extLst>
          </p:cNvPr>
          <p:cNvPicPr>
            <a:picLocks noChangeAspect="1"/>
          </p:cNvPicPr>
          <p:nvPr/>
        </p:nvPicPr>
        <p:blipFill>
          <a:blip r:embed="rId4"/>
          <a:srcRect/>
          <a:stretch>
            <a:fillRect/>
          </a:stretch>
        </p:blipFill>
        <p:spPr>
          <a:xfrm>
            <a:off x="6520605" y="1895489"/>
            <a:ext cx="705306" cy="247374"/>
          </a:xfrm>
          <a:prstGeom prst="rect">
            <a:avLst/>
          </a:prstGeom>
        </p:spPr>
      </p:pic>
      <p:pic>
        <p:nvPicPr>
          <p:cNvPr id="35" name="Picture 34" descr="QIC">
            <a:extLst>
              <a:ext uri="{FF2B5EF4-FFF2-40B4-BE49-F238E27FC236}">
                <a16:creationId xmlns:a16="http://schemas.microsoft.com/office/drawing/2014/main" id="{D861D4B8-E7D3-714C-595A-4AC65A74F1E6}"/>
              </a:ext>
            </a:extLst>
          </p:cNvPr>
          <p:cNvPicPr>
            <a:picLocks noChangeAspect="1"/>
          </p:cNvPicPr>
          <p:nvPr/>
        </p:nvPicPr>
        <p:blipFill>
          <a:blip r:embed="rId5"/>
          <a:stretch>
            <a:fillRect/>
          </a:stretch>
        </p:blipFill>
        <p:spPr>
          <a:xfrm>
            <a:off x="6213350" y="2286010"/>
            <a:ext cx="456551" cy="255775"/>
          </a:xfrm>
          <a:prstGeom prst="rect">
            <a:avLst/>
          </a:prstGeom>
        </p:spPr>
      </p:pic>
      <p:pic>
        <p:nvPicPr>
          <p:cNvPr id="36" name="Picture 35" descr="Investing in real estate Australia| Argus Partners">
            <a:extLst>
              <a:ext uri="{FF2B5EF4-FFF2-40B4-BE49-F238E27FC236}">
                <a16:creationId xmlns:a16="http://schemas.microsoft.com/office/drawing/2014/main" id="{D3CB764F-E8F6-0309-208A-66FC396A0B33}"/>
              </a:ext>
            </a:extLst>
          </p:cNvPr>
          <p:cNvPicPr>
            <a:picLocks noChangeAspect="1"/>
          </p:cNvPicPr>
          <p:nvPr/>
        </p:nvPicPr>
        <p:blipFill>
          <a:blip r:embed="rId6"/>
          <a:srcRect/>
          <a:stretch>
            <a:fillRect/>
          </a:stretch>
        </p:blipFill>
        <p:spPr>
          <a:xfrm>
            <a:off x="5170818" y="3380192"/>
            <a:ext cx="576850" cy="164699"/>
          </a:xfrm>
          <a:prstGeom prst="rect">
            <a:avLst/>
          </a:prstGeom>
        </p:spPr>
      </p:pic>
      <p:pic>
        <p:nvPicPr>
          <p:cNvPr id="37" name="Picture 36" descr="Vicinity Centres - Wikipedia">
            <a:extLst>
              <a:ext uri="{FF2B5EF4-FFF2-40B4-BE49-F238E27FC236}">
                <a16:creationId xmlns:a16="http://schemas.microsoft.com/office/drawing/2014/main" id="{50C3C08B-4EAC-668D-C891-AD9AA72E10D1}"/>
              </a:ext>
            </a:extLst>
          </p:cNvPr>
          <p:cNvPicPr>
            <a:picLocks noChangeAspect="1"/>
          </p:cNvPicPr>
          <p:nvPr/>
        </p:nvPicPr>
        <p:blipFill>
          <a:blip r:embed="rId7"/>
          <a:srcRect/>
          <a:stretch>
            <a:fillRect/>
          </a:stretch>
        </p:blipFill>
        <p:spPr>
          <a:xfrm>
            <a:off x="5561946" y="2552787"/>
            <a:ext cx="374650" cy="463294"/>
          </a:xfrm>
          <a:prstGeom prst="rect">
            <a:avLst/>
          </a:prstGeom>
        </p:spPr>
      </p:pic>
      <p:pic>
        <p:nvPicPr>
          <p:cNvPr id="38" name="Picture 37" descr="AsheMorgan | LinkedIn">
            <a:extLst>
              <a:ext uri="{FF2B5EF4-FFF2-40B4-BE49-F238E27FC236}">
                <a16:creationId xmlns:a16="http://schemas.microsoft.com/office/drawing/2014/main" id="{319DBB29-D440-49A9-34B1-03C85CA4B892}"/>
              </a:ext>
            </a:extLst>
          </p:cNvPr>
          <p:cNvPicPr>
            <a:picLocks noChangeAspect="1"/>
          </p:cNvPicPr>
          <p:nvPr/>
        </p:nvPicPr>
        <p:blipFill>
          <a:blip r:embed="rId8"/>
          <a:srcRect/>
          <a:stretch>
            <a:fillRect/>
          </a:stretch>
        </p:blipFill>
        <p:spPr>
          <a:xfrm>
            <a:off x="6121663" y="2932639"/>
            <a:ext cx="627006" cy="691860"/>
          </a:xfrm>
          <a:prstGeom prst="rect">
            <a:avLst/>
          </a:prstGeom>
        </p:spPr>
      </p:pic>
      <p:pic>
        <p:nvPicPr>
          <p:cNvPr id="41" name="Picture 40" descr="Home - Region Group">
            <a:extLst>
              <a:ext uri="{FF2B5EF4-FFF2-40B4-BE49-F238E27FC236}">
                <a16:creationId xmlns:a16="http://schemas.microsoft.com/office/drawing/2014/main" id="{C3A28DD2-5D37-9886-4DBA-DEFFA53532B9}"/>
              </a:ext>
            </a:extLst>
          </p:cNvPr>
          <p:cNvPicPr>
            <a:picLocks noChangeAspect="1"/>
          </p:cNvPicPr>
          <p:nvPr/>
        </p:nvPicPr>
        <p:blipFill>
          <a:blip r:embed="rId9"/>
          <a:srcRect/>
          <a:stretch>
            <a:fillRect/>
          </a:stretch>
        </p:blipFill>
        <p:spPr>
          <a:xfrm>
            <a:off x="6650210" y="2644004"/>
            <a:ext cx="511749" cy="564681"/>
          </a:xfrm>
          <a:prstGeom prst="rect">
            <a:avLst/>
          </a:prstGeom>
        </p:spPr>
      </p:pic>
      <p:sp>
        <p:nvSpPr>
          <p:cNvPr id="42" name="TextBox 41">
            <a:extLst>
              <a:ext uri="{FF2B5EF4-FFF2-40B4-BE49-F238E27FC236}">
                <a16:creationId xmlns:a16="http://schemas.microsoft.com/office/drawing/2014/main" id="{BD17228F-44A0-F805-ECC8-D9EC04F7A35E}"/>
              </a:ext>
            </a:extLst>
          </p:cNvPr>
          <p:cNvSpPr txBox="1"/>
          <p:nvPr/>
        </p:nvSpPr>
        <p:spPr>
          <a:xfrm>
            <a:off x="4712860" y="4399912"/>
            <a:ext cx="2434625"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Highest conviction buyers</a:t>
            </a:r>
          </a:p>
        </p:txBody>
      </p:sp>
      <p:sp>
        <p:nvSpPr>
          <p:cNvPr id="43" name="Rectangle 42">
            <a:extLst>
              <a:ext uri="{FF2B5EF4-FFF2-40B4-BE49-F238E27FC236}">
                <a16:creationId xmlns:a16="http://schemas.microsoft.com/office/drawing/2014/main" id="{51C1A32F-D40E-6DC4-E5A8-162F92516D29}"/>
              </a:ext>
            </a:extLst>
          </p:cNvPr>
          <p:cNvSpPr/>
          <p:nvPr/>
        </p:nvSpPr>
        <p:spPr>
          <a:xfrm>
            <a:off x="4712858" y="4684336"/>
            <a:ext cx="1500490" cy="663259"/>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45">
            <a:extLst>
              <a:ext uri="{FF2B5EF4-FFF2-40B4-BE49-F238E27FC236}">
                <a16:creationId xmlns:a16="http://schemas.microsoft.com/office/drawing/2014/main" id="{569817D2-9306-7666-F99A-346F5BEF90AC}"/>
              </a:ext>
            </a:extLst>
          </p:cNvPr>
          <p:cNvSpPr/>
          <p:nvPr/>
        </p:nvSpPr>
        <p:spPr>
          <a:xfrm>
            <a:off x="4708998" y="5471556"/>
            <a:ext cx="1500490" cy="66325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89218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6AF2D-F75E-386C-BD22-D4C68C02375B}"/>
              </a:ext>
            </a:extLst>
          </p:cNvPr>
          <p:cNvSpPr>
            <a:spLocks noGrp="1"/>
          </p:cNvSpPr>
          <p:nvPr>
            <p:ph type="body" sz="quarter" idx="12"/>
          </p:nvPr>
        </p:nvSpPr>
        <p:spPr/>
        <p:txBody>
          <a:bodyPr/>
          <a:lstStyle/>
          <a:p>
            <a:r>
              <a:rPr lang="en-US" dirty="0"/>
              <a:t>A co-investment is our preferred structure to gain exposure to Bayview</a:t>
            </a:r>
            <a:endParaRPr lang="en-AU" dirty="0"/>
          </a:p>
        </p:txBody>
      </p:sp>
      <p:sp>
        <p:nvSpPr>
          <p:cNvPr id="3" name="Text Placeholder 2">
            <a:extLst>
              <a:ext uri="{FF2B5EF4-FFF2-40B4-BE49-F238E27FC236}">
                <a16:creationId xmlns:a16="http://schemas.microsoft.com/office/drawing/2014/main" id="{C89077C2-5745-A6F4-949B-A762745033AC}"/>
              </a:ext>
            </a:extLst>
          </p:cNvPr>
          <p:cNvSpPr>
            <a:spLocks noGrp="1"/>
          </p:cNvSpPr>
          <p:nvPr>
            <p:ph type="body" sz="quarter" idx="13"/>
          </p:nvPr>
        </p:nvSpPr>
        <p:spPr/>
        <p:txBody>
          <a:bodyPr/>
          <a:lstStyle/>
          <a:p>
            <a:r>
              <a:rPr lang="en-AU" dirty="0"/>
              <a:t>Note: (1) According to the case brief. Terralith is a hypothetical manager, so no manager-level diligence is conducted in this paper.</a:t>
            </a:r>
          </a:p>
        </p:txBody>
      </p:sp>
      <p:sp>
        <p:nvSpPr>
          <p:cNvPr id="4" name="Text Placeholder 3">
            <a:extLst>
              <a:ext uri="{FF2B5EF4-FFF2-40B4-BE49-F238E27FC236}">
                <a16:creationId xmlns:a16="http://schemas.microsoft.com/office/drawing/2014/main" id="{259BB764-7142-AB5A-66CE-5CF29F42E4ED}"/>
              </a:ext>
            </a:extLst>
          </p:cNvPr>
          <p:cNvSpPr>
            <a:spLocks noGrp="1"/>
          </p:cNvSpPr>
          <p:nvPr>
            <p:ph type="body" sz="quarter" idx="10"/>
          </p:nvPr>
        </p:nvSpPr>
        <p:spPr/>
        <p:txBody>
          <a:bodyPr/>
          <a:lstStyle/>
          <a:p>
            <a:r>
              <a:rPr lang="en-AU" dirty="0"/>
              <a:t>Co-Investment Rationale</a:t>
            </a:r>
          </a:p>
        </p:txBody>
      </p:sp>
      <p:sp>
        <p:nvSpPr>
          <p:cNvPr id="5" name="Rectangle 4">
            <a:extLst>
              <a:ext uri="{FF2B5EF4-FFF2-40B4-BE49-F238E27FC236}">
                <a16:creationId xmlns:a16="http://schemas.microsoft.com/office/drawing/2014/main" id="{A3E944CA-F9C8-4D98-F287-3EF36E2233E1}"/>
              </a:ext>
            </a:extLst>
          </p:cNvPr>
          <p:cNvSpPr/>
          <p:nvPr/>
        </p:nvSpPr>
        <p:spPr>
          <a:xfrm>
            <a:off x="215900" y="1304806"/>
            <a:ext cx="2087462" cy="1074208"/>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r>
              <a:rPr lang="en-AU" sz="1400" b="1" dirty="0">
                <a:solidFill>
                  <a:schemeClr val="tx2"/>
                </a:solidFill>
                <a:latin typeface="Segoe UI Light" panose="020B0502040204020203" pitchFamily="34" charset="0"/>
                <a:cs typeface="Segoe UI Light" panose="020B0502040204020203" pitchFamily="34" charset="0"/>
              </a:rPr>
              <a:t>Precise portfolio construction</a:t>
            </a:r>
          </a:p>
        </p:txBody>
      </p:sp>
      <p:sp>
        <p:nvSpPr>
          <p:cNvPr id="6" name="Rectangle 5">
            <a:extLst>
              <a:ext uri="{FF2B5EF4-FFF2-40B4-BE49-F238E27FC236}">
                <a16:creationId xmlns:a16="http://schemas.microsoft.com/office/drawing/2014/main" id="{A12C5390-CD6F-A7D4-6938-88D66426FED0}"/>
              </a:ext>
            </a:extLst>
          </p:cNvPr>
          <p:cNvSpPr/>
          <p:nvPr/>
        </p:nvSpPr>
        <p:spPr>
          <a:xfrm>
            <a:off x="215900" y="2555184"/>
            <a:ext cx="2087462" cy="10742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r>
              <a:rPr lang="en-AU" sz="1400" b="1" dirty="0">
                <a:solidFill>
                  <a:schemeClr val="bg1"/>
                </a:solidFill>
                <a:latin typeface="Segoe UI Light" panose="020B0502040204020203" pitchFamily="34" charset="0"/>
                <a:cs typeface="Segoe UI Light" panose="020B0502040204020203" pitchFamily="34" charset="0"/>
              </a:rPr>
              <a:t>Asset selection &amp; underwriting transparency</a:t>
            </a:r>
          </a:p>
        </p:txBody>
      </p:sp>
      <p:sp>
        <p:nvSpPr>
          <p:cNvPr id="7" name="Rectangle 6">
            <a:extLst>
              <a:ext uri="{FF2B5EF4-FFF2-40B4-BE49-F238E27FC236}">
                <a16:creationId xmlns:a16="http://schemas.microsoft.com/office/drawing/2014/main" id="{52260213-30B8-B983-F922-EB06C44C1EAA}"/>
              </a:ext>
            </a:extLst>
          </p:cNvPr>
          <p:cNvSpPr/>
          <p:nvPr/>
        </p:nvSpPr>
        <p:spPr>
          <a:xfrm>
            <a:off x="215900" y="3805443"/>
            <a:ext cx="2087462" cy="10742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r>
              <a:rPr lang="en-AU" sz="1400" b="1" dirty="0">
                <a:solidFill>
                  <a:schemeClr val="bg1"/>
                </a:solidFill>
                <a:latin typeface="Segoe UI Light" panose="020B0502040204020203" pitchFamily="34" charset="0"/>
                <a:cs typeface="Segoe UI Light" panose="020B0502040204020203" pitchFamily="34" charset="0"/>
              </a:rPr>
              <a:t>Greater influence </a:t>
            </a:r>
          </a:p>
          <a:p>
            <a:pPr algn="ctr"/>
            <a:r>
              <a:rPr lang="en-AU" sz="1400" b="1" dirty="0">
                <a:solidFill>
                  <a:schemeClr val="bg1"/>
                </a:solidFill>
                <a:latin typeface="Segoe UI Light" panose="020B0502040204020203" pitchFamily="34" charset="0"/>
                <a:cs typeface="Segoe UI Light" panose="020B0502040204020203" pitchFamily="34" charset="0"/>
              </a:rPr>
              <a:t>over value creation </a:t>
            </a:r>
          </a:p>
          <a:p>
            <a:pPr algn="ctr"/>
            <a:r>
              <a:rPr lang="en-AU" sz="1400" b="1" dirty="0">
                <a:solidFill>
                  <a:schemeClr val="bg1"/>
                </a:solidFill>
                <a:latin typeface="Segoe UI Light" panose="020B0502040204020203" pitchFamily="34" charset="0"/>
                <a:cs typeface="Segoe UI Light" panose="020B0502040204020203" pitchFamily="34" charset="0"/>
              </a:rPr>
              <a:t>and exit</a:t>
            </a:r>
          </a:p>
        </p:txBody>
      </p:sp>
      <p:sp>
        <p:nvSpPr>
          <p:cNvPr id="8" name="Rectangle 7">
            <a:extLst>
              <a:ext uri="{FF2B5EF4-FFF2-40B4-BE49-F238E27FC236}">
                <a16:creationId xmlns:a16="http://schemas.microsoft.com/office/drawing/2014/main" id="{63B263E4-9744-9166-4032-83B37FB0CA9D}"/>
              </a:ext>
            </a:extLst>
          </p:cNvPr>
          <p:cNvSpPr/>
          <p:nvPr/>
        </p:nvSpPr>
        <p:spPr>
          <a:xfrm>
            <a:off x="215900" y="5055701"/>
            <a:ext cx="2087462" cy="10742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r>
              <a:rPr lang="en-AU" sz="1400" b="1" dirty="0">
                <a:solidFill>
                  <a:schemeClr val="bg1"/>
                </a:solidFill>
                <a:latin typeface="Segoe UI Light" panose="020B0502040204020203" pitchFamily="34" charset="0"/>
                <a:cs typeface="Segoe UI Light" panose="020B0502040204020203" pitchFamily="34" charset="0"/>
              </a:rPr>
              <a:t>Concentrated exposure to an asset with high conviction</a:t>
            </a:r>
          </a:p>
        </p:txBody>
      </p:sp>
      <p:sp>
        <p:nvSpPr>
          <p:cNvPr id="9" name="Oval 8">
            <a:extLst>
              <a:ext uri="{FF2B5EF4-FFF2-40B4-BE49-F238E27FC236}">
                <a16:creationId xmlns:a16="http://schemas.microsoft.com/office/drawing/2014/main" id="{1FA58CF8-306B-4176-63A6-A47BC19B7D04}"/>
              </a:ext>
            </a:extLst>
          </p:cNvPr>
          <p:cNvSpPr/>
          <p:nvPr/>
        </p:nvSpPr>
        <p:spPr>
          <a:xfrm>
            <a:off x="148474" y="1304806"/>
            <a:ext cx="276944" cy="276944"/>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accent3"/>
                </a:solidFill>
              </a:rPr>
              <a:t>1</a:t>
            </a:r>
          </a:p>
        </p:txBody>
      </p:sp>
      <p:sp>
        <p:nvSpPr>
          <p:cNvPr id="10" name="Oval 9">
            <a:extLst>
              <a:ext uri="{FF2B5EF4-FFF2-40B4-BE49-F238E27FC236}">
                <a16:creationId xmlns:a16="http://schemas.microsoft.com/office/drawing/2014/main" id="{02BADCF1-0D59-F1C3-5DA1-8E4773E3FE10}"/>
              </a:ext>
            </a:extLst>
          </p:cNvPr>
          <p:cNvSpPr/>
          <p:nvPr/>
        </p:nvSpPr>
        <p:spPr>
          <a:xfrm>
            <a:off x="148474" y="2534481"/>
            <a:ext cx="276944" cy="276944"/>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accent3"/>
                </a:solidFill>
              </a:rPr>
              <a:t>2</a:t>
            </a:r>
          </a:p>
        </p:txBody>
      </p:sp>
      <p:sp>
        <p:nvSpPr>
          <p:cNvPr id="11" name="Oval 10">
            <a:extLst>
              <a:ext uri="{FF2B5EF4-FFF2-40B4-BE49-F238E27FC236}">
                <a16:creationId xmlns:a16="http://schemas.microsoft.com/office/drawing/2014/main" id="{2698DC93-6176-1173-2B4F-37A9B48F370A}"/>
              </a:ext>
            </a:extLst>
          </p:cNvPr>
          <p:cNvSpPr/>
          <p:nvPr/>
        </p:nvSpPr>
        <p:spPr>
          <a:xfrm>
            <a:off x="148474" y="3764156"/>
            <a:ext cx="276944" cy="276944"/>
          </a:xfrm>
          <a:prstGeom prst="ellipse">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accent3"/>
                </a:solidFill>
              </a:rPr>
              <a:t>3</a:t>
            </a:r>
          </a:p>
        </p:txBody>
      </p:sp>
      <p:sp>
        <p:nvSpPr>
          <p:cNvPr id="12" name="Oval 11">
            <a:extLst>
              <a:ext uri="{FF2B5EF4-FFF2-40B4-BE49-F238E27FC236}">
                <a16:creationId xmlns:a16="http://schemas.microsoft.com/office/drawing/2014/main" id="{7FA087F8-AD91-7445-25F2-D87C36DDF319}"/>
              </a:ext>
            </a:extLst>
          </p:cNvPr>
          <p:cNvSpPr/>
          <p:nvPr/>
        </p:nvSpPr>
        <p:spPr>
          <a:xfrm>
            <a:off x="148474" y="4993831"/>
            <a:ext cx="276944" cy="276944"/>
          </a:xfrm>
          <a:prstGeom prst="ellipse">
            <a:avLst/>
          </a:prstGeom>
          <a:solidFill>
            <a:schemeClr val="bg1"/>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tx2"/>
                </a:solidFill>
              </a:rPr>
              <a:t>4</a:t>
            </a:r>
          </a:p>
        </p:txBody>
      </p:sp>
      <p:sp>
        <p:nvSpPr>
          <p:cNvPr id="14" name="Rectangle 13">
            <a:extLst>
              <a:ext uri="{FF2B5EF4-FFF2-40B4-BE49-F238E27FC236}">
                <a16:creationId xmlns:a16="http://schemas.microsoft.com/office/drawing/2014/main" id="{B359B120-7A7D-05A2-1425-C7EADDC42668}"/>
              </a:ext>
            </a:extLst>
          </p:cNvPr>
          <p:cNvSpPr/>
          <p:nvPr/>
        </p:nvSpPr>
        <p:spPr>
          <a:xfrm>
            <a:off x="2600045" y="1304806"/>
            <a:ext cx="3010584" cy="1074208"/>
          </a:xfrm>
          <a:prstGeom prst="rect">
            <a:avLst/>
          </a:prstGeom>
          <a:solidFill>
            <a:schemeClr val="bg1"/>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Reason:</a:t>
            </a:r>
          </a:p>
          <a:p>
            <a:r>
              <a:rPr lang="en-AU" sz="1200" dirty="0">
                <a:solidFill>
                  <a:schemeClr val="tx2"/>
                </a:solidFill>
                <a:latin typeface="Segoe UI Light" panose="020B0502040204020203" pitchFamily="34" charset="0"/>
                <a:cs typeface="Segoe UI Light" panose="020B0502040204020203" pitchFamily="34" charset="0"/>
              </a:rPr>
              <a:t>CFS knows exactly what the $25m buys:</a:t>
            </a:r>
          </a:p>
          <a:p>
            <a:pPr marL="171450" indent="-171450">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Retail exposure 15% to 19%</a:t>
            </a:r>
          </a:p>
          <a:p>
            <a:pPr marL="171450" indent="-171450">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NSW exposure 65% to 67%</a:t>
            </a:r>
          </a:p>
          <a:p>
            <a:pPr marL="171450" indent="-171450">
              <a:buFont typeface="Arial" panose="020B0604020202020204" pitchFamily="34" charset="0"/>
              <a:buChar char="•"/>
            </a:pPr>
            <a:r>
              <a:rPr lang="en-AU" sz="1200" dirty="0">
                <a:solidFill>
                  <a:schemeClr val="tx2"/>
                </a:solidFill>
                <a:latin typeface="Segoe UI Light" panose="020B0502040204020203" pitchFamily="34" charset="0"/>
                <a:cs typeface="Segoe UI Light" panose="020B0502040204020203" pitchFamily="34" charset="0"/>
              </a:rPr>
              <a:t>Bayview itself = 4.8% of GAV</a:t>
            </a:r>
          </a:p>
        </p:txBody>
      </p:sp>
      <p:sp>
        <p:nvSpPr>
          <p:cNvPr id="15" name="Rectangle 14">
            <a:extLst>
              <a:ext uri="{FF2B5EF4-FFF2-40B4-BE49-F238E27FC236}">
                <a16:creationId xmlns:a16="http://schemas.microsoft.com/office/drawing/2014/main" id="{A96D1499-490C-4505-49B2-7813A667320B}"/>
              </a:ext>
            </a:extLst>
          </p:cNvPr>
          <p:cNvSpPr/>
          <p:nvPr/>
        </p:nvSpPr>
        <p:spPr>
          <a:xfrm>
            <a:off x="5907313" y="2555184"/>
            <a:ext cx="3010584" cy="1074208"/>
          </a:xfrm>
          <a:prstGeom prst="rect">
            <a:avLst/>
          </a:prstGeom>
          <a:solidFill>
            <a:schemeClr val="bg1"/>
          </a:solidFill>
          <a:ln>
            <a:solidFill>
              <a:schemeClr val="accent3">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Impact: </a:t>
            </a:r>
          </a:p>
          <a:p>
            <a:r>
              <a:rPr lang="en-AU" sz="1200" dirty="0">
                <a:solidFill>
                  <a:schemeClr val="tx2"/>
                </a:solidFill>
                <a:latin typeface="Segoe UI Light" panose="020B0502040204020203" pitchFamily="34" charset="0"/>
                <a:cs typeface="Segoe UI Light" panose="020B0502040204020203" pitchFamily="34" charset="0"/>
              </a:rPr>
              <a:t>Given manager-level diligence is already complete, CFS can focus on the Bayview opportunity, giving direct visibility over the asset driving returns</a:t>
            </a:r>
          </a:p>
        </p:txBody>
      </p:sp>
      <p:sp>
        <p:nvSpPr>
          <p:cNvPr id="16" name="Rectangle 15">
            <a:extLst>
              <a:ext uri="{FF2B5EF4-FFF2-40B4-BE49-F238E27FC236}">
                <a16:creationId xmlns:a16="http://schemas.microsoft.com/office/drawing/2014/main" id="{DC868947-6060-CC5C-4619-1AA42D179B77}"/>
              </a:ext>
            </a:extLst>
          </p:cNvPr>
          <p:cNvSpPr/>
          <p:nvPr/>
        </p:nvSpPr>
        <p:spPr>
          <a:xfrm>
            <a:off x="2600045" y="2555184"/>
            <a:ext cx="3010584" cy="1074208"/>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Reason:</a:t>
            </a:r>
          </a:p>
          <a:p>
            <a:r>
              <a:rPr lang="en-AU" sz="1200" dirty="0">
                <a:solidFill>
                  <a:schemeClr val="tx2"/>
                </a:solidFill>
                <a:latin typeface="Segoe UI Light" panose="020B0502040204020203" pitchFamily="34" charset="0"/>
                <a:cs typeface="Segoe UI Light" panose="020B0502040204020203" pitchFamily="34" charset="0"/>
              </a:rPr>
              <a:t>Through the co-investment, CFS can specifically underwrite tenant mix and leases, $10m value creation plan, capex economics, financing, and exit assumptions</a:t>
            </a:r>
          </a:p>
        </p:txBody>
      </p:sp>
      <p:sp>
        <p:nvSpPr>
          <p:cNvPr id="17" name="Rectangle 16">
            <a:extLst>
              <a:ext uri="{FF2B5EF4-FFF2-40B4-BE49-F238E27FC236}">
                <a16:creationId xmlns:a16="http://schemas.microsoft.com/office/drawing/2014/main" id="{FF9A49B9-A330-9C2C-97E2-F566CBA4000B}"/>
              </a:ext>
            </a:extLst>
          </p:cNvPr>
          <p:cNvSpPr/>
          <p:nvPr/>
        </p:nvSpPr>
        <p:spPr>
          <a:xfrm>
            <a:off x="5907313" y="1304806"/>
            <a:ext cx="3010584" cy="1074208"/>
          </a:xfrm>
          <a:prstGeom prst="rect">
            <a:avLst/>
          </a:prstGeom>
          <a:solidFill>
            <a:schemeClr val="bg1"/>
          </a:solidFill>
          <a:ln>
            <a:solidFill>
              <a:schemeClr val="accent3">
                <a:lumMod val="40000"/>
                <a:lumOff val="6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Impact:</a:t>
            </a:r>
          </a:p>
          <a:p>
            <a:r>
              <a:rPr lang="en-AU" sz="1200" dirty="0">
                <a:solidFill>
                  <a:schemeClr val="tx2"/>
                </a:solidFill>
                <a:latin typeface="Segoe UI Light" panose="020B0502040204020203" pitchFamily="34" charset="0"/>
                <a:cs typeface="Segoe UI Light" panose="020B0502040204020203" pitchFamily="34" charset="0"/>
              </a:rPr>
              <a:t>With incremental TURF investment, CFS is buying a portfolio with a changing composition. With a co-investment CFS locks in targeted retail and NSW exposure</a:t>
            </a:r>
          </a:p>
        </p:txBody>
      </p:sp>
      <p:sp>
        <p:nvSpPr>
          <p:cNvPr id="18" name="Rectangle 17">
            <a:extLst>
              <a:ext uri="{FF2B5EF4-FFF2-40B4-BE49-F238E27FC236}">
                <a16:creationId xmlns:a16="http://schemas.microsoft.com/office/drawing/2014/main" id="{D20C1B63-FEE8-3447-7443-BDF1BC8C5530}"/>
              </a:ext>
            </a:extLst>
          </p:cNvPr>
          <p:cNvSpPr/>
          <p:nvPr/>
        </p:nvSpPr>
        <p:spPr>
          <a:xfrm>
            <a:off x="2600045" y="3805443"/>
            <a:ext cx="3010584" cy="1074208"/>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Reason: </a:t>
            </a:r>
          </a:p>
          <a:p>
            <a:r>
              <a:rPr lang="en-AU" sz="1200" dirty="0">
                <a:solidFill>
                  <a:schemeClr val="tx2"/>
                </a:solidFill>
                <a:latin typeface="Segoe UI Light" panose="020B0502040204020203" pitchFamily="34" charset="0"/>
                <a:cs typeface="Segoe UI Light" panose="020B0502040204020203" pitchFamily="34" charset="0"/>
              </a:rPr>
              <a:t>Co-investment can provide CFS with negotiated asset-level rights over major capex decisions, exit process, consent rights, tag / drag, transfer or buyout rights</a:t>
            </a:r>
          </a:p>
        </p:txBody>
      </p:sp>
      <p:sp>
        <p:nvSpPr>
          <p:cNvPr id="19" name="Rectangle 18">
            <a:extLst>
              <a:ext uri="{FF2B5EF4-FFF2-40B4-BE49-F238E27FC236}">
                <a16:creationId xmlns:a16="http://schemas.microsoft.com/office/drawing/2014/main" id="{085D8D60-0B28-674F-90E9-B8723AD16191}"/>
              </a:ext>
            </a:extLst>
          </p:cNvPr>
          <p:cNvSpPr/>
          <p:nvPr/>
        </p:nvSpPr>
        <p:spPr>
          <a:xfrm>
            <a:off x="5907313" y="3805443"/>
            <a:ext cx="3010584" cy="1074208"/>
          </a:xfrm>
          <a:prstGeom prst="rect">
            <a:avLst/>
          </a:prstGeom>
          <a:solidFill>
            <a:schemeClr val="bg1"/>
          </a:solid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Impact:</a:t>
            </a:r>
          </a:p>
          <a:p>
            <a:r>
              <a:rPr lang="en-AU" sz="1200" dirty="0">
                <a:solidFill>
                  <a:schemeClr val="tx2"/>
                </a:solidFill>
                <a:latin typeface="Segoe UI Light" panose="020B0502040204020203" pitchFamily="34" charset="0"/>
                <a:cs typeface="Segoe UI Light" panose="020B0502040204020203" pitchFamily="34" charset="0"/>
              </a:rPr>
              <a:t>Potential for stronger asset-level governance, subject to negotiated rights in the co-investment deed given 13.4% minority stake</a:t>
            </a:r>
          </a:p>
        </p:txBody>
      </p:sp>
      <p:sp>
        <p:nvSpPr>
          <p:cNvPr id="20" name="Rectangle 19">
            <a:extLst>
              <a:ext uri="{FF2B5EF4-FFF2-40B4-BE49-F238E27FC236}">
                <a16:creationId xmlns:a16="http://schemas.microsoft.com/office/drawing/2014/main" id="{22692A27-CB1D-ABBD-72F2-B72088318BA2}"/>
              </a:ext>
            </a:extLst>
          </p:cNvPr>
          <p:cNvSpPr/>
          <p:nvPr/>
        </p:nvSpPr>
        <p:spPr>
          <a:xfrm>
            <a:off x="2600045" y="5055701"/>
            <a:ext cx="3010584" cy="1074208"/>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Reason:</a:t>
            </a:r>
          </a:p>
          <a:p>
            <a:r>
              <a:rPr lang="en-AU" sz="1200" dirty="0">
                <a:solidFill>
                  <a:schemeClr val="tx2"/>
                </a:solidFill>
                <a:latin typeface="Segoe UI Light" panose="020B0502040204020203" pitchFamily="34" charset="0"/>
                <a:cs typeface="Segoe UI Light" panose="020B0502040204020203" pitchFamily="34" charset="0"/>
              </a:rPr>
              <a:t>Co-investment lets CFS overweight Bayview specifically given our analysis concludes it has defensive income, Blacktown growth, leasing upside, and attractive pricing</a:t>
            </a:r>
          </a:p>
        </p:txBody>
      </p:sp>
      <p:sp>
        <p:nvSpPr>
          <p:cNvPr id="21" name="Rectangle 20">
            <a:extLst>
              <a:ext uri="{FF2B5EF4-FFF2-40B4-BE49-F238E27FC236}">
                <a16:creationId xmlns:a16="http://schemas.microsoft.com/office/drawing/2014/main" id="{EE7BF1BE-57D7-C741-28D8-CCE7431291BB}"/>
              </a:ext>
            </a:extLst>
          </p:cNvPr>
          <p:cNvSpPr/>
          <p:nvPr/>
        </p:nvSpPr>
        <p:spPr>
          <a:xfrm>
            <a:off x="5907313" y="5055701"/>
            <a:ext cx="3010584" cy="1074208"/>
          </a:xfrm>
          <a:prstGeom prst="rect">
            <a:avLst/>
          </a:prstGeom>
          <a:solidFill>
            <a:schemeClr val="bg1"/>
          </a:solidFill>
          <a:ln>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b="1" dirty="0">
                <a:solidFill>
                  <a:schemeClr val="tx2"/>
                </a:solidFill>
                <a:latin typeface="Segoe UI Light" panose="020B0502040204020203" pitchFamily="34" charset="0"/>
                <a:cs typeface="Segoe UI Light" panose="020B0502040204020203" pitchFamily="34" charset="0"/>
              </a:rPr>
              <a:t>Impact:</a:t>
            </a:r>
          </a:p>
          <a:p>
            <a:r>
              <a:rPr lang="en-AU" sz="1200" dirty="0">
                <a:solidFill>
                  <a:schemeClr val="tx2"/>
                </a:solidFill>
                <a:latin typeface="Segoe UI Light" panose="020B0502040204020203" pitchFamily="34" charset="0"/>
                <a:cs typeface="Segoe UI Light" panose="020B0502040204020203" pitchFamily="34" charset="0"/>
              </a:rPr>
              <a:t>We already trust Terralith as a manager</a:t>
            </a:r>
            <a:r>
              <a:rPr lang="en-AU" sz="1200" baseline="30000" dirty="0">
                <a:solidFill>
                  <a:schemeClr val="tx2"/>
                </a:solidFill>
                <a:latin typeface="Segoe UI Light" panose="020B0502040204020203" pitchFamily="34" charset="0"/>
                <a:cs typeface="Segoe UI Light" panose="020B0502040204020203" pitchFamily="34" charset="0"/>
              </a:rPr>
              <a:t>1</a:t>
            </a:r>
            <a:r>
              <a:rPr lang="en-AU" sz="1200" dirty="0">
                <a:solidFill>
                  <a:schemeClr val="tx2"/>
                </a:solidFill>
                <a:latin typeface="Segoe UI Light" panose="020B0502040204020203" pitchFamily="34" charset="0"/>
                <a:cs typeface="Segoe UI Light" panose="020B0502040204020203" pitchFamily="34" charset="0"/>
              </a:rPr>
              <a:t>; the co-investment lets CFS selectively allocate more capital to the individual Terralith asset where we have highest conviction</a:t>
            </a:r>
          </a:p>
        </p:txBody>
      </p:sp>
    </p:spTree>
    <p:extLst>
      <p:ext uri="{BB962C8B-B14F-4D97-AF65-F5344CB8AC3E}">
        <p14:creationId xmlns:p14="http://schemas.microsoft.com/office/powerpoint/2010/main" val="2497791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B4D295-3FAA-7F2F-535D-5850B10839A1}"/>
              </a:ext>
            </a:extLst>
          </p:cNvPr>
          <p:cNvSpPr>
            <a:spLocks noGrp="1"/>
          </p:cNvSpPr>
          <p:nvPr>
            <p:ph type="body" sz="quarter" idx="12"/>
          </p:nvPr>
        </p:nvSpPr>
        <p:spPr/>
        <p:txBody>
          <a:bodyPr/>
          <a:lstStyle/>
          <a:p>
            <a:r>
              <a:rPr lang="en-US" dirty="0"/>
              <a:t>Key confirmatory diligence items</a:t>
            </a:r>
          </a:p>
        </p:txBody>
      </p:sp>
      <p:sp>
        <p:nvSpPr>
          <p:cNvPr id="3" name="Text Placeholder 2">
            <a:extLst>
              <a:ext uri="{FF2B5EF4-FFF2-40B4-BE49-F238E27FC236}">
                <a16:creationId xmlns:a16="http://schemas.microsoft.com/office/drawing/2014/main" id="{FC699F75-D04A-FAF6-832A-EAFA9B0A60CE}"/>
              </a:ext>
            </a:extLst>
          </p:cNvPr>
          <p:cNvSpPr>
            <a:spLocks noGrp="1"/>
          </p:cNvSpPr>
          <p:nvPr>
            <p:ph type="body" sz="quarter" idx="13"/>
          </p:nvPr>
        </p:nvSpPr>
        <p:spPr/>
        <p:txBody>
          <a:bodyPr/>
          <a:lstStyle/>
          <a:p>
            <a:endParaRPr lang="en-AU"/>
          </a:p>
        </p:txBody>
      </p:sp>
      <p:sp>
        <p:nvSpPr>
          <p:cNvPr id="4" name="Text Placeholder 3">
            <a:extLst>
              <a:ext uri="{FF2B5EF4-FFF2-40B4-BE49-F238E27FC236}">
                <a16:creationId xmlns:a16="http://schemas.microsoft.com/office/drawing/2014/main" id="{758419C7-5954-99A7-C3FF-4F2ACC4604C4}"/>
              </a:ext>
            </a:extLst>
          </p:cNvPr>
          <p:cNvSpPr>
            <a:spLocks noGrp="1"/>
          </p:cNvSpPr>
          <p:nvPr>
            <p:ph type="body" sz="quarter" idx="10"/>
          </p:nvPr>
        </p:nvSpPr>
        <p:spPr/>
        <p:txBody>
          <a:bodyPr/>
          <a:lstStyle/>
          <a:p>
            <a:r>
              <a:rPr lang="en-AU" dirty="0"/>
              <a:t>Due Diligence and Investment Break Case</a:t>
            </a:r>
          </a:p>
        </p:txBody>
      </p:sp>
      <p:sp>
        <p:nvSpPr>
          <p:cNvPr id="5" name="TextBox 4">
            <a:extLst>
              <a:ext uri="{FF2B5EF4-FFF2-40B4-BE49-F238E27FC236}">
                <a16:creationId xmlns:a16="http://schemas.microsoft.com/office/drawing/2014/main" id="{CFDA48DA-62D5-D872-D128-46A4895E7791}"/>
              </a:ext>
            </a:extLst>
          </p:cNvPr>
          <p:cNvSpPr txBox="1"/>
          <p:nvPr/>
        </p:nvSpPr>
        <p:spPr>
          <a:xfrm>
            <a:off x="215901" y="1333295"/>
            <a:ext cx="4228281" cy="276999"/>
          </a:xfrm>
          <a:prstGeom prst="rect">
            <a:avLst/>
          </a:prstGeom>
          <a:noFill/>
        </p:spPr>
        <p:txBody>
          <a:bodyPr wrap="square" lIns="0" rtlCol="0">
            <a:spAutoFit/>
          </a:bodyPr>
          <a:lstStyle/>
          <a:p>
            <a:r>
              <a:rPr lang="en-AU" sz="1200" dirty="0">
                <a:solidFill>
                  <a:schemeClr val="tx2"/>
                </a:solidFill>
                <a:latin typeface="+mj-lt"/>
                <a:cs typeface="Segoe UI Light" panose="020B0502040204020203" pitchFamily="34" charset="0"/>
              </a:rPr>
              <a:t>Outstanding due diligence questions</a:t>
            </a:r>
            <a:endParaRPr lang="en-AU" sz="1200" baseline="30000" dirty="0">
              <a:solidFill>
                <a:schemeClr val="tx2"/>
              </a:solidFill>
              <a:latin typeface="+mj-lt"/>
              <a:cs typeface="Segoe UI Light" panose="020B0502040204020203" pitchFamily="34" charset="0"/>
            </a:endParaRPr>
          </a:p>
        </p:txBody>
      </p:sp>
      <p:cxnSp>
        <p:nvCxnSpPr>
          <p:cNvPr id="6" name="Straight Connector 5">
            <a:extLst>
              <a:ext uri="{FF2B5EF4-FFF2-40B4-BE49-F238E27FC236}">
                <a16:creationId xmlns:a16="http://schemas.microsoft.com/office/drawing/2014/main" id="{9868EC88-25A7-AF1B-12B9-FB0C039450AC}"/>
              </a:ext>
            </a:extLst>
          </p:cNvPr>
          <p:cNvCxnSpPr>
            <a:cxnSpLocks/>
          </p:cNvCxnSpPr>
          <p:nvPr/>
        </p:nvCxnSpPr>
        <p:spPr>
          <a:xfrm>
            <a:off x="215904" y="1606140"/>
            <a:ext cx="4207013"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8C637BFF-F281-6BD4-008F-54B195123C3E}"/>
              </a:ext>
            </a:extLst>
          </p:cNvPr>
          <p:cNvCxnSpPr>
            <a:cxnSpLocks/>
          </p:cNvCxnSpPr>
          <p:nvPr/>
        </p:nvCxnSpPr>
        <p:spPr>
          <a:xfrm>
            <a:off x="215904" y="1610292"/>
            <a:ext cx="4207013"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C0BA2F3-78D0-F130-D919-22D55AAEEFC5}"/>
              </a:ext>
            </a:extLst>
          </p:cNvPr>
          <p:cNvSpPr txBox="1"/>
          <p:nvPr/>
        </p:nvSpPr>
        <p:spPr>
          <a:xfrm>
            <a:off x="4649793" y="1333295"/>
            <a:ext cx="4278309" cy="276999"/>
          </a:xfrm>
          <a:prstGeom prst="rect">
            <a:avLst/>
          </a:prstGeom>
          <a:noFill/>
        </p:spPr>
        <p:txBody>
          <a:bodyPr wrap="square">
            <a:spAutoFit/>
          </a:bodyPr>
          <a:lstStyle/>
          <a:p>
            <a:r>
              <a:rPr lang="en-US" sz="1200" dirty="0"/>
              <a:t>What would break the investment case?</a:t>
            </a:r>
            <a:endParaRPr lang="en-US" sz="1200" baseline="30000" dirty="0"/>
          </a:p>
        </p:txBody>
      </p:sp>
      <p:cxnSp>
        <p:nvCxnSpPr>
          <p:cNvPr id="9" name="Straight Connector 8">
            <a:extLst>
              <a:ext uri="{FF2B5EF4-FFF2-40B4-BE49-F238E27FC236}">
                <a16:creationId xmlns:a16="http://schemas.microsoft.com/office/drawing/2014/main" id="{E379C7A5-DBAA-0533-33EE-885A4CFB1A44}"/>
              </a:ext>
            </a:extLst>
          </p:cNvPr>
          <p:cNvCxnSpPr>
            <a:cxnSpLocks/>
          </p:cNvCxnSpPr>
          <p:nvPr/>
        </p:nvCxnSpPr>
        <p:spPr>
          <a:xfrm>
            <a:off x="4751388" y="1610292"/>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F8BE99AD-F72B-0778-5D02-5669DE35A717}"/>
              </a:ext>
            </a:extLst>
          </p:cNvPr>
          <p:cNvSpPr/>
          <p:nvPr/>
        </p:nvSpPr>
        <p:spPr>
          <a:xfrm>
            <a:off x="215900" y="1818640"/>
            <a:ext cx="4207016" cy="792480"/>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Leasing pipeline &amp; remix economics</a:t>
            </a:r>
          </a:p>
          <a:p>
            <a:pPr marL="171450" indent="-171450">
              <a:buFont typeface="Arial" panose="020B0604020202020204" pitchFamily="34" charset="0"/>
              <a:buChar char="•"/>
            </a:pPr>
            <a:r>
              <a:rPr lang="en-AU" sz="1000" dirty="0">
                <a:solidFill>
                  <a:schemeClr val="tx2"/>
                </a:solidFill>
              </a:rPr>
              <a:t>Which of the 17 targeted specialty tenancies are approaching expiry / available for remix</a:t>
            </a:r>
          </a:p>
          <a:p>
            <a:pPr marL="171450" indent="-171450">
              <a:buFont typeface="Arial" panose="020B0604020202020204" pitchFamily="34" charset="0"/>
              <a:buChar char="•"/>
            </a:pPr>
            <a:r>
              <a:rPr lang="en-AU" sz="1000" dirty="0">
                <a:solidFill>
                  <a:schemeClr val="tx2"/>
                </a:solidFill>
              </a:rPr>
              <a:t>What incentives, fit-out contributions, and downtime are required?</a:t>
            </a:r>
          </a:p>
        </p:txBody>
      </p:sp>
      <p:sp>
        <p:nvSpPr>
          <p:cNvPr id="13" name="Rectangle 12">
            <a:extLst>
              <a:ext uri="{FF2B5EF4-FFF2-40B4-BE49-F238E27FC236}">
                <a16:creationId xmlns:a16="http://schemas.microsoft.com/office/drawing/2014/main" id="{AC279105-A98F-6601-04FD-73D4D47D0E93}"/>
              </a:ext>
            </a:extLst>
          </p:cNvPr>
          <p:cNvSpPr/>
          <p:nvPr/>
        </p:nvSpPr>
        <p:spPr>
          <a:xfrm>
            <a:off x="215900" y="2691488"/>
            <a:ext cx="4207016" cy="792480"/>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Anchor income and lease security</a:t>
            </a:r>
          </a:p>
          <a:p>
            <a:pPr marL="171450" indent="-171450">
              <a:buFont typeface="Arial" panose="020B0604020202020204" pitchFamily="34" charset="0"/>
              <a:buChar char="•"/>
            </a:pPr>
            <a:r>
              <a:rPr lang="en-AU" sz="1000" dirty="0">
                <a:solidFill>
                  <a:schemeClr val="tx2"/>
                </a:solidFill>
              </a:rPr>
              <a:t>Confirm remaining lease terms, 3% contractual escalators, options, and renewal intentions for anchors</a:t>
            </a:r>
          </a:p>
          <a:p>
            <a:pPr marL="171450" indent="-171450">
              <a:buFont typeface="Arial" panose="020B0604020202020204" pitchFamily="34" charset="0"/>
              <a:buChar char="•"/>
            </a:pPr>
            <a:r>
              <a:rPr lang="en-AU" sz="1000" dirty="0">
                <a:solidFill>
                  <a:schemeClr val="tx2"/>
                </a:solidFill>
              </a:rPr>
              <a:t>Validate the defensive income floor </a:t>
            </a:r>
          </a:p>
        </p:txBody>
      </p:sp>
      <p:sp>
        <p:nvSpPr>
          <p:cNvPr id="14" name="Rectangle 13">
            <a:extLst>
              <a:ext uri="{FF2B5EF4-FFF2-40B4-BE49-F238E27FC236}">
                <a16:creationId xmlns:a16="http://schemas.microsoft.com/office/drawing/2014/main" id="{65C2C087-8296-C48D-C1A1-4A2DD8C347BE}"/>
              </a:ext>
            </a:extLst>
          </p:cNvPr>
          <p:cNvSpPr/>
          <p:nvPr/>
        </p:nvSpPr>
        <p:spPr>
          <a:xfrm>
            <a:off x="215900" y="3564336"/>
            <a:ext cx="4207016" cy="792480"/>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Capex scope, delivery, and cost</a:t>
            </a:r>
          </a:p>
          <a:p>
            <a:pPr marL="171450" indent="-171450">
              <a:buFont typeface="Arial" panose="020B0604020202020204" pitchFamily="34" charset="0"/>
              <a:buChar char="•"/>
            </a:pPr>
            <a:r>
              <a:rPr lang="en-AU" sz="1000" dirty="0">
                <a:solidFill>
                  <a:schemeClr val="tx2"/>
                </a:solidFill>
              </a:rPr>
              <a:t>Obtain contractor quotes and breakdown of $10m program</a:t>
            </a:r>
          </a:p>
          <a:p>
            <a:pPr marL="171450" indent="-171450">
              <a:buFont typeface="Arial" panose="020B0604020202020204" pitchFamily="34" charset="0"/>
              <a:buChar char="•"/>
            </a:pPr>
            <a:r>
              <a:rPr lang="en-AU" sz="1000" dirty="0">
                <a:solidFill>
                  <a:schemeClr val="tx2"/>
                </a:solidFill>
              </a:rPr>
              <a:t>Confirm delivery timetable and contracts price structure (e.g. fixed vs. milestone)</a:t>
            </a:r>
          </a:p>
        </p:txBody>
      </p:sp>
      <p:sp>
        <p:nvSpPr>
          <p:cNvPr id="15" name="Rectangle 14">
            <a:extLst>
              <a:ext uri="{FF2B5EF4-FFF2-40B4-BE49-F238E27FC236}">
                <a16:creationId xmlns:a16="http://schemas.microsoft.com/office/drawing/2014/main" id="{5C663F6F-0D64-1198-07E1-39E45EE7DBBB}"/>
              </a:ext>
            </a:extLst>
          </p:cNvPr>
          <p:cNvSpPr/>
          <p:nvPr/>
        </p:nvSpPr>
        <p:spPr>
          <a:xfrm>
            <a:off x="215900" y="4437184"/>
            <a:ext cx="4207016" cy="792480"/>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Development approval and ESG feasibility</a:t>
            </a:r>
          </a:p>
          <a:p>
            <a:pPr marL="171450" indent="-171450">
              <a:buFont typeface="Arial" panose="020B0604020202020204" pitchFamily="34" charset="0"/>
              <a:buChar char="•"/>
            </a:pPr>
            <a:r>
              <a:rPr lang="en-AU" sz="1000" dirty="0">
                <a:solidFill>
                  <a:schemeClr val="tx2"/>
                </a:solidFill>
              </a:rPr>
              <a:t>What is being approved across broader 11 ha site?</a:t>
            </a:r>
          </a:p>
          <a:p>
            <a:pPr marL="171450" indent="-171450">
              <a:buFont typeface="Arial" panose="020B0604020202020204" pitchFamily="34" charset="0"/>
              <a:buChar char="•"/>
            </a:pPr>
            <a:r>
              <a:rPr lang="en-AU" sz="1000" dirty="0">
                <a:solidFill>
                  <a:schemeClr val="tx2"/>
                </a:solidFill>
              </a:rPr>
              <a:t>Confirm Bayview’s current NABERS baseline and whether the $800k ESG program can realistically achieve 4-5 star target</a:t>
            </a:r>
          </a:p>
        </p:txBody>
      </p:sp>
      <p:sp>
        <p:nvSpPr>
          <p:cNvPr id="16" name="Rectangle 15">
            <a:extLst>
              <a:ext uri="{FF2B5EF4-FFF2-40B4-BE49-F238E27FC236}">
                <a16:creationId xmlns:a16="http://schemas.microsoft.com/office/drawing/2014/main" id="{3C91181C-E240-1F5B-87FA-B299469179CD}"/>
              </a:ext>
            </a:extLst>
          </p:cNvPr>
          <p:cNvSpPr/>
          <p:nvPr/>
        </p:nvSpPr>
        <p:spPr>
          <a:xfrm>
            <a:off x="215900" y="5310032"/>
            <a:ext cx="4207016" cy="792480"/>
          </a:xfrm>
          <a:prstGeom prst="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Co-investment rights and exit mechanics</a:t>
            </a:r>
          </a:p>
          <a:p>
            <a:pPr marL="171450" indent="-171450">
              <a:buFont typeface="Arial" panose="020B0604020202020204" pitchFamily="34" charset="0"/>
              <a:buChar char="•"/>
            </a:pPr>
            <a:r>
              <a:rPr lang="en-AU" sz="1000" dirty="0">
                <a:solidFill>
                  <a:schemeClr val="tx2"/>
                </a:solidFill>
              </a:rPr>
              <a:t>Rights to participate in, approve, or initiate whole-asset sale, including tag/drag and consent provisions</a:t>
            </a:r>
          </a:p>
          <a:p>
            <a:pPr marL="171450" indent="-171450">
              <a:buFont typeface="Arial" panose="020B0604020202020204" pitchFamily="34" charset="0"/>
              <a:buChar char="•"/>
            </a:pPr>
            <a:r>
              <a:rPr lang="en-AU" sz="1000" dirty="0">
                <a:solidFill>
                  <a:schemeClr val="tx2"/>
                </a:solidFill>
              </a:rPr>
              <a:t>Confirm ability to sell 13.4% interest independently</a:t>
            </a:r>
          </a:p>
        </p:txBody>
      </p:sp>
      <p:sp>
        <p:nvSpPr>
          <p:cNvPr id="28" name="Rectangle 27">
            <a:extLst>
              <a:ext uri="{FF2B5EF4-FFF2-40B4-BE49-F238E27FC236}">
                <a16:creationId xmlns:a16="http://schemas.microsoft.com/office/drawing/2014/main" id="{8B34CF05-ACFE-A291-0157-A67F7617EE84}"/>
              </a:ext>
            </a:extLst>
          </p:cNvPr>
          <p:cNvSpPr/>
          <p:nvPr/>
        </p:nvSpPr>
        <p:spPr>
          <a:xfrm>
            <a:off x="4751388" y="1821341"/>
            <a:ext cx="4207016" cy="792480"/>
          </a:xfrm>
          <a:prstGeom prst="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Leasing-led upside is not achievable</a:t>
            </a:r>
          </a:p>
          <a:p>
            <a:pPr marL="171450" indent="-171450">
              <a:buFont typeface="Arial" panose="020B0604020202020204" pitchFamily="34" charset="0"/>
              <a:buChar char="•"/>
            </a:pPr>
            <a:r>
              <a:rPr lang="en-AU" sz="1000" dirty="0">
                <a:solidFill>
                  <a:schemeClr val="tx2"/>
                </a:solidFill>
              </a:rPr>
              <a:t>Tenant DD shows insufficient demand at underwritten rents or materially higher downtime</a:t>
            </a:r>
          </a:p>
          <a:p>
            <a:pPr marL="171450" indent="-171450">
              <a:buFont typeface="Arial" panose="020B0604020202020204" pitchFamily="34" charset="0"/>
              <a:buChar char="•"/>
            </a:pPr>
            <a:r>
              <a:rPr lang="en-AU" sz="1000" dirty="0">
                <a:solidFill>
                  <a:schemeClr val="tx2"/>
                </a:solidFill>
              </a:rPr>
              <a:t>Mitigated via staged lease expiries rather than forced vacancies</a:t>
            </a:r>
          </a:p>
        </p:txBody>
      </p:sp>
      <p:sp>
        <p:nvSpPr>
          <p:cNvPr id="29" name="Rectangle 28">
            <a:extLst>
              <a:ext uri="{FF2B5EF4-FFF2-40B4-BE49-F238E27FC236}">
                <a16:creationId xmlns:a16="http://schemas.microsoft.com/office/drawing/2014/main" id="{03A13C11-76C8-3315-0F25-E746545D2702}"/>
              </a:ext>
            </a:extLst>
          </p:cNvPr>
          <p:cNvSpPr/>
          <p:nvPr/>
        </p:nvSpPr>
        <p:spPr>
          <a:xfrm>
            <a:off x="4751388" y="2694189"/>
            <a:ext cx="4207016" cy="792480"/>
          </a:xfrm>
          <a:prstGeom prst="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Defensive income floor is materially weaker than assumed</a:t>
            </a:r>
          </a:p>
          <a:p>
            <a:pPr marL="171450" indent="-171450">
              <a:buFont typeface="Arial" panose="020B0604020202020204" pitchFamily="34" charset="0"/>
              <a:buChar char="•"/>
            </a:pPr>
            <a:r>
              <a:rPr lang="en-AU" sz="1000" dirty="0">
                <a:solidFill>
                  <a:schemeClr val="tx2"/>
                </a:solidFill>
              </a:rPr>
              <a:t>DD reveals unexpected break clauses, or weaker lease economics</a:t>
            </a:r>
          </a:p>
          <a:p>
            <a:pPr marL="171450" indent="-171450">
              <a:buFont typeface="Arial" panose="020B0604020202020204" pitchFamily="34" charset="0"/>
              <a:buChar char="•"/>
            </a:pPr>
            <a:r>
              <a:rPr lang="en-AU" sz="1000" dirty="0">
                <a:solidFill>
                  <a:schemeClr val="tx2"/>
                </a:solidFill>
              </a:rPr>
              <a:t>Mitigated by anchors being major national retailers with entrenched demand and long-term leases with contractual escalators</a:t>
            </a:r>
          </a:p>
        </p:txBody>
      </p:sp>
      <p:sp>
        <p:nvSpPr>
          <p:cNvPr id="30" name="Rectangle 29">
            <a:extLst>
              <a:ext uri="{FF2B5EF4-FFF2-40B4-BE49-F238E27FC236}">
                <a16:creationId xmlns:a16="http://schemas.microsoft.com/office/drawing/2014/main" id="{01859C94-95FA-F60C-B278-EDA4DEFF4CA5}"/>
              </a:ext>
            </a:extLst>
          </p:cNvPr>
          <p:cNvSpPr/>
          <p:nvPr/>
        </p:nvSpPr>
        <p:spPr>
          <a:xfrm>
            <a:off x="4751388" y="3567037"/>
            <a:ext cx="4207016" cy="792480"/>
          </a:xfrm>
          <a:prstGeom prst="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Capex economics fail</a:t>
            </a:r>
          </a:p>
          <a:p>
            <a:pPr marL="171450" indent="-171450">
              <a:buFont typeface="Arial" panose="020B0604020202020204" pitchFamily="34" charset="0"/>
              <a:buChar char="•"/>
            </a:pPr>
            <a:r>
              <a:rPr lang="en-AU" sz="1000" dirty="0">
                <a:solidFill>
                  <a:schemeClr val="tx2"/>
                </a:solidFill>
              </a:rPr>
              <a:t>Quotes exceed the $10m budget without a corresponding increase in achievable NOI or exit value</a:t>
            </a:r>
          </a:p>
          <a:p>
            <a:pPr marL="171450" indent="-171450">
              <a:buFont typeface="Arial" panose="020B0604020202020204" pitchFamily="34" charset="0"/>
              <a:buChar char="•"/>
            </a:pPr>
            <a:r>
              <a:rPr lang="en-AU" sz="1000" dirty="0">
                <a:solidFill>
                  <a:schemeClr val="tx2"/>
                </a:solidFill>
              </a:rPr>
              <a:t>Mitigated by fixed-price contracts, clear scopes, staged deployment</a:t>
            </a:r>
          </a:p>
        </p:txBody>
      </p:sp>
      <p:sp>
        <p:nvSpPr>
          <p:cNvPr id="31" name="Rectangle 30">
            <a:extLst>
              <a:ext uri="{FF2B5EF4-FFF2-40B4-BE49-F238E27FC236}">
                <a16:creationId xmlns:a16="http://schemas.microsoft.com/office/drawing/2014/main" id="{A95D6CB6-ABEB-607F-CAC8-37023150A662}"/>
              </a:ext>
            </a:extLst>
          </p:cNvPr>
          <p:cNvSpPr/>
          <p:nvPr/>
        </p:nvSpPr>
        <p:spPr>
          <a:xfrm>
            <a:off x="4751388" y="4439885"/>
            <a:ext cx="4207016" cy="792480"/>
          </a:xfrm>
          <a:prstGeom prst="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CFS cannot protect or realise its minority stake</a:t>
            </a:r>
          </a:p>
          <a:p>
            <a:pPr marL="171450" indent="-171450">
              <a:buFont typeface="Arial" panose="020B0604020202020204" pitchFamily="34" charset="0"/>
              <a:buChar char="•"/>
            </a:pPr>
            <a:r>
              <a:rPr lang="en-AU" sz="1000" dirty="0">
                <a:solidFill>
                  <a:schemeClr val="tx2"/>
                </a:solidFill>
              </a:rPr>
              <a:t>Co-investment documentation prevents CFS from participating in a whole-asset sale, or leaves CFS trapped in a 13.4% minority position</a:t>
            </a:r>
          </a:p>
          <a:p>
            <a:pPr marL="171450" indent="-171450">
              <a:buFont typeface="Arial" panose="020B0604020202020204" pitchFamily="34" charset="0"/>
              <a:buChar char="•"/>
            </a:pPr>
            <a:r>
              <a:rPr lang="en-AU" sz="1000" dirty="0">
                <a:solidFill>
                  <a:schemeClr val="tx2"/>
                </a:solidFill>
              </a:rPr>
              <a:t>Mitigate by making tag/drag, consent, transfer, and buyout rights conditions precedent to investment</a:t>
            </a:r>
          </a:p>
        </p:txBody>
      </p:sp>
      <p:sp>
        <p:nvSpPr>
          <p:cNvPr id="32" name="Rectangle 31">
            <a:extLst>
              <a:ext uri="{FF2B5EF4-FFF2-40B4-BE49-F238E27FC236}">
                <a16:creationId xmlns:a16="http://schemas.microsoft.com/office/drawing/2014/main" id="{96CE1759-E385-7919-6DEE-1066BD445ADE}"/>
              </a:ext>
            </a:extLst>
          </p:cNvPr>
          <p:cNvSpPr/>
          <p:nvPr/>
        </p:nvSpPr>
        <p:spPr>
          <a:xfrm>
            <a:off x="4751388" y="5312733"/>
            <a:ext cx="4207016" cy="792480"/>
          </a:xfrm>
          <a:prstGeom prst="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00" b="1" dirty="0">
                <a:solidFill>
                  <a:schemeClr val="tx2"/>
                </a:solidFill>
              </a:rPr>
              <a:t>Financing materially deteriorates before close</a:t>
            </a:r>
          </a:p>
          <a:p>
            <a:pPr marL="171450" indent="-171450">
              <a:buFont typeface="Arial" panose="020B0604020202020204" pitchFamily="34" charset="0"/>
              <a:buChar char="•"/>
            </a:pPr>
            <a:r>
              <a:rPr lang="en-AU" sz="1000" dirty="0">
                <a:solidFill>
                  <a:schemeClr val="tx2"/>
                </a:solidFill>
              </a:rPr>
              <a:t>Final debt pricing / leverage materially exceeds underwriting or pushes ICR/LVR close to covenant thresholds</a:t>
            </a:r>
          </a:p>
          <a:p>
            <a:pPr marL="171450" indent="-171450">
              <a:buFont typeface="Arial" panose="020B0604020202020204" pitchFamily="34" charset="0"/>
              <a:buChar char="•"/>
            </a:pPr>
            <a:r>
              <a:rPr lang="en-AU" sz="1000" dirty="0">
                <a:solidFill>
                  <a:schemeClr val="tx2"/>
                </a:solidFill>
              </a:rPr>
              <a:t>Mitigated by substantial covenant headroom in the base case</a:t>
            </a:r>
          </a:p>
        </p:txBody>
      </p:sp>
    </p:spTree>
    <p:extLst>
      <p:ext uri="{BB962C8B-B14F-4D97-AF65-F5344CB8AC3E}">
        <p14:creationId xmlns:p14="http://schemas.microsoft.com/office/powerpoint/2010/main" val="2147220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a:t>There are three other sub-regional centres spread across Blacktown LGA</a:t>
            </a:r>
          </a:p>
        </p:txBody>
      </p:sp>
      <p:sp>
        <p:nvSpPr>
          <p:cNvPr id="3" name="Text Placeholder 2">
            <a:extLst>
              <a:ext uri="{FF2B5EF4-FFF2-40B4-BE49-F238E27FC236}">
                <a16:creationId xmlns:a16="http://schemas.microsoft.com/office/drawing/2014/main" id="{6B0952B6-86C9-C7CA-411B-CC773262C696}"/>
              </a:ext>
            </a:extLst>
          </p:cNvPr>
          <p:cNvSpPr>
            <a:spLocks noGrp="1"/>
          </p:cNvSpPr>
          <p:nvPr>
            <p:ph type="body" sz="quarter" idx="13"/>
          </p:nvPr>
        </p:nvSpPr>
        <p:spPr/>
        <p:txBody>
          <a:bodyPr/>
          <a:lstStyle/>
          <a:p>
            <a:r>
              <a:rPr lang="en-AU"/>
              <a:t>Source: Blacktown City Council; Haben; </a:t>
            </a:r>
            <a:r>
              <a:rPr lang="en-AU" err="1"/>
              <a:t>Revelop</a:t>
            </a:r>
            <a:r>
              <a:rPr lang="en-AU"/>
              <a:t>; AFR</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Blacktown Competitive Landscape</a:t>
            </a:r>
          </a:p>
        </p:txBody>
      </p:sp>
      <p:pic>
        <p:nvPicPr>
          <p:cNvPr id="1028" name="Picture 4" descr="Our suburbs - Blacktown City">
            <a:extLst>
              <a:ext uri="{FF2B5EF4-FFF2-40B4-BE49-F238E27FC236}">
                <a16:creationId xmlns:a16="http://schemas.microsoft.com/office/drawing/2014/main" id="{2024A4B9-E3DD-8C7B-54BA-5BE943F0A1C7}"/>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4600" b="11134"/>
          <a:stretch/>
        </p:blipFill>
        <p:spPr bwMode="auto">
          <a:xfrm>
            <a:off x="177401" y="1428537"/>
            <a:ext cx="3879593" cy="4619877"/>
          </a:xfrm>
          <a:prstGeom prst="rect">
            <a:avLst/>
          </a:prstGeom>
          <a:noFill/>
          <a:extLst>
            <a:ext uri="{909E8E84-426E-40DD-AFC4-6F175D3DCCD1}">
              <a14:hiddenFill xmlns:a14="http://schemas.microsoft.com/office/drawing/2010/main">
                <a:solidFill>
                  <a:srgbClr val="FFFFFF"/>
                </a:solidFill>
              </a14:hiddenFill>
            </a:ext>
          </a:extLst>
        </p:spPr>
      </p:pic>
      <p:sp>
        <p:nvSpPr>
          <p:cNvPr id="8" name="Diamond 7">
            <a:extLst>
              <a:ext uri="{FF2B5EF4-FFF2-40B4-BE49-F238E27FC236}">
                <a16:creationId xmlns:a16="http://schemas.microsoft.com/office/drawing/2014/main" id="{02EE5F2D-92C5-13EC-CF33-B38717A710AF}"/>
              </a:ext>
            </a:extLst>
          </p:cNvPr>
          <p:cNvSpPr/>
          <p:nvPr/>
        </p:nvSpPr>
        <p:spPr>
          <a:xfrm>
            <a:off x="1593872" y="3856147"/>
            <a:ext cx="267120" cy="267120"/>
          </a:xfrm>
          <a:prstGeom prst="diamond">
            <a:avLst/>
          </a:prstGeom>
          <a:solidFill>
            <a:schemeClr val="accent1"/>
          </a:solidFill>
          <a:ln w="12700">
            <a:solidFill>
              <a:schemeClr val="bg1"/>
            </a:solidFill>
          </a:ln>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Diamond 8">
            <a:extLst>
              <a:ext uri="{FF2B5EF4-FFF2-40B4-BE49-F238E27FC236}">
                <a16:creationId xmlns:a16="http://schemas.microsoft.com/office/drawing/2014/main" id="{8CCC4DA5-9B2C-9040-F0F1-334E43F89A64}"/>
              </a:ext>
            </a:extLst>
          </p:cNvPr>
          <p:cNvSpPr/>
          <p:nvPr/>
        </p:nvSpPr>
        <p:spPr>
          <a:xfrm>
            <a:off x="2684319" y="3397468"/>
            <a:ext cx="267120" cy="267120"/>
          </a:xfrm>
          <a:prstGeom prst="diamond">
            <a:avLst/>
          </a:prstGeom>
          <a:solidFill>
            <a:schemeClr val="accent3"/>
          </a:solidFill>
          <a:ln w="12700">
            <a:solidFill>
              <a:schemeClr val="bg1"/>
            </a:solidFill>
          </a:ln>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Diamond 9">
            <a:extLst>
              <a:ext uri="{FF2B5EF4-FFF2-40B4-BE49-F238E27FC236}">
                <a16:creationId xmlns:a16="http://schemas.microsoft.com/office/drawing/2014/main" id="{6510089D-4F53-5062-7FEC-5101D4A3C211}"/>
              </a:ext>
            </a:extLst>
          </p:cNvPr>
          <p:cNvSpPr/>
          <p:nvPr/>
        </p:nvSpPr>
        <p:spPr>
          <a:xfrm>
            <a:off x="3190831" y="4519448"/>
            <a:ext cx="267120" cy="267120"/>
          </a:xfrm>
          <a:prstGeom prst="diamond">
            <a:avLst/>
          </a:prstGeom>
          <a:solidFill>
            <a:schemeClr val="accent5"/>
          </a:solidFill>
          <a:ln w="12700">
            <a:solidFill>
              <a:schemeClr val="bg1"/>
            </a:solidFill>
          </a:ln>
          <a:effectLst>
            <a:glow rad="101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1" name="Table 10">
            <a:extLst>
              <a:ext uri="{FF2B5EF4-FFF2-40B4-BE49-F238E27FC236}">
                <a16:creationId xmlns:a16="http://schemas.microsoft.com/office/drawing/2014/main" id="{E4AC6F6B-90BD-9AFB-3AC0-ED9B6F81BF01}"/>
              </a:ext>
            </a:extLst>
          </p:cNvPr>
          <p:cNvGraphicFramePr>
            <a:graphicFrameLocks noGrp="1"/>
          </p:cNvGraphicFramePr>
          <p:nvPr>
            <p:extLst>
              <p:ext uri="{D42A27DB-BD31-4B8C-83A1-F6EECF244321}">
                <p14:modId xmlns:p14="http://schemas.microsoft.com/office/powerpoint/2010/main" val="3804328031"/>
              </p:ext>
            </p:extLst>
          </p:nvPr>
        </p:nvGraphicFramePr>
        <p:xfrm>
          <a:off x="4393324" y="1449390"/>
          <a:ext cx="4534776" cy="4608513"/>
        </p:xfrm>
        <a:graphic>
          <a:graphicData uri="http://schemas.openxmlformats.org/drawingml/2006/table">
            <a:tbl>
              <a:tblPr firstRow="1" bandRow="1">
                <a:tableStyleId>{5C22544A-7EE6-4342-B048-85BDC9FD1C3A}</a:tableStyleId>
              </a:tblPr>
              <a:tblGrid>
                <a:gridCol w="1133694">
                  <a:extLst>
                    <a:ext uri="{9D8B030D-6E8A-4147-A177-3AD203B41FA5}">
                      <a16:colId xmlns:a16="http://schemas.microsoft.com/office/drawing/2014/main" val="1170428833"/>
                    </a:ext>
                  </a:extLst>
                </a:gridCol>
                <a:gridCol w="1133694">
                  <a:extLst>
                    <a:ext uri="{9D8B030D-6E8A-4147-A177-3AD203B41FA5}">
                      <a16:colId xmlns:a16="http://schemas.microsoft.com/office/drawing/2014/main" val="819774427"/>
                    </a:ext>
                  </a:extLst>
                </a:gridCol>
                <a:gridCol w="1133694">
                  <a:extLst>
                    <a:ext uri="{9D8B030D-6E8A-4147-A177-3AD203B41FA5}">
                      <a16:colId xmlns:a16="http://schemas.microsoft.com/office/drawing/2014/main" val="3332010042"/>
                    </a:ext>
                  </a:extLst>
                </a:gridCol>
                <a:gridCol w="1133694">
                  <a:extLst>
                    <a:ext uri="{9D8B030D-6E8A-4147-A177-3AD203B41FA5}">
                      <a16:colId xmlns:a16="http://schemas.microsoft.com/office/drawing/2014/main" val="1787607845"/>
                    </a:ext>
                  </a:extLst>
                </a:gridCol>
              </a:tblGrid>
              <a:tr h="542178">
                <a:tc>
                  <a:txBody>
                    <a:bodyPr/>
                    <a:lstStyle/>
                    <a:p>
                      <a:pPr algn="ctr"/>
                      <a:r>
                        <a:rPr lang="en-AU" sz="1000" b="1" kern="1200">
                          <a:solidFill>
                            <a:schemeClr val="tx2"/>
                          </a:solidFill>
                          <a:latin typeface="+mn-lt"/>
                          <a:ea typeface="+mn-ea"/>
                          <a:cs typeface="+mn-cs"/>
                        </a:rPr>
                        <a:t>Centre</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000">
                          <a:solidFill>
                            <a:schemeClr val="bg1"/>
                          </a:solidFill>
                        </a:rPr>
                        <a:t>Plumpton Central</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AU" sz="1000">
                          <a:solidFill>
                            <a:schemeClr val="bg1"/>
                          </a:solidFill>
                        </a:rPr>
                        <a:t>Stanhope Village</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7ED6"/>
                    </a:solidFill>
                  </a:tcPr>
                </a:tc>
                <a:tc>
                  <a:txBody>
                    <a:bodyPr/>
                    <a:lstStyle/>
                    <a:p>
                      <a:pPr algn="ctr"/>
                      <a:r>
                        <a:rPr lang="en-AU" sz="1000">
                          <a:solidFill>
                            <a:schemeClr val="bg1"/>
                          </a:solidFill>
                        </a:rPr>
                        <a:t>Seven Hills Plaza</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520483577"/>
                  </a:ext>
                </a:extLst>
              </a:tr>
              <a:tr h="507423">
                <a:tc>
                  <a:txBody>
                    <a:bodyPr/>
                    <a:lstStyle/>
                    <a:p>
                      <a:pPr algn="ctr"/>
                      <a:r>
                        <a:rPr lang="en-US" sz="1000" b="1" kern="1200">
                          <a:solidFill>
                            <a:schemeClr val="tx2"/>
                          </a:solidFill>
                          <a:latin typeface="+mn-lt"/>
                          <a:ea typeface="+mn-ea"/>
                          <a:cs typeface="+mn-cs"/>
                        </a:rPr>
                        <a:t>Size (GLA)</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a:solidFill>
                            <a:schemeClr val="tx2"/>
                          </a:solidFill>
                          <a:latin typeface="Segoe UI" panose="020B0502040204020203" pitchFamily="34" charset="0"/>
                          <a:cs typeface="Segoe UI" panose="020B0502040204020203" pitchFamily="34" charset="0"/>
                        </a:rPr>
                        <a:t>36,900 sqm</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18,063 sqm</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20,986 sqm</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5411749"/>
                  </a:ext>
                </a:extLst>
              </a:tr>
              <a:tr h="20018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a:solidFill>
                            <a:schemeClr val="tx2"/>
                          </a:solidFill>
                          <a:latin typeface="+mn-lt"/>
                          <a:ea typeface="+mn-ea"/>
                          <a:cs typeface="+mn-cs"/>
                        </a:rPr>
                        <a:t>Anchor tenants and tenant mix</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a:solidFill>
                            <a:schemeClr val="tx2"/>
                          </a:solidFill>
                          <a:latin typeface="Segoe UI" panose="020B0502040204020203" pitchFamily="34" charset="0"/>
                          <a:cs typeface="Segoe UI" panose="020B0502040204020203" pitchFamily="34" charset="0"/>
                        </a:rPr>
                        <a:t>Anchored by two national supermarkets, a discount department store, and a large format liquor store, with 60+ specialty stores</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Anchored by Coles, Aldi and Big W with 80+ specialty stores</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Anchored by Woolworths, and ALD with 85 specialty retailers</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1744470"/>
                  </a:ext>
                </a:extLst>
              </a:tr>
              <a:tr h="507423">
                <a:tc>
                  <a:txBody>
                    <a:bodyPr/>
                    <a:lstStyle/>
                    <a:p>
                      <a:pPr algn="ctr"/>
                      <a:r>
                        <a:rPr lang="en-US" sz="1000" b="1" kern="1200">
                          <a:solidFill>
                            <a:schemeClr val="tx2"/>
                          </a:solidFill>
                          <a:latin typeface="+mn-lt"/>
                          <a:ea typeface="+mn-ea"/>
                          <a:cs typeface="+mn-cs"/>
                        </a:rPr>
                        <a:t>Catchment Area</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a:solidFill>
                            <a:schemeClr val="tx2"/>
                          </a:solidFill>
                          <a:latin typeface="Segoe UI" panose="020B0502040204020203" pitchFamily="34" charset="0"/>
                          <a:cs typeface="Segoe UI" panose="020B0502040204020203" pitchFamily="34" charset="0"/>
                        </a:rPr>
                        <a:t>Sub-regional</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Sub regional</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Sub-regional </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493109"/>
                  </a:ext>
                </a:extLst>
              </a:tr>
              <a:tr h="507423">
                <a:tc>
                  <a:txBody>
                    <a:bodyPr/>
                    <a:lstStyle/>
                    <a:p>
                      <a:pPr algn="ctr"/>
                      <a:r>
                        <a:rPr lang="en-US" sz="1000" b="1" kern="1200">
                          <a:solidFill>
                            <a:schemeClr val="tx2"/>
                          </a:solidFill>
                          <a:latin typeface="+mn-lt"/>
                          <a:ea typeface="+mn-ea"/>
                          <a:cs typeface="+mn-cs"/>
                        </a:rPr>
                        <a:t>Valuation</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a:solidFill>
                            <a:schemeClr val="tx2"/>
                          </a:solidFill>
                          <a:latin typeface="Segoe UI" panose="020B0502040204020203" pitchFamily="34" charset="0"/>
                          <a:cs typeface="Segoe UI" panose="020B0502040204020203" pitchFamily="34" charset="0"/>
                        </a:rPr>
                        <a:t>$200m+</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$158.0m (2022)</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a:solidFill>
                            <a:schemeClr val="tx2"/>
                          </a:solidFill>
                          <a:latin typeface="Segoe UI" panose="020B0502040204020203" pitchFamily="34" charset="0"/>
                          <a:cs typeface="Segoe UI" panose="020B0502040204020203" pitchFamily="34" charset="0"/>
                        </a:rPr>
                        <a:t>$82.5m (2013)</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735836"/>
                  </a:ext>
                </a:extLst>
              </a:tr>
              <a:tr h="542178">
                <a:tc>
                  <a:txBody>
                    <a:bodyPr/>
                    <a:lstStyle/>
                    <a:p>
                      <a:pPr algn="ctr"/>
                      <a:r>
                        <a:rPr lang="en-US" sz="1000" b="1" kern="1200">
                          <a:solidFill>
                            <a:schemeClr val="tx2"/>
                          </a:solidFill>
                          <a:latin typeface="+mn-lt"/>
                          <a:ea typeface="+mn-ea"/>
                          <a:cs typeface="+mn-cs"/>
                        </a:rPr>
                        <a:t>Cap Rate</a:t>
                      </a:r>
                    </a:p>
                  </a:txBody>
                  <a:tcPr anchor="ctr">
                    <a:lnL w="12700" cmpd="sng">
                      <a:noFill/>
                    </a:lnL>
                    <a:lnR w="12700" cmpd="sng">
                      <a:noFill/>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900" dirty="0">
                          <a:solidFill>
                            <a:schemeClr val="tx2"/>
                          </a:solidFill>
                          <a:latin typeface="Segoe UI" panose="020B0502040204020203" pitchFamily="34" charset="0"/>
                          <a:cs typeface="Segoe UI" panose="020B0502040204020203" pitchFamily="34" charset="0"/>
                        </a:rPr>
                        <a:t>Est. 6.00%</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dirty="0">
                          <a:solidFill>
                            <a:schemeClr val="tx2"/>
                          </a:solidFill>
                          <a:latin typeface="Segoe UI" panose="020B0502040204020203" pitchFamily="34" charset="0"/>
                          <a:cs typeface="Segoe UI" panose="020B0502040204020203" pitchFamily="34" charset="0"/>
                        </a:rPr>
                        <a:t>5.5%</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dirty="0">
                          <a:solidFill>
                            <a:schemeClr val="tx2"/>
                          </a:solidFill>
                          <a:latin typeface="Segoe UI" panose="020B0502040204020203" pitchFamily="34" charset="0"/>
                          <a:cs typeface="Segoe UI" panose="020B0502040204020203" pitchFamily="34" charset="0"/>
                        </a:rPr>
                        <a:t>6.25%</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9104010"/>
                  </a:ext>
                </a:extLst>
              </a:tr>
            </a:tbl>
          </a:graphicData>
        </a:graphic>
      </p:graphicFrame>
    </p:spTree>
    <p:extLst>
      <p:ext uri="{BB962C8B-B14F-4D97-AF65-F5344CB8AC3E}">
        <p14:creationId xmlns:p14="http://schemas.microsoft.com/office/powerpoint/2010/main" val="2045855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a:t>Trade Area Analysis – Location of dwelling construction, public transport, jobs and population</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Blacktown LGA Location Analysis</a:t>
            </a:r>
          </a:p>
        </p:txBody>
      </p:sp>
      <p:pic>
        <p:nvPicPr>
          <p:cNvPr id="6" name="Picture 5">
            <a:extLst>
              <a:ext uri="{FF2B5EF4-FFF2-40B4-BE49-F238E27FC236}">
                <a16:creationId xmlns:a16="http://schemas.microsoft.com/office/drawing/2014/main" id="{8F34E24C-5481-94AB-5B0F-4D1DD3F6F3CE}"/>
              </a:ext>
            </a:extLst>
          </p:cNvPr>
          <p:cNvPicPr>
            <a:picLocks noChangeAspect="1"/>
          </p:cNvPicPr>
          <p:nvPr/>
        </p:nvPicPr>
        <p:blipFill>
          <a:blip r:embed="rId2"/>
          <a:srcRect t="12917" b="6922"/>
          <a:stretch>
            <a:fillRect/>
          </a:stretch>
        </p:blipFill>
        <p:spPr>
          <a:xfrm>
            <a:off x="215900" y="1797666"/>
            <a:ext cx="8712200" cy="3767141"/>
          </a:xfrm>
          <a:prstGeom prst="rect">
            <a:avLst/>
          </a:prstGeom>
        </p:spPr>
      </p:pic>
      <p:sp>
        <p:nvSpPr>
          <p:cNvPr id="7" name="Text Placeholder 6">
            <a:extLst>
              <a:ext uri="{FF2B5EF4-FFF2-40B4-BE49-F238E27FC236}">
                <a16:creationId xmlns:a16="http://schemas.microsoft.com/office/drawing/2014/main" id="{C7E71F98-3FEF-8C51-467A-8E079A85F574}"/>
              </a:ext>
            </a:extLst>
          </p:cNvPr>
          <p:cNvSpPr>
            <a:spLocks noGrp="1"/>
          </p:cNvSpPr>
          <p:nvPr>
            <p:ph type="body" sz="quarter" idx="13"/>
          </p:nvPr>
        </p:nvSpPr>
        <p:spPr/>
        <p:txBody>
          <a:bodyPr/>
          <a:lstStyle/>
          <a:p>
            <a:r>
              <a:rPr lang="en-US"/>
              <a:t>Source: Blacktown City Council</a:t>
            </a:r>
          </a:p>
        </p:txBody>
      </p:sp>
    </p:spTree>
    <p:extLst>
      <p:ext uri="{BB962C8B-B14F-4D97-AF65-F5344CB8AC3E}">
        <p14:creationId xmlns:p14="http://schemas.microsoft.com/office/powerpoint/2010/main" val="26420012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A780F-D990-7F1A-18B4-DCD4920243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D57ABF4-2B0F-AA38-81A4-C654F31B70D2}"/>
              </a:ext>
            </a:extLst>
          </p:cNvPr>
          <p:cNvSpPr>
            <a:spLocks noGrp="1"/>
          </p:cNvSpPr>
          <p:nvPr>
            <p:ph type="body" sz="quarter" idx="13"/>
          </p:nvPr>
        </p:nvSpPr>
        <p:spPr/>
        <p:txBody>
          <a:bodyPr/>
          <a:lstStyle/>
          <a:p>
            <a:r>
              <a:rPr lang="en-AU"/>
              <a:t>Source: Transport for NSW, Busways</a:t>
            </a:r>
          </a:p>
        </p:txBody>
      </p:sp>
      <p:sp>
        <p:nvSpPr>
          <p:cNvPr id="4" name="Text Placeholder 3">
            <a:extLst>
              <a:ext uri="{FF2B5EF4-FFF2-40B4-BE49-F238E27FC236}">
                <a16:creationId xmlns:a16="http://schemas.microsoft.com/office/drawing/2014/main" id="{E88E3B34-BD7F-204A-D9D0-5A72EE2D4DFE}"/>
              </a:ext>
            </a:extLst>
          </p:cNvPr>
          <p:cNvSpPr>
            <a:spLocks noGrp="1"/>
          </p:cNvSpPr>
          <p:nvPr>
            <p:ph type="body" sz="quarter" idx="10"/>
          </p:nvPr>
        </p:nvSpPr>
        <p:spPr/>
        <p:txBody>
          <a:bodyPr/>
          <a:lstStyle/>
          <a:p>
            <a:r>
              <a:rPr lang="en-AU"/>
              <a:t>Blacktown Transportation Map</a:t>
            </a:r>
          </a:p>
        </p:txBody>
      </p:sp>
      <p:sp>
        <p:nvSpPr>
          <p:cNvPr id="7" name="Text Placeholder 6">
            <a:extLst>
              <a:ext uri="{FF2B5EF4-FFF2-40B4-BE49-F238E27FC236}">
                <a16:creationId xmlns:a16="http://schemas.microsoft.com/office/drawing/2014/main" id="{FD8091D9-864C-C12C-8E4A-B5A54779211D}"/>
              </a:ext>
            </a:extLst>
          </p:cNvPr>
          <p:cNvSpPr>
            <a:spLocks noGrp="1"/>
          </p:cNvSpPr>
          <p:nvPr>
            <p:ph type="body" sz="quarter" idx="12"/>
          </p:nvPr>
        </p:nvSpPr>
        <p:spPr/>
        <p:txBody>
          <a:bodyPr/>
          <a:lstStyle/>
          <a:p>
            <a:r>
              <a:rPr lang="en-AU" dirty="0"/>
              <a:t>Location of public transport lines through Blacktown</a:t>
            </a:r>
          </a:p>
        </p:txBody>
      </p:sp>
      <p:pic>
        <p:nvPicPr>
          <p:cNvPr id="12" name="Picture 11">
            <a:extLst>
              <a:ext uri="{FF2B5EF4-FFF2-40B4-BE49-F238E27FC236}">
                <a16:creationId xmlns:a16="http://schemas.microsoft.com/office/drawing/2014/main" id="{BAFAA7C9-E875-0C99-EBDC-57417501ECE0}"/>
              </a:ext>
            </a:extLst>
          </p:cNvPr>
          <p:cNvPicPr>
            <a:picLocks noChangeAspect="1"/>
          </p:cNvPicPr>
          <p:nvPr/>
        </p:nvPicPr>
        <p:blipFill>
          <a:blip r:embed="rId2"/>
          <a:stretch>
            <a:fillRect/>
          </a:stretch>
        </p:blipFill>
        <p:spPr>
          <a:xfrm>
            <a:off x="215902" y="1257301"/>
            <a:ext cx="8712199" cy="4702727"/>
          </a:xfrm>
          <a:prstGeom prst="rect">
            <a:avLst/>
          </a:prstGeom>
        </p:spPr>
      </p:pic>
    </p:spTree>
    <p:extLst>
      <p:ext uri="{BB962C8B-B14F-4D97-AF65-F5344CB8AC3E}">
        <p14:creationId xmlns:p14="http://schemas.microsoft.com/office/powerpoint/2010/main" val="2906844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214FDB-6265-B3C4-82DD-215A1FD61082}"/>
              </a:ext>
            </a:extLst>
          </p:cNvPr>
          <p:cNvSpPr>
            <a:spLocks noGrp="1"/>
          </p:cNvSpPr>
          <p:nvPr>
            <p:ph type="body" sz="quarter" idx="12"/>
          </p:nvPr>
        </p:nvSpPr>
        <p:spPr/>
        <p:txBody>
          <a:bodyPr/>
          <a:lstStyle/>
          <a:p>
            <a:r>
              <a:rPr lang="en-US" sz="1200" dirty="0">
                <a:cs typeface="Segoe UI Light" panose="020B0502040204020203" pitchFamily="34" charset="0"/>
              </a:rPr>
              <a:t>Incremental NSW concentration is supported by deep economic scale, strong retail fundamentals and Western Sydney growth</a:t>
            </a:r>
          </a:p>
        </p:txBody>
      </p:sp>
      <p:sp>
        <p:nvSpPr>
          <p:cNvPr id="3" name="Text Placeholder 2">
            <a:extLst>
              <a:ext uri="{FF2B5EF4-FFF2-40B4-BE49-F238E27FC236}">
                <a16:creationId xmlns:a16="http://schemas.microsoft.com/office/drawing/2014/main" id="{849D59B1-BA1E-8478-1186-0104E12278CF}"/>
              </a:ext>
            </a:extLst>
          </p:cNvPr>
          <p:cNvSpPr>
            <a:spLocks noGrp="1"/>
          </p:cNvSpPr>
          <p:nvPr>
            <p:ph type="body" sz="quarter" idx="13"/>
          </p:nvPr>
        </p:nvSpPr>
        <p:spPr/>
        <p:txBody>
          <a:bodyPr/>
          <a:lstStyle/>
          <a:p>
            <a:r>
              <a:rPr lang="en-AU" dirty="0"/>
              <a:t>Source: NSW Government, CBRE, NSW Budget 2026-27.</a:t>
            </a:r>
          </a:p>
        </p:txBody>
      </p:sp>
      <p:sp>
        <p:nvSpPr>
          <p:cNvPr id="4" name="Text Placeholder 3">
            <a:extLst>
              <a:ext uri="{FF2B5EF4-FFF2-40B4-BE49-F238E27FC236}">
                <a16:creationId xmlns:a16="http://schemas.microsoft.com/office/drawing/2014/main" id="{0EA76DFB-F2E8-BE6F-A0BB-BE82811693FC}"/>
              </a:ext>
            </a:extLst>
          </p:cNvPr>
          <p:cNvSpPr>
            <a:spLocks noGrp="1"/>
          </p:cNvSpPr>
          <p:nvPr>
            <p:ph type="body" sz="quarter" idx="10"/>
          </p:nvPr>
        </p:nvSpPr>
        <p:spPr/>
        <p:txBody>
          <a:bodyPr/>
          <a:lstStyle/>
          <a:p>
            <a:r>
              <a:rPr lang="en-AU" dirty="0"/>
              <a:t>NSW Exposure Analysis</a:t>
            </a:r>
          </a:p>
        </p:txBody>
      </p:sp>
      <p:pic>
        <p:nvPicPr>
          <p:cNvPr id="6" name="Picture 5">
            <a:extLst>
              <a:ext uri="{FF2B5EF4-FFF2-40B4-BE49-F238E27FC236}">
                <a16:creationId xmlns:a16="http://schemas.microsoft.com/office/drawing/2014/main" id="{A558165D-991E-10CE-3113-CE771E49CCF9}"/>
              </a:ext>
            </a:extLst>
          </p:cNvPr>
          <p:cNvPicPr>
            <a:picLocks noChangeAspect="1"/>
          </p:cNvPicPr>
          <p:nvPr/>
        </p:nvPicPr>
        <p:blipFill>
          <a:blip r:embed="rId2"/>
          <a:stretch>
            <a:fillRect/>
          </a:stretch>
        </p:blipFill>
        <p:spPr>
          <a:xfrm>
            <a:off x="215901" y="1213319"/>
            <a:ext cx="4073014" cy="3726375"/>
          </a:xfrm>
          <a:prstGeom prst="rect">
            <a:avLst/>
          </a:prstGeom>
        </p:spPr>
      </p:pic>
      <p:sp>
        <p:nvSpPr>
          <p:cNvPr id="9" name="Rectangle 8">
            <a:extLst>
              <a:ext uri="{FF2B5EF4-FFF2-40B4-BE49-F238E27FC236}">
                <a16:creationId xmlns:a16="http://schemas.microsoft.com/office/drawing/2014/main" id="{EB99FCA7-366E-6BB8-F3CD-BFC446AF0ACA}"/>
              </a:ext>
            </a:extLst>
          </p:cNvPr>
          <p:cNvSpPr/>
          <p:nvPr/>
        </p:nvSpPr>
        <p:spPr>
          <a:xfrm>
            <a:off x="4729179" y="1782718"/>
            <a:ext cx="241301" cy="241301"/>
          </a:xfrm>
          <a:prstGeom prst="rect">
            <a:avLst/>
          </a:prstGeom>
          <a:solidFill>
            <a:schemeClr val="accent1"/>
          </a:solidFill>
          <a:ln>
            <a:solidFill>
              <a:schemeClr val="accent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a:t>
            </a:r>
          </a:p>
        </p:txBody>
      </p:sp>
      <p:sp>
        <p:nvSpPr>
          <p:cNvPr id="10" name="Rectangle 9">
            <a:extLst>
              <a:ext uri="{FF2B5EF4-FFF2-40B4-BE49-F238E27FC236}">
                <a16:creationId xmlns:a16="http://schemas.microsoft.com/office/drawing/2014/main" id="{AFB18975-770C-CAC0-AEAD-BC6DDBE21861}"/>
              </a:ext>
            </a:extLst>
          </p:cNvPr>
          <p:cNvSpPr/>
          <p:nvPr/>
        </p:nvSpPr>
        <p:spPr>
          <a:xfrm>
            <a:off x="4727141" y="3000383"/>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a:t>
            </a:r>
          </a:p>
        </p:txBody>
      </p:sp>
      <p:grpSp>
        <p:nvGrpSpPr>
          <p:cNvPr id="11" name="Group 10">
            <a:extLst>
              <a:ext uri="{FF2B5EF4-FFF2-40B4-BE49-F238E27FC236}">
                <a16:creationId xmlns:a16="http://schemas.microsoft.com/office/drawing/2014/main" id="{34522F38-AAC3-6F5F-7993-503FB92BB697}"/>
              </a:ext>
            </a:extLst>
          </p:cNvPr>
          <p:cNvGrpSpPr/>
          <p:nvPr/>
        </p:nvGrpSpPr>
        <p:grpSpPr>
          <a:xfrm>
            <a:off x="4841144" y="1366116"/>
            <a:ext cx="4086956" cy="1089169"/>
            <a:chOff x="703169" y="4361101"/>
            <a:chExt cx="3719745" cy="560354"/>
          </a:xfrm>
        </p:grpSpPr>
        <p:cxnSp>
          <p:nvCxnSpPr>
            <p:cNvPr id="12" name="Straight Arrow Connector 11">
              <a:extLst>
                <a:ext uri="{FF2B5EF4-FFF2-40B4-BE49-F238E27FC236}">
                  <a16:creationId xmlns:a16="http://schemas.microsoft.com/office/drawing/2014/main" id="{138AF4BA-B2D5-212E-9168-230C32DD63C2}"/>
                </a:ext>
              </a:extLst>
            </p:cNvPr>
            <p:cNvCxnSpPr>
              <a:cxnSpLocks/>
            </p:cNvCxnSpPr>
            <p:nvPr/>
          </p:nvCxnSpPr>
          <p:spPr>
            <a:xfrm>
              <a:off x="709519" y="4361101"/>
              <a:ext cx="0" cy="175025"/>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500396F-17D5-2766-364B-E9C64FCA4817}"/>
                </a:ext>
              </a:extLst>
            </p:cNvPr>
            <p:cNvCxnSpPr/>
            <p:nvPr/>
          </p:nvCxnSpPr>
          <p:spPr>
            <a:xfrm>
              <a:off x="703169" y="43674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A012DDB-E760-749C-66F6-6DB66D9917A8}"/>
                </a:ext>
              </a:extLst>
            </p:cNvPr>
            <p:cNvCxnSpPr/>
            <p:nvPr/>
          </p:nvCxnSpPr>
          <p:spPr>
            <a:xfrm>
              <a:off x="709519" y="49135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8A4F70F-EA76-345B-394C-8066DFEAB77B}"/>
                </a:ext>
              </a:extLst>
            </p:cNvPr>
            <p:cNvCxnSpPr>
              <a:cxnSpLocks/>
            </p:cNvCxnSpPr>
            <p:nvPr/>
          </p:nvCxnSpPr>
          <p:spPr>
            <a:xfrm>
              <a:off x="4416564" y="4367451"/>
              <a:ext cx="0" cy="55400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B1E196E-5F7A-E2E6-398A-AAEBAC30F179}"/>
                </a:ext>
              </a:extLst>
            </p:cNvPr>
            <p:cNvCxnSpPr>
              <a:cxnSpLocks/>
            </p:cNvCxnSpPr>
            <p:nvPr/>
          </p:nvCxnSpPr>
          <p:spPr>
            <a:xfrm>
              <a:off x="704850" y="4733005"/>
              <a:ext cx="0" cy="188450"/>
            </a:xfrm>
            <a:prstGeom prst="straightConnector1">
              <a:avLst/>
            </a:prstGeom>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56DBF081-D6F9-5948-CD3F-EF55896ED998}"/>
              </a:ext>
            </a:extLst>
          </p:cNvPr>
          <p:cNvGrpSpPr/>
          <p:nvPr/>
        </p:nvGrpSpPr>
        <p:grpSpPr>
          <a:xfrm>
            <a:off x="4841145" y="2600076"/>
            <a:ext cx="4079979" cy="1078931"/>
            <a:chOff x="703169" y="4361101"/>
            <a:chExt cx="3719745" cy="560354"/>
          </a:xfrm>
        </p:grpSpPr>
        <p:cxnSp>
          <p:nvCxnSpPr>
            <p:cNvPr id="18" name="Straight Arrow Connector 17">
              <a:extLst>
                <a:ext uri="{FF2B5EF4-FFF2-40B4-BE49-F238E27FC236}">
                  <a16:creationId xmlns:a16="http://schemas.microsoft.com/office/drawing/2014/main" id="{1F2AB78C-C5D4-C64C-2FCB-1DC77DA5B6E2}"/>
                </a:ext>
              </a:extLst>
            </p:cNvPr>
            <p:cNvCxnSpPr>
              <a:cxnSpLocks/>
            </p:cNvCxnSpPr>
            <p:nvPr/>
          </p:nvCxnSpPr>
          <p:spPr>
            <a:xfrm>
              <a:off x="709519" y="4361101"/>
              <a:ext cx="0" cy="169296"/>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C3D9468-2093-35D2-D1F0-B762E1996293}"/>
                </a:ext>
              </a:extLst>
            </p:cNvPr>
            <p:cNvCxnSpPr/>
            <p:nvPr/>
          </p:nvCxnSpPr>
          <p:spPr>
            <a:xfrm>
              <a:off x="703169" y="43674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EBF5FC3-0BD4-919A-1DE4-35EBB516FBD9}"/>
                </a:ext>
              </a:extLst>
            </p:cNvPr>
            <p:cNvCxnSpPr/>
            <p:nvPr/>
          </p:nvCxnSpPr>
          <p:spPr>
            <a:xfrm>
              <a:off x="709519" y="49135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770979A-9064-CAF8-C92C-B5294FF65386}"/>
                </a:ext>
              </a:extLst>
            </p:cNvPr>
            <p:cNvCxnSpPr>
              <a:cxnSpLocks/>
            </p:cNvCxnSpPr>
            <p:nvPr/>
          </p:nvCxnSpPr>
          <p:spPr>
            <a:xfrm>
              <a:off x="4416564" y="4367451"/>
              <a:ext cx="0" cy="554004"/>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454A6F35-8C6A-BF9C-6E4E-D6DA88BDCC3D}"/>
                </a:ext>
              </a:extLst>
            </p:cNvPr>
            <p:cNvCxnSpPr>
              <a:cxnSpLocks/>
            </p:cNvCxnSpPr>
            <p:nvPr/>
          </p:nvCxnSpPr>
          <p:spPr>
            <a:xfrm>
              <a:off x="704850" y="4722793"/>
              <a:ext cx="0" cy="198662"/>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23" name="Rectangle 22">
            <a:extLst>
              <a:ext uri="{FF2B5EF4-FFF2-40B4-BE49-F238E27FC236}">
                <a16:creationId xmlns:a16="http://schemas.microsoft.com/office/drawing/2014/main" id="{930C6173-2C73-FCC5-E0BD-D797BBC5762B}"/>
              </a:ext>
            </a:extLst>
          </p:cNvPr>
          <p:cNvSpPr/>
          <p:nvPr/>
        </p:nvSpPr>
        <p:spPr>
          <a:xfrm>
            <a:off x="4725723" y="4217800"/>
            <a:ext cx="241301" cy="241301"/>
          </a:xfrm>
          <a:prstGeom prst="rect">
            <a:avLst/>
          </a:prstGeom>
          <a:solidFill>
            <a:schemeClr val="accent2"/>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II</a:t>
            </a:r>
          </a:p>
        </p:txBody>
      </p:sp>
      <p:grpSp>
        <p:nvGrpSpPr>
          <p:cNvPr id="24" name="Group 23">
            <a:extLst>
              <a:ext uri="{FF2B5EF4-FFF2-40B4-BE49-F238E27FC236}">
                <a16:creationId xmlns:a16="http://schemas.microsoft.com/office/drawing/2014/main" id="{A6967CAC-37F8-0830-9D7D-8E54C71EDBBA}"/>
              </a:ext>
            </a:extLst>
          </p:cNvPr>
          <p:cNvGrpSpPr/>
          <p:nvPr/>
        </p:nvGrpSpPr>
        <p:grpSpPr>
          <a:xfrm>
            <a:off x="4841145" y="3832337"/>
            <a:ext cx="4079979" cy="1078931"/>
            <a:chOff x="703169" y="4361101"/>
            <a:chExt cx="3719745" cy="560354"/>
          </a:xfrm>
        </p:grpSpPr>
        <p:cxnSp>
          <p:nvCxnSpPr>
            <p:cNvPr id="25" name="Straight Arrow Connector 24">
              <a:extLst>
                <a:ext uri="{FF2B5EF4-FFF2-40B4-BE49-F238E27FC236}">
                  <a16:creationId xmlns:a16="http://schemas.microsoft.com/office/drawing/2014/main" id="{BE8CDFFF-C5E9-8C50-A1AA-407EC6AC7CA9}"/>
                </a:ext>
              </a:extLst>
            </p:cNvPr>
            <p:cNvCxnSpPr>
              <a:cxnSpLocks/>
            </p:cNvCxnSpPr>
            <p:nvPr/>
          </p:nvCxnSpPr>
          <p:spPr>
            <a:xfrm>
              <a:off x="709519" y="4361101"/>
              <a:ext cx="0" cy="169296"/>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A278426A-5EA0-E474-7620-ACE9806A2980}"/>
                </a:ext>
              </a:extLst>
            </p:cNvPr>
            <p:cNvCxnSpPr/>
            <p:nvPr/>
          </p:nvCxnSpPr>
          <p:spPr>
            <a:xfrm>
              <a:off x="703169" y="4367451"/>
              <a:ext cx="371339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D661273-3223-37C6-DCA7-27E2FE832DE8}"/>
                </a:ext>
              </a:extLst>
            </p:cNvPr>
            <p:cNvCxnSpPr/>
            <p:nvPr/>
          </p:nvCxnSpPr>
          <p:spPr>
            <a:xfrm>
              <a:off x="709519" y="4913551"/>
              <a:ext cx="371339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B49411D-6DF7-4199-E10E-CB8CF8FD3F27}"/>
                </a:ext>
              </a:extLst>
            </p:cNvPr>
            <p:cNvCxnSpPr>
              <a:cxnSpLocks/>
            </p:cNvCxnSpPr>
            <p:nvPr/>
          </p:nvCxnSpPr>
          <p:spPr>
            <a:xfrm>
              <a:off x="4416564" y="4367451"/>
              <a:ext cx="0" cy="55400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8FABA38F-C750-4F83-B308-9D0D6780C95E}"/>
                </a:ext>
              </a:extLst>
            </p:cNvPr>
            <p:cNvCxnSpPr>
              <a:cxnSpLocks/>
            </p:cNvCxnSpPr>
            <p:nvPr/>
          </p:nvCxnSpPr>
          <p:spPr>
            <a:xfrm>
              <a:off x="704850" y="4722793"/>
              <a:ext cx="0" cy="19866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0" name="TextBox 29">
            <a:extLst>
              <a:ext uri="{FF2B5EF4-FFF2-40B4-BE49-F238E27FC236}">
                <a16:creationId xmlns:a16="http://schemas.microsoft.com/office/drawing/2014/main" id="{3482A8AC-B7E3-50F0-B7B0-D084B74D417F}"/>
              </a:ext>
            </a:extLst>
          </p:cNvPr>
          <p:cNvSpPr txBox="1"/>
          <p:nvPr/>
        </p:nvSpPr>
        <p:spPr>
          <a:xfrm>
            <a:off x="5188017" y="1397709"/>
            <a:ext cx="3605617" cy="1017844"/>
          </a:xfrm>
          <a:prstGeom prst="rect">
            <a:avLst/>
          </a:prstGeom>
          <a:noFill/>
        </p:spPr>
        <p:txBody>
          <a:bodyPr wrap="square" lIns="0" tIns="46800" rIns="90000" bIns="46800" rtlCol="0">
            <a:spAutoFit/>
          </a:bodyPr>
          <a:lstStyle/>
          <a:p>
            <a:pPr algn="l"/>
            <a:r>
              <a:rPr lang="en-AU" sz="1200" b="1" dirty="0">
                <a:solidFill>
                  <a:schemeClr val="tx2"/>
                </a:solidFill>
              </a:rPr>
              <a:t>Deep, diversified economic base</a:t>
            </a:r>
          </a:p>
          <a:p>
            <a:pPr marL="171450" indent="-171450" algn="l">
              <a:buFont typeface="Arial" panose="020B0604020202020204" pitchFamily="34" charset="0"/>
              <a:buChar char="•"/>
            </a:pPr>
            <a:r>
              <a:rPr lang="en-AU" sz="1200" dirty="0">
                <a:solidFill>
                  <a:schemeClr val="tx2"/>
                </a:solidFill>
              </a:rPr>
              <a:t>$821bn – Australia’s largest state economy</a:t>
            </a:r>
          </a:p>
          <a:p>
            <a:pPr marL="171450" indent="-171450" algn="l">
              <a:buFont typeface="Arial" panose="020B0604020202020204" pitchFamily="34" charset="0"/>
              <a:buChar char="•"/>
            </a:pPr>
            <a:r>
              <a:rPr lang="en-AU" sz="1200" dirty="0">
                <a:solidFill>
                  <a:schemeClr val="tx2"/>
                </a:solidFill>
              </a:rPr>
              <a:t>8.6m </a:t>
            </a:r>
            <a:r>
              <a:rPr lang="en-AU" sz="1200" dirty="0">
                <a:solidFill>
                  <a:schemeClr val="tx2"/>
                </a:solidFill>
                <a:sym typeface="Wingdings" panose="05000000000000000000" pitchFamily="2" charset="2"/>
              </a:rPr>
              <a:t> 9.6m population by 2035</a:t>
            </a:r>
          </a:p>
          <a:p>
            <a:pPr marL="171450" indent="-171450" algn="l">
              <a:buFont typeface="Arial" panose="020B0604020202020204" pitchFamily="34" charset="0"/>
              <a:buChar char="•"/>
            </a:pPr>
            <a:r>
              <a:rPr lang="en-AU" sz="1200" dirty="0">
                <a:solidFill>
                  <a:schemeClr val="tx2"/>
                </a:solidFill>
                <a:sym typeface="Wingdings" panose="05000000000000000000" pitchFamily="2" charset="2"/>
              </a:rPr>
              <a:t>75% economy is services, reducing reliance on commodity cycles</a:t>
            </a:r>
          </a:p>
        </p:txBody>
      </p:sp>
      <p:sp>
        <p:nvSpPr>
          <p:cNvPr id="31" name="TextBox 30">
            <a:extLst>
              <a:ext uri="{FF2B5EF4-FFF2-40B4-BE49-F238E27FC236}">
                <a16:creationId xmlns:a16="http://schemas.microsoft.com/office/drawing/2014/main" id="{EEF4852B-DCC7-1ECC-AA34-E136E00A1CF3}"/>
              </a:ext>
            </a:extLst>
          </p:cNvPr>
          <p:cNvSpPr txBox="1"/>
          <p:nvPr/>
        </p:nvSpPr>
        <p:spPr>
          <a:xfrm>
            <a:off x="5188017" y="2627036"/>
            <a:ext cx="3605617" cy="1017844"/>
          </a:xfrm>
          <a:prstGeom prst="rect">
            <a:avLst/>
          </a:prstGeom>
          <a:noFill/>
        </p:spPr>
        <p:txBody>
          <a:bodyPr wrap="square" lIns="0" tIns="46800" rIns="90000" bIns="46800" rtlCol="0">
            <a:spAutoFit/>
          </a:bodyPr>
          <a:lstStyle/>
          <a:p>
            <a:pPr algn="l"/>
            <a:r>
              <a:rPr lang="en-AU" sz="1200" b="1" dirty="0">
                <a:solidFill>
                  <a:schemeClr val="tx2"/>
                </a:solidFill>
                <a:sym typeface="Wingdings" panose="05000000000000000000" pitchFamily="2" charset="2"/>
              </a:rPr>
              <a:t>Strong retail fundamentals &amp; constrained supply</a:t>
            </a:r>
          </a:p>
          <a:p>
            <a:pPr marL="171450" indent="-171450" algn="l">
              <a:buFont typeface="Arial" panose="020B0604020202020204" pitchFamily="34" charset="0"/>
              <a:buChar char="•"/>
            </a:pPr>
            <a:r>
              <a:rPr lang="en-AU" sz="1200" dirty="0">
                <a:solidFill>
                  <a:schemeClr val="tx2"/>
                </a:solidFill>
                <a:sym typeface="Wingdings" panose="05000000000000000000" pitchFamily="2" charset="2"/>
              </a:rPr>
              <a:t>+3.3% YoY NSW household spending in Feb-26</a:t>
            </a:r>
          </a:p>
          <a:p>
            <a:pPr marL="171450" indent="-171450" algn="l">
              <a:buFont typeface="Arial" panose="020B0604020202020204" pitchFamily="34" charset="0"/>
              <a:buChar char="•"/>
            </a:pPr>
            <a:r>
              <a:rPr lang="en-AU" sz="1200" dirty="0">
                <a:solidFill>
                  <a:schemeClr val="tx2"/>
                </a:solidFill>
                <a:sym typeface="Wingdings" panose="05000000000000000000" pitchFamily="2" charset="2"/>
              </a:rPr>
              <a:t>+1.0% QoQ Sydney sub-regional rents 1Q26</a:t>
            </a:r>
          </a:p>
          <a:p>
            <a:pPr algn="l"/>
            <a:r>
              <a:rPr lang="en-AU" sz="1200" i="1" dirty="0">
                <a:solidFill>
                  <a:schemeClr val="tx2"/>
                </a:solidFill>
                <a:sym typeface="Wingdings" panose="05000000000000000000" pitchFamily="2" charset="2"/>
              </a:rPr>
              <a:t>Only ~9k sqm of retail space delivered in 1Q26, supports rental growth through constrained supply</a:t>
            </a:r>
          </a:p>
        </p:txBody>
      </p:sp>
      <p:sp>
        <p:nvSpPr>
          <p:cNvPr id="32" name="TextBox 31">
            <a:extLst>
              <a:ext uri="{FF2B5EF4-FFF2-40B4-BE49-F238E27FC236}">
                <a16:creationId xmlns:a16="http://schemas.microsoft.com/office/drawing/2014/main" id="{14AECDA7-55BE-E43A-B080-2BF52C6AEC3E}"/>
              </a:ext>
            </a:extLst>
          </p:cNvPr>
          <p:cNvSpPr txBox="1"/>
          <p:nvPr/>
        </p:nvSpPr>
        <p:spPr>
          <a:xfrm>
            <a:off x="5188017" y="3840927"/>
            <a:ext cx="3605617" cy="1017844"/>
          </a:xfrm>
          <a:prstGeom prst="rect">
            <a:avLst/>
          </a:prstGeom>
          <a:noFill/>
        </p:spPr>
        <p:txBody>
          <a:bodyPr wrap="square" lIns="0" tIns="46800" rIns="90000" bIns="46800" rtlCol="0">
            <a:spAutoFit/>
          </a:bodyPr>
          <a:lstStyle/>
          <a:p>
            <a:pPr algn="l"/>
            <a:r>
              <a:rPr lang="en-AU" sz="1200" b="1" dirty="0">
                <a:solidFill>
                  <a:schemeClr val="tx2"/>
                </a:solidFill>
                <a:sym typeface="Wingdings" panose="05000000000000000000" pitchFamily="2" charset="2"/>
              </a:rPr>
              <a:t>Deep investor liquidity supports exit</a:t>
            </a:r>
          </a:p>
          <a:p>
            <a:pPr marL="171450" indent="-171450" algn="l">
              <a:buFont typeface="Arial" panose="020B0604020202020204" pitchFamily="34" charset="0"/>
              <a:buChar char="•"/>
            </a:pPr>
            <a:r>
              <a:rPr lang="en-AU" sz="1200" dirty="0">
                <a:solidFill>
                  <a:schemeClr val="tx2"/>
                </a:solidFill>
                <a:sym typeface="Wingdings" panose="05000000000000000000" pitchFamily="2" charset="2"/>
              </a:rPr>
              <a:t>NSW represented ~50% of Aus retail transaction activity in YTD-25</a:t>
            </a:r>
          </a:p>
          <a:p>
            <a:pPr marL="171450" indent="-171450" algn="l">
              <a:buFont typeface="Arial" panose="020B0604020202020204" pitchFamily="34" charset="0"/>
              <a:buChar char="•"/>
            </a:pPr>
            <a:r>
              <a:rPr lang="en-AU" sz="1200" dirty="0">
                <a:solidFill>
                  <a:schemeClr val="tx2"/>
                </a:solidFill>
                <a:sym typeface="Wingdings" panose="05000000000000000000" pitchFamily="2" charset="2"/>
              </a:rPr>
              <a:t>NSW is the preferred domestic-capital destination (CBRE)</a:t>
            </a:r>
          </a:p>
        </p:txBody>
      </p:sp>
      <p:cxnSp>
        <p:nvCxnSpPr>
          <p:cNvPr id="35" name="Straight Connector 34">
            <a:extLst>
              <a:ext uri="{FF2B5EF4-FFF2-40B4-BE49-F238E27FC236}">
                <a16:creationId xmlns:a16="http://schemas.microsoft.com/office/drawing/2014/main" id="{6BF4E052-49C0-B735-4333-0033BA4392F0}"/>
              </a:ext>
            </a:extLst>
          </p:cNvPr>
          <p:cNvCxnSpPr>
            <a:cxnSpLocks/>
          </p:cNvCxnSpPr>
          <p:nvPr/>
        </p:nvCxnSpPr>
        <p:spPr>
          <a:xfrm>
            <a:off x="225503" y="5177290"/>
            <a:ext cx="8702599" cy="0"/>
          </a:xfrm>
          <a:prstGeom prst="line">
            <a:avLst/>
          </a:prstGeom>
          <a:ln>
            <a:solidFill>
              <a:schemeClr val="bg1">
                <a:lumMod val="75000"/>
              </a:schemeClr>
            </a:solidFill>
            <a:prstDash val="dash"/>
          </a:ln>
        </p:spPr>
        <p:style>
          <a:lnRef idx="2">
            <a:schemeClr val="accent1"/>
          </a:lnRef>
          <a:fillRef idx="0">
            <a:schemeClr val="accent1"/>
          </a:fillRef>
          <a:effectRef idx="1">
            <a:schemeClr val="accent1"/>
          </a:effectRef>
          <a:fontRef idx="minor">
            <a:schemeClr val="tx1"/>
          </a:fontRef>
        </p:style>
      </p:cxnSp>
      <p:sp>
        <p:nvSpPr>
          <p:cNvPr id="37" name="Triangle 57">
            <a:extLst>
              <a:ext uri="{FF2B5EF4-FFF2-40B4-BE49-F238E27FC236}">
                <a16:creationId xmlns:a16="http://schemas.microsoft.com/office/drawing/2014/main" id="{0577330C-A6F7-57A8-1657-E5BEB5F707E1}"/>
              </a:ext>
            </a:extLst>
          </p:cNvPr>
          <p:cNvSpPr/>
          <p:nvPr/>
        </p:nvSpPr>
        <p:spPr>
          <a:xfrm rot="5400000">
            <a:off x="2813878" y="5638269"/>
            <a:ext cx="802328" cy="191298"/>
          </a:xfrm>
          <a:prstGeom prst="triangle">
            <a:avLst/>
          </a:prstGeom>
          <a:solidFill>
            <a:srgbClr val="D9D9D9">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8" name="Oval 37">
            <a:extLst>
              <a:ext uri="{FF2B5EF4-FFF2-40B4-BE49-F238E27FC236}">
                <a16:creationId xmlns:a16="http://schemas.microsoft.com/office/drawing/2014/main" id="{2AC78304-0018-CB3D-D40A-79414021CAC1}"/>
              </a:ext>
            </a:extLst>
          </p:cNvPr>
          <p:cNvSpPr/>
          <p:nvPr/>
        </p:nvSpPr>
        <p:spPr>
          <a:xfrm>
            <a:off x="3809905" y="3609473"/>
            <a:ext cx="208800" cy="209019"/>
          </a:xfrm>
          <a:prstGeom prst="ellipse">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z</a:t>
            </a:r>
          </a:p>
        </p:txBody>
      </p:sp>
      <p:sp>
        <p:nvSpPr>
          <p:cNvPr id="39" name="TextBox 38">
            <a:extLst>
              <a:ext uri="{FF2B5EF4-FFF2-40B4-BE49-F238E27FC236}">
                <a16:creationId xmlns:a16="http://schemas.microsoft.com/office/drawing/2014/main" id="{14437044-5E65-0397-DC85-095705AEA147}"/>
              </a:ext>
            </a:extLst>
          </p:cNvPr>
          <p:cNvSpPr txBox="1"/>
          <p:nvPr/>
        </p:nvSpPr>
        <p:spPr>
          <a:xfrm>
            <a:off x="433137" y="5401046"/>
            <a:ext cx="2675823" cy="648512"/>
          </a:xfrm>
          <a:prstGeom prst="rect">
            <a:avLst/>
          </a:prstGeom>
          <a:noFill/>
        </p:spPr>
        <p:txBody>
          <a:bodyPr wrap="square" lIns="0" tIns="46800" rIns="90000" bIns="46800" rtlCol="0">
            <a:spAutoFit/>
          </a:bodyPr>
          <a:lstStyle/>
          <a:p>
            <a:pPr algn="l"/>
            <a:r>
              <a:rPr lang="en-AU" sz="1200" dirty="0">
                <a:solidFill>
                  <a:schemeClr val="tx2"/>
                </a:solidFill>
              </a:rPr>
              <a:t>Incremental geographical exposure from the Bayview investment is to Western Sydney, not NSW as a whole</a:t>
            </a:r>
          </a:p>
        </p:txBody>
      </p:sp>
      <p:sp>
        <p:nvSpPr>
          <p:cNvPr id="40" name="TextBox 39">
            <a:extLst>
              <a:ext uri="{FF2B5EF4-FFF2-40B4-BE49-F238E27FC236}">
                <a16:creationId xmlns:a16="http://schemas.microsoft.com/office/drawing/2014/main" id="{DA5294DE-BBD1-7EAC-1119-5582A1CD0146}"/>
              </a:ext>
            </a:extLst>
          </p:cNvPr>
          <p:cNvSpPr txBox="1"/>
          <p:nvPr/>
        </p:nvSpPr>
        <p:spPr>
          <a:xfrm>
            <a:off x="3486275" y="5401046"/>
            <a:ext cx="5495165" cy="648512"/>
          </a:xfrm>
          <a:prstGeom prst="rect">
            <a:avLst/>
          </a:prstGeom>
          <a:noFill/>
        </p:spPr>
        <p:txBody>
          <a:bodyPr wrap="square" lIns="0" tIns="46800" rIns="90000" bIns="46800" rtlCol="0">
            <a:spAutoFit/>
          </a:bodyPr>
          <a:lstStyle/>
          <a:p>
            <a:pPr marL="171450" indent="-171450" algn="l">
              <a:buFont typeface="Arial" panose="020B0604020202020204" pitchFamily="34" charset="0"/>
              <a:buChar char="•"/>
            </a:pPr>
            <a:r>
              <a:rPr lang="en-AU" sz="1200" dirty="0">
                <a:solidFill>
                  <a:schemeClr val="tx2"/>
                </a:solidFill>
              </a:rPr>
              <a:t>Western Sydney is home to 1 in 3 NSW residents</a:t>
            </a:r>
          </a:p>
          <a:p>
            <a:pPr marL="171450" indent="-171450" algn="l">
              <a:buFont typeface="Arial" panose="020B0604020202020204" pitchFamily="34" charset="0"/>
              <a:buChar char="•"/>
            </a:pPr>
            <a:r>
              <a:rPr lang="en-AU" sz="1200" dirty="0">
                <a:solidFill>
                  <a:schemeClr val="tx2"/>
                </a:solidFill>
              </a:rPr>
              <a:t>The 2026-27 NSW budget includes $3.5bn additional transport / road investment, $4.1bn for schools, and $3.8bn for hospitals in Western Sydney</a:t>
            </a:r>
          </a:p>
        </p:txBody>
      </p:sp>
      <p:cxnSp>
        <p:nvCxnSpPr>
          <p:cNvPr id="45" name="Straight Connector 44">
            <a:extLst>
              <a:ext uri="{FF2B5EF4-FFF2-40B4-BE49-F238E27FC236}">
                <a16:creationId xmlns:a16="http://schemas.microsoft.com/office/drawing/2014/main" id="{AA322E8E-B969-864D-2885-D65FD0A8AE4A}"/>
              </a:ext>
            </a:extLst>
          </p:cNvPr>
          <p:cNvCxnSpPr/>
          <p:nvPr/>
        </p:nvCxnSpPr>
        <p:spPr>
          <a:xfrm>
            <a:off x="3913066" y="3330777"/>
            <a:ext cx="0" cy="27702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A2B7B5F2-D4A2-119F-8A28-E09BF22B1F29}"/>
              </a:ext>
            </a:extLst>
          </p:cNvPr>
          <p:cNvCxnSpPr>
            <a:cxnSpLocks/>
          </p:cNvCxnSpPr>
          <p:nvPr/>
        </p:nvCxnSpPr>
        <p:spPr>
          <a:xfrm rot="16200000">
            <a:off x="3772630" y="3197037"/>
            <a:ext cx="0" cy="27702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825FA831-C6BA-E695-19FD-A16551886617}"/>
              </a:ext>
            </a:extLst>
          </p:cNvPr>
          <p:cNvSpPr txBox="1"/>
          <p:nvPr/>
        </p:nvSpPr>
        <p:spPr>
          <a:xfrm>
            <a:off x="2133601" y="3095633"/>
            <a:ext cx="1501114" cy="463846"/>
          </a:xfrm>
          <a:prstGeom prst="rect">
            <a:avLst/>
          </a:prstGeom>
          <a:solidFill>
            <a:srgbClr val="D4E5F7">
              <a:alpha val="40000"/>
            </a:srgbClr>
          </a:solidFill>
        </p:spPr>
        <p:txBody>
          <a:bodyPr wrap="square" lIns="0" tIns="46800" rIns="0" bIns="46800" rtlCol="0">
            <a:spAutoFit/>
          </a:bodyPr>
          <a:lstStyle/>
          <a:p>
            <a:pPr algn="ctr"/>
            <a:r>
              <a:rPr lang="en-AU" sz="1200" dirty="0">
                <a:solidFill>
                  <a:schemeClr val="tx2"/>
                </a:solidFill>
              </a:rPr>
              <a:t>Bayview, Western Sydney, NSW</a:t>
            </a:r>
          </a:p>
        </p:txBody>
      </p:sp>
    </p:spTree>
    <p:extLst>
      <p:ext uri="{BB962C8B-B14F-4D97-AF65-F5344CB8AC3E}">
        <p14:creationId xmlns:p14="http://schemas.microsoft.com/office/powerpoint/2010/main" val="146695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327BD1-4BB3-B46E-690F-9B4279ECD7EC}"/>
              </a:ext>
            </a:extLst>
          </p:cNvPr>
          <p:cNvSpPr>
            <a:spLocks noGrp="1"/>
          </p:cNvSpPr>
          <p:nvPr>
            <p:ph type="body" sz="quarter" idx="12"/>
          </p:nvPr>
        </p:nvSpPr>
        <p:spPr/>
        <p:txBody>
          <a:bodyPr/>
          <a:lstStyle/>
          <a:p>
            <a:r>
              <a:rPr lang="en-AU"/>
              <a:t>Prevailing macro conditions support the case for defensive, non-discretionary retail exposure </a:t>
            </a:r>
          </a:p>
        </p:txBody>
      </p:sp>
      <p:sp>
        <p:nvSpPr>
          <p:cNvPr id="3" name="Text Placeholder 2">
            <a:extLst>
              <a:ext uri="{FF2B5EF4-FFF2-40B4-BE49-F238E27FC236}">
                <a16:creationId xmlns:a16="http://schemas.microsoft.com/office/drawing/2014/main" id="{BF65A78D-C699-704D-5213-BC6F53F90564}"/>
              </a:ext>
            </a:extLst>
          </p:cNvPr>
          <p:cNvSpPr>
            <a:spLocks noGrp="1"/>
          </p:cNvSpPr>
          <p:nvPr>
            <p:ph type="body" sz="quarter" idx="13"/>
          </p:nvPr>
        </p:nvSpPr>
        <p:spPr>
          <a:xfrm>
            <a:off x="215901" y="6239648"/>
            <a:ext cx="8712200" cy="200052"/>
          </a:xfrm>
        </p:spPr>
        <p:txBody>
          <a:bodyPr/>
          <a:lstStyle/>
          <a:p>
            <a:pPr marL="0" indent="0"/>
            <a:r>
              <a:rPr lang="en-AU"/>
              <a:t>Source: 1. RBA, 2. CBRE Retail Figures Q1 2026 (national/Adelaide); CBRE Australian Shopping Centres Outlook 2026, 3. CBRE Pacific Real Estate Market Outlook (Apr 2026); Turner &amp; Townsend Construction Cost Outlook, 4. CBRE Australian Shopping Centres Outlook 2026; </a:t>
            </a:r>
            <a:r>
              <a:rPr lang="en-AU" err="1"/>
              <a:t>retailbiz</a:t>
            </a:r>
            <a:r>
              <a:rPr lang="en-AU"/>
              <a:t>/CBRE (May 2026); ABS Regional Population 2024–25; Blacktown City Council Population Forecast (.id, 2024)</a:t>
            </a:r>
          </a:p>
        </p:txBody>
      </p:sp>
      <p:sp>
        <p:nvSpPr>
          <p:cNvPr id="4" name="Text Placeholder 3">
            <a:extLst>
              <a:ext uri="{FF2B5EF4-FFF2-40B4-BE49-F238E27FC236}">
                <a16:creationId xmlns:a16="http://schemas.microsoft.com/office/drawing/2014/main" id="{E949EC32-0CB4-077B-07E9-1AE2B7A61E51}"/>
              </a:ext>
            </a:extLst>
          </p:cNvPr>
          <p:cNvSpPr>
            <a:spLocks noGrp="1"/>
          </p:cNvSpPr>
          <p:nvPr>
            <p:ph type="body" sz="quarter" idx="10"/>
          </p:nvPr>
        </p:nvSpPr>
        <p:spPr/>
        <p:txBody>
          <a:bodyPr/>
          <a:lstStyle/>
          <a:p>
            <a:r>
              <a:rPr lang="en-AU"/>
              <a:t>Property Market Overview</a:t>
            </a:r>
          </a:p>
        </p:txBody>
      </p:sp>
      <p:sp>
        <p:nvSpPr>
          <p:cNvPr id="5" name="TextBox 4">
            <a:extLst>
              <a:ext uri="{FF2B5EF4-FFF2-40B4-BE49-F238E27FC236}">
                <a16:creationId xmlns:a16="http://schemas.microsoft.com/office/drawing/2014/main" id="{D4914F1C-28A6-C7AE-E50A-253A266AC6B9}"/>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Rate relief pushed further out, keeping debt costs elevated</a:t>
            </a:r>
            <a:r>
              <a:rPr lang="en-AU" sz="1200" baseline="30000">
                <a:solidFill>
                  <a:schemeClr val="tx2"/>
                </a:solidFill>
                <a:latin typeface="+mj-lt"/>
                <a:cs typeface="Segoe UI Light" panose="020B0502040204020203" pitchFamily="34" charset="0"/>
              </a:rPr>
              <a:t>1</a:t>
            </a:r>
          </a:p>
        </p:txBody>
      </p:sp>
      <p:cxnSp>
        <p:nvCxnSpPr>
          <p:cNvPr id="6" name="Straight Connector 5">
            <a:extLst>
              <a:ext uri="{FF2B5EF4-FFF2-40B4-BE49-F238E27FC236}">
                <a16:creationId xmlns:a16="http://schemas.microsoft.com/office/drawing/2014/main" id="{54B64D80-B8D5-2C96-24C3-73A99EF9AD10}"/>
              </a:ext>
            </a:extLst>
          </p:cNvPr>
          <p:cNvCxnSpPr>
            <a:cxnSpLocks/>
          </p:cNvCxnSpPr>
          <p:nvPr/>
        </p:nvCxnSpPr>
        <p:spPr>
          <a:xfrm>
            <a:off x="215904" y="1606140"/>
            <a:ext cx="4207013"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70FCA28-F9D5-56E2-485C-27DC71610B16}"/>
              </a:ext>
            </a:extLst>
          </p:cNvPr>
          <p:cNvCxnSpPr>
            <a:cxnSpLocks/>
          </p:cNvCxnSpPr>
          <p:nvPr/>
        </p:nvCxnSpPr>
        <p:spPr>
          <a:xfrm>
            <a:off x="215904" y="1610292"/>
            <a:ext cx="4207013"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graphicFrame>
        <p:nvGraphicFramePr>
          <p:cNvPr id="19" name="RatesCurveChart">
            <a:extLst>
              <a:ext uri="{FF2B5EF4-FFF2-40B4-BE49-F238E27FC236}">
                <a16:creationId xmlns:a16="http://schemas.microsoft.com/office/drawing/2014/main" id="{F3038F12-589B-864F-9D08-F64540941999}"/>
              </a:ext>
            </a:extLst>
          </p:cNvPr>
          <p:cNvGraphicFramePr>
            <a:graphicFrameLocks/>
          </p:cNvGraphicFramePr>
          <p:nvPr/>
        </p:nvGraphicFramePr>
        <p:xfrm>
          <a:off x="149461" y="1728583"/>
          <a:ext cx="2719000" cy="2083931"/>
        </p:xfrm>
        <a:graphic>
          <a:graphicData uri="http://schemas.openxmlformats.org/drawingml/2006/chart">
            <c:chart xmlns:c="http://schemas.openxmlformats.org/drawingml/2006/chart" xmlns:r="http://schemas.openxmlformats.org/officeDocument/2006/relationships" r:id="rId2"/>
          </a:graphicData>
        </a:graphic>
      </p:graphicFrame>
      <p:sp>
        <p:nvSpPr>
          <p:cNvPr id="30" name="Rectangle 29">
            <a:extLst>
              <a:ext uri="{FF2B5EF4-FFF2-40B4-BE49-F238E27FC236}">
                <a16:creationId xmlns:a16="http://schemas.microsoft.com/office/drawing/2014/main" id="{8BB431CE-6D9F-2E80-0DAC-5B98605F1080}"/>
              </a:ext>
            </a:extLst>
          </p:cNvPr>
          <p:cNvSpPr/>
          <p:nvPr/>
        </p:nvSpPr>
        <p:spPr>
          <a:xfrm>
            <a:off x="2868463" y="1708198"/>
            <a:ext cx="1552863" cy="94042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DDF4B484-D57B-18EE-5136-E7B59F10BD8E}"/>
              </a:ext>
            </a:extLst>
          </p:cNvPr>
          <p:cNvSpPr/>
          <p:nvPr/>
        </p:nvSpPr>
        <p:spPr>
          <a:xfrm>
            <a:off x="2765273" y="1765925"/>
            <a:ext cx="196851" cy="196851"/>
          </a:xfrm>
          <a:prstGeom prst="rect">
            <a:avLst/>
          </a:prstGeom>
          <a:solidFill>
            <a:srgbClr val="2B3A9C"/>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latin typeface="Segoe UI Light" panose="020B0502040204020203" pitchFamily="34" charset="0"/>
                <a:cs typeface="Segoe UI Light" panose="020B0502040204020203" pitchFamily="34" charset="0"/>
              </a:rPr>
              <a:t>I</a:t>
            </a:r>
          </a:p>
        </p:txBody>
      </p:sp>
      <p:sp>
        <p:nvSpPr>
          <p:cNvPr id="33" name="TextBox 32">
            <a:extLst>
              <a:ext uri="{FF2B5EF4-FFF2-40B4-BE49-F238E27FC236}">
                <a16:creationId xmlns:a16="http://schemas.microsoft.com/office/drawing/2014/main" id="{7A5EBF58-9BB2-1BA9-2FB1-B63DA0A8CDAE}"/>
              </a:ext>
            </a:extLst>
          </p:cNvPr>
          <p:cNvSpPr txBox="1"/>
          <p:nvPr/>
        </p:nvSpPr>
        <p:spPr>
          <a:xfrm>
            <a:off x="2868463" y="1769864"/>
            <a:ext cx="1552863" cy="215444"/>
          </a:xfrm>
          <a:prstGeom prst="rect">
            <a:avLst/>
          </a:prstGeom>
          <a:noFill/>
        </p:spPr>
        <p:txBody>
          <a:bodyPr wrap="square">
            <a:spAutoFit/>
          </a:bodyPr>
          <a:lstStyle/>
          <a:p>
            <a:pPr algn="ctr"/>
            <a:r>
              <a:rPr lang="en-US" sz="800" b="1">
                <a:latin typeface="Segoe UI Light" panose="020B0502040204020203" pitchFamily="34" charset="0"/>
                <a:cs typeface="Segoe UI Light" panose="020B0502040204020203" pitchFamily="34" charset="0"/>
              </a:rPr>
              <a:t>Delayed Rate Relief</a:t>
            </a:r>
          </a:p>
        </p:txBody>
      </p:sp>
      <p:sp>
        <p:nvSpPr>
          <p:cNvPr id="34" name="TextBox 33">
            <a:extLst>
              <a:ext uri="{FF2B5EF4-FFF2-40B4-BE49-F238E27FC236}">
                <a16:creationId xmlns:a16="http://schemas.microsoft.com/office/drawing/2014/main" id="{8FD63A4B-0BE7-4248-259C-586EEFFFB04C}"/>
              </a:ext>
            </a:extLst>
          </p:cNvPr>
          <p:cNvSpPr txBox="1"/>
          <p:nvPr/>
        </p:nvSpPr>
        <p:spPr>
          <a:xfrm>
            <a:off x="2868463" y="1950557"/>
            <a:ext cx="1557267" cy="584775"/>
          </a:xfrm>
          <a:prstGeom prst="rect">
            <a:avLst/>
          </a:prstGeom>
          <a:noFill/>
        </p:spPr>
        <p:txBody>
          <a:bodyPr wrap="square">
            <a:spAutoFit/>
          </a:bodyPr>
          <a:lstStyle/>
          <a:p>
            <a:pPr algn="ctr"/>
            <a:r>
              <a:rPr lang="en-AU" sz="800">
                <a:latin typeface="Segoe UI Light" panose="020B0502040204020203" pitchFamily="34" charset="0"/>
                <a:cs typeface="Segoe UI Light" panose="020B0502040204020203" pitchFamily="34" charset="0"/>
              </a:rPr>
              <a:t>Current swap curve sits above 6-month and 1-year curves at the short end – market has repriced away near-term cuts</a:t>
            </a:r>
            <a:endParaRPr lang="en-US" sz="800">
              <a:latin typeface="Segoe UI Light" panose="020B0502040204020203" pitchFamily="34" charset="0"/>
              <a:cs typeface="Segoe UI Light" panose="020B0502040204020203" pitchFamily="34" charset="0"/>
            </a:endParaRPr>
          </a:p>
        </p:txBody>
      </p:sp>
      <p:sp>
        <p:nvSpPr>
          <p:cNvPr id="35" name="Rectangle 34">
            <a:extLst>
              <a:ext uri="{FF2B5EF4-FFF2-40B4-BE49-F238E27FC236}">
                <a16:creationId xmlns:a16="http://schemas.microsoft.com/office/drawing/2014/main" id="{56D62487-B8D0-44AE-A385-66DB6CDC01C6}"/>
              </a:ext>
            </a:extLst>
          </p:cNvPr>
          <p:cNvSpPr/>
          <p:nvPr/>
        </p:nvSpPr>
        <p:spPr>
          <a:xfrm>
            <a:off x="2868463" y="2702781"/>
            <a:ext cx="1552863" cy="987476"/>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Segoe UI Light" panose="020B0502040204020203" pitchFamily="34" charset="0"/>
              <a:cs typeface="Segoe UI Light" panose="020B0502040204020203" pitchFamily="34" charset="0"/>
            </a:endParaRPr>
          </a:p>
        </p:txBody>
      </p:sp>
      <p:sp>
        <p:nvSpPr>
          <p:cNvPr id="36" name="Rectangle 35">
            <a:extLst>
              <a:ext uri="{FF2B5EF4-FFF2-40B4-BE49-F238E27FC236}">
                <a16:creationId xmlns:a16="http://schemas.microsoft.com/office/drawing/2014/main" id="{5A391968-8070-5045-655B-77BD9D4465FC}"/>
              </a:ext>
            </a:extLst>
          </p:cNvPr>
          <p:cNvSpPr/>
          <p:nvPr/>
        </p:nvSpPr>
        <p:spPr>
          <a:xfrm>
            <a:off x="2765273" y="2760508"/>
            <a:ext cx="196851" cy="196851"/>
          </a:xfrm>
          <a:prstGeom prst="rect">
            <a:avLst/>
          </a:prstGeom>
          <a:solidFill>
            <a:srgbClr val="C8102E"/>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latin typeface="Segoe UI Light" panose="020B0502040204020203" pitchFamily="34" charset="0"/>
                <a:cs typeface="Segoe UI Light" panose="020B0502040204020203" pitchFamily="34" charset="0"/>
              </a:rPr>
              <a:t>II</a:t>
            </a:r>
          </a:p>
        </p:txBody>
      </p:sp>
      <p:sp>
        <p:nvSpPr>
          <p:cNvPr id="37" name="TextBox 36">
            <a:extLst>
              <a:ext uri="{FF2B5EF4-FFF2-40B4-BE49-F238E27FC236}">
                <a16:creationId xmlns:a16="http://schemas.microsoft.com/office/drawing/2014/main" id="{CFB8B466-5D7B-59EB-9871-9C41DEDC1A07}"/>
              </a:ext>
            </a:extLst>
          </p:cNvPr>
          <p:cNvSpPr txBox="1"/>
          <p:nvPr/>
        </p:nvSpPr>
        <p:spPr>
          <a:xfrm>
            <a:off x="2868463" y="2764447"/>
            <a:ext cx="1552863" cy="215444"/>
          </a:xfrm>
          <a:prstGeom prst="rect">
            <a:avLst/>
          </a:prstGeom>
          <a:noFill/>
        </p:spPr>
        <p:txBody>
          <a:bodyPr wrap="square">
            <a:spAutoFit/>
          </a:bodyPr>
          <a:lstStyle/>
          <a:p>
            <a:pPr algn="ctr"/>
            <a:r>
              <a:rPr lang="en-US" sz="800" b="1">
                <a:latin typeface="Segoe UI Light" panose="020B0502040204020203" pitchFamily="34" charset="0"/>
                <a:cs typeface="Segoe UI Light" panose="020B0502040204020203" pitchFamily="34" charset="0"/>
              </a:rPr>
              <a:t>Elevated cost of debt</a:t>
            </a:r>
          </a:p>
        </p:txBody>
      </p:sp>
      <p:sp>
        <p:nvSpPr>
          <p:cNvPr id="38" name="TextBox 37">
            <a:extLst>
              <a:ext uri="{FF2B5EF4-FFF2-40B4-BE49-F238E27FC236}">
                <a16:creationId xmlns:a16="http://schemas.microsoft.com/office/drawing/2014/main" id="{5067CF8F-0932-61E6-BA5B-0024E93FFA93}"/>
              </a:ext>
            </a:extLst>
          </p:cNvPr>
          <p:cNvSpPr txBox="1"/>
          <p:nvPr/>
        </p:nvSpPr>
        <p:spPr>
          <a:xfrm>
            <a:off x="2868463" y="2928809"/>
            <a:ext cx="1557267" cy="707886"/>
          </a:xfrm>
          <a:prstGeom prst="rect">
            <a:avLst/>
          </a:prstGeom>
          <a:noFill/>
        </p:spPr>
        <p:txBody>
          <a:bodyPr wrap="square">
            <a:spAutoFit/>
          </a:bodyPr>
          <a:lstStyle/>
          <a:p>
            <a:pPr algn="ctr"/>
            <a:r>
              <a:rPr lang="en-AU" sz="800">
                <a:latin typeface="Segoe UI Light" panose="020B0502040204020203" pitchFamily="34" charset="0"/>
                <a:cs typeface="Segoe UI Light" panose="020B0502040204020203" pitchFamily="34" charset="0"/>
              </a:rPr>
              <a:t>Higher-for-longer cash rate keeps acquisition &amp; refinancing costs elevated, lifting the hurdle rate for the Bayview Village co-investment</a:t>
            </a:r>
            <a:endParaRPr lang="en-US" sz="800">
              <a:latin typeface="Segoe UI Light" panose="020B0502040204020203" pitchFamily="34" charset="0"/>
              <a:cs typeface="Segoe UI Light" panose="020B0502040204020203" pitchFamily="34" charset="0"/>
            </a:endParaRPr>
          </a:p>
        </p:txBody>
      </p:sp>
      <p:sp>
        <p:nvSpPr>
          <p:cNvPr id="39" name="TextBox 38">
            <a:extLst>
              <a:ext uri="{FF2B5EF4-FFF2-40B4-BE49-F238E27FC236}">
                <a16:creationId xmlns:a16="http://schemas.microsoft.com/office/drawing/2014/main" id="{927AE2C2-C40B-E97E-4F04-53BF228FAF39}"/>
              </a:ext>
            </a:extLst>
          </p:cNvPr>
          <p:cNvSpPr txBox="1"/>
          <p:nvPr/>
        </p:nvSpPr>
        <p:spPr>
          <a:xfrm>
            <a:off x="114306" y="3795380"/>
            <a:ext cx="4278309" cy="276999"/>
          </a:xfrm>
          <a:prstGeom prst="rect">
            <a:avLst/>
          </a:prstGeom>
          <a:noFill/>
        </p:spPr>
        <p:txBody>
          <a:bodyPr wrap="square">
            <a:spAutoFit/>
          </a:bodyPr>
          <a:lstStyle/>
          <a:p>
            <a:r>
              <a:rPr lang="en-US" sz="1200"/>
              <a:t>Rising construction costs constrain new supply pipeline</a:t>
            </a:r>
            <a:r>
              <a:rPr lang="en-US" sz="1200" baseline="30000"/>
              <a:t>3</a:t>
            </a:r>
          </a:p>
        </p:txBody>
      </p:sp>
      <p:cxnSp>
        <p:nvCxnSpPr>
          <p:cNvPr id="40" name="Straight Connector 39">
            <a:extLst>
              <a:ext uri="{FF2B5EF4-FFF2-40B4-BE49-F238E27FC236}">
                <a16:creationId xmlns:a16="http://schemas.microsoft.com/office/drawing/2014/main" id="{73C06DE7-301E-C0F7-C351-9C6D1CB532C6}"/>
              </a:ext>
            </a:extLst>
          </p:cNvPr>
          <p:cNvCxnSpPr>
            <a:cxnSpLocks/>
          </p:cNvCxnSpPr>
          <p:nvPr/>
        </p:nvCxnSpPr>
        <p:spPr>
          <a:xfrm>
            <a:off x="215902" y="4077291"/>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nvGrpSpPr>
          <p:cNvPr id="41" name="Group 40">
            <a:extLst>
              <a:ext uri="{FF2B5EF4-FFF2-40B4-BE49-F238E27FC236}">
                <a16:creationId xmlns:a16="http://schemas.microsoft.com/office/drawing/2014/main" id="{8EBBE804-8512-D069-19F8-484409409306}"/>
              </a:ext>
            </a:extLst>
          </p:cNvPr>
          <p:cNvGrpSpPr/>
          <p:nvPr/>
        </p:nvGrpSpPr>
        <p:grpSpPr>
          <a:xfrm>
            <a:off x="114304" y="4243819"/>
            <a:ext cx="4267200" cy="1991303"/>
            <a:chOff x="160338" y="4012684"/>
            <a:chExt cx="4267200" cy="2182376"/>
          </a:xfrm>
        </p:grpSpPr>
        <p:graphicFrame>
          <p:nvGraphicFramePr>
            <p:cNvPr id="42" name="ConstCostChart">
              <a:extLst>
                <a:ext uri="{FF2B5EF4-FFF2-40B4-BE49-F238E27FC236}">
                  <a16:creationId xmlns:a16="http://schemas.microsoft.com/office/drawing/2014/main" id="{B69DCDB3-ADAC-8FF5-4311-E56E73C3CB1A}"/>
                </a:ext>
              </a:extLst>
            </p:cNvPr>
            <p:cNvGraphicFramePr>
              <a:graphicFrameLocks/>
            </p:cNvGraphicFramePr>
            <p:nvPr/>
          </p:nvGraphicFramePr>
          <p:xfrm>
            <a:off x="214080" y="4197350"/>
            <a:ext cx="4213457" cy="1997710"/>
          </p:xfrm>
          <a:graphic>
            <a:graphicData uri="http://schemas.openxmlformats.org/drawingml/2006/chart">
              <c:chart xmlns:c="http://schemas.openxmlformats.org/drawingml/2006/chart" xmlns:r="http://schemas.openxmlformats.org/officeDocument/2006/relationships" r:id="rId3"/>
            </a:graphicData>
          </a:graphic>
        </p:graphicFrame>
        <p:sp>
          <p:nvSpPr>
            <p:cNvPr id="43" name="TextBox 42">
              <a:extLst>
                <a:ext uri="{FF2B5EF4-FFF2-40B4-BE49-F238E27FC236}">
                  <a16:creationId xmlns:a16="http://schemas.microsoft.com/office/drawing/2014/main" id="{344393F1-E08F-22CD-9C7F-709CDBD01338}"/>
                </a:ext>
              </a:extLst>
            </p:cNvPr>
            <p:cNvSpPr txBox="1"/>
            <p:nvPr/>
          </p:nvSpPr>
          <p:spPr>
            <a:xfrm>
              <a:off x="3396343" y="4012684"/>
              <a:ext cx="1031195" cy="219251"/>
            </a:xfrm>
            <a:prstGeom prst="rect">
              <a:avLst/>
            </a:prstGeom>
            <a:noFill/>
          </p:spPr>
          <p:txBody>
            <a:bodyPr wrap="square">
              <a:spAutoFit/>
            </a:bodyPr>
            <a:lstStyle/>
            <a:p>
              <a:pPr algn="r"/>
              <a:r>
                <a:rPr lang="en-US" sz="700">
                  <a:solidFill>
                    <a:schemeClr val="tx2"/>
                  </a:solidFill>
                  <a:latin typeface="Segoe UI Light" panose="020B0502040204020203" pitchFamily="34" charset="0"/>
                  <a:cs typeface="Segoe UI Light" panose="020B0502040204020203" pitchFamily="34" charset="0"/>
                </a:rPr>
                <a:t>Based: (2020 = 100)</a:t>
              </a:r>
            </a:p>
          </p:txBody>
        </p:sp>
        <p:sp>
          <p:nvSpPr>
            <p:cNvPr id="44" name="TextBox 43">
              <a:extLst>
                <a:ext uri="{FF2B5EF4-FFF2-40B4-BE49-F238E27FC236}">
                  <a16:creationId xmlns:a16="http://schemas.microsoft.com/office/drawing/2014/main" id="{9244A311-46A0-0F25-C022-5E2FB376CF53}"/>
                </a:ext>
              </a:extLst>
            </p:cNvPr>
            <p:cNvSpPr txBox="1"/>
            <p:nvPr/>
          </p:nvSpPr>
          <p:spPr>
            <a:xfrm>
              <a:off x="160338" y="4012684"/>
              <a:ext cx="835321" cy="219251"/>
            </a:xfrm>
            <a:prstGeom prst="rect">
              <a:avLst/>
            </a:prstGeom>
            <a:noFill/>
          </p:spPr>
          <p:txBody>
            <a:bodyPr wrap="square">
              <a:spAutoFit/>
            </a:bodyPr>
            <a:lstStyle/>
            <a:p>
              <a:pPr algn="r"/>
              <a:r>
                <a:rPr lang="en-US" sz="700">
                  <a:solidFill>
                    <a:schemeClr val="tx2"/>
                  </a:solidFill>
                  <a:latin typeface="Segoe UI Light" panose="020B0502040204020203" pitchFamily="34" charset="0"/>
                  <a:cs typeface="Segoe UI Light" panose="020B0502040204020203" pitchFamily="34" charset="0"/>
                </a:rPr>
                <a:t>Based: 2020 = 0</a:t>
              </a:r>
            </a:p>
          </p:txBody>
        </p:sp>
      </p:grpSp>
      <p:sp>
        <p:nvSpPr>
          <p:cNvPr id="45" name="TextBox 44">
            <a:extLst>
              <a:ext uri="{FF2B5EF4-FFF2-40B4-BE49-F238E27FC236}">
                <a16:creationId xmlns:a16="http://schemas.microsoft.com/office/drawing/2014/main" id="{8E898950-EA7E-B4C2-5559-D640E58127C0}"/>
              </a:ext>
            </a:extLst>
          </p:cNvPr>
          <p:cNvSpPr txBox="1"/>
          <p:nvPr/>
        </p:nvSpPr>
        <p:spPr>
          <a:xfrm>
            <a:off x="4649793" y="1333295"/>
            <a:ext cx="4278309" cy="276999"/>
          </a:xfrm>
          <a:prstGeom prst="rect">
            <a:avLst/>
          </a:prstGeom>
          <a:noFill/>
        </p:spPr>
        <p:txBody>
          <a:bodyPr wrap="square">
            <a:spAutoFit/>
          </a:bodyPr>
          <a:lstStyle/>
          <a:p>
            <a:r>
              <a:rPr lang="en-US" sz="1200"/>
              <a:t>Cap rates have compressed across retail sub-sectors</a:t>
            </a:r>
            <a:r>
              <a:rPr lang="en-US" sz="1200" baseline="30000"/>
              <a:t>2</a:t>
            </a:r>
          </a:p>
        </p:txBody>
      </p:sp>
      <p:cxnSp>
        <p:nvCxnSpPr>
          <p:cNvPr id="46" name="Straight Connector 45">
            <a:extLst>
              <a:ext uri="{FF2B5EF4-FFF2-40B4-BE49-F238E27FC236}">
                <a16:creationId xmlns:a16="http://schemas.microsoft.com/office/drawing/2014/main" id="{22E3FCF5-A65C-AA59-C47E-2641A2A73897}"/>
              </a:ext>
            </a:extLst>
          </p:cNvPr>
          <p:cNvCxnSpPr>
            <a:cxnSpLocks/>
          </p:cNvCxnSpPr>
          <p:nvPr/>
        </p:nvCxnSpPr>
        <p:spPr>
          <a:xfrm>
            <a:off x="4751388" y="1610292"/>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aphicFrame>
        <p:nvGraphicFramePr>
          <p:cNvPr id="48" name="Chart 47">
            <a:extLst>
              <a:ext uri="{FF2B5EF4-FFF2-40B4-BE49-F238E27FC236}">
                <a16:creationId xmlns:a16="http://schemas.microsoft.com/office/drawing/2014/main" id="{ED13417A-DDC3-DCB5-ED27-CE3DCEAD3048}"/>
              </a:ext>
            </a:extLst>
          </p:cNvPr>
          <p:cNvGraphicFramePr>
            <a:graphicFrameLocks/>
          </p:cNvGraphicFramePr>
          <p:nvPr/>
        </p:nvGraphicFramePr>
        <p:xfrm>
          <a:off x="4576778" y="1692752"/>
          <a:ext cx="4356101" cy="2055813"/>
        </p:xfrm>
        <a:graphic>
          <a:graphicData uri="http://schemas.openxmlformats.org/drawingml/2006/chart">
            <c:chart xmlns:c="http://schemas.openxmlformats.org/drawingml/2006/chart" xmlns:r="http://schemas.openxmlformats.org/officeDocument/2006/relationships" r:id="rId4"/>
          </a:graphicData>
        </a:graphic>
      </p:graphicFrame>
      <p:cxnSp>
        <p:nvCxnSpPr>
          <p:cNvPr id="49" name="Straight Connector 48">
            <a:extLst>
              <a:ext uri="{FF2B5EF4-FFF2-40B4-BE49-F238E27FC236}">
                <a16:creationId xmlns:a16="http://schemas.microsoft.com/office/drawing/2014/main" id="{19D772C1-BD1C-98D3-9947-C34A5915B90E}"/>
              </a:ext>
            </a:extLst>
          </p:cNvPr>
          <p:cNvCxnSpPr>
            <a:cxnSpLocks/>
          </p:cNvCxnSpPr>
          <p:nvPr/>
        </p:nvCxnSpPr>
        <p:spPr>
          <a:xfrm>
            <a:off x="5142714" y="2652717"/>
            <a:ext cx="3421380" cy="0"/>
          </a:xfrm>
          <a:prstGeom prst="line">
            <a:avLst/>
          </a:prstGeom>
          <a:ln>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91BD662-FFE0-D7CE-FAEF-7299C086E9A3}"/>
              </a:ext>
            </a:extLst>
          </p:cNvPr>
          <p:cNvCxnSpPr>
            <a:cxnSpLocks/>
          </p:cNvCxnSpPr>
          <p:nvPr/>
        </p:nvCxnSpPr>
        <p:spPr>
          <a:xfrm>
            <a:off x="5142714" y="2797497"/>
            <a:ext cx="3421380" cy="0"/>
          </a:xfrm>
          <a:prstGeom prst="line">
            <a:avLst/>
          </a:prstGeom>
          <a:ln>
            <a:solidFill>
              <a:schemeClr val="accent3"/>
            </a:solidFill>
            <a:prstDash val="sysDash"/>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31CDBE4-D81B-5E1F-A3EC-4DC6437EA114}"/>
              </a:ext>
            </a:extLst>
          </p:cNvPr>
          <p:cNvSpPr txBox="1"/>
          <p:nvPr/>
        </p:nvSpPr>
        <p:spPr>
          <a:xfrm>
            <a:off x="8271997" y="2640136"/>
            <a:ext cx="368299" cy="184666"/>
          </a:xfrm>
          <a:prstGeom prst="rect">
            <a:avLst/>
          </a:prstGeom>
          <a:noFill/>
        </p:spPr>
        <p:txBody>
          <a:bodyPr wrap="square">
            <a:spAutoFit/>
          </a:bodyPr>
          <a:lstStyle/>
          <a:p>
            <a:r>
              <a:rPr lang="en-US" sz="600" b="1">
                <a:solidFill>
                  <a:schemeClr val="accent3"/>
                </a:solidFill>
              </a:rPr>
              <a:t>2025</a:t>
            </a:r>
          </a:p>
        </p:txBody>
      </p:sp>
      <p:sp>
        <p:nvSpPr>
          <p:cNvPr id="52" name="TextBox 51">
            <a:extLst>
              <a:ext uri="{FF2B5EF4-FFF2-40B4-BE49-F238E27FC236}">
                <a16:creationId xmlns:a16="http://schemas.microsoft.com/office/drawing/2014/main" id="{2271D3F0-C621-80A5-435C-DB73ADEBAABF}"/>
              </a:ext>
            </a:extLst>
          </p:cNvPr>
          <p:cNvSpPr txBox="1"/>
          <p:nvPr/>
        </p:nvSpPr>
        <p:spPr>
          <a:xfrm>
            <a:off x="8271997" y="2483614"/>
            <a:ext cx="368299" cy="184666"/>
          </a:xfrm>
          <a:prstGeom prst="rect">
            <a:avLst/>
          </a:prstGeom>
          <a:noFill/>
        </p:spPr>
        <p:txBody>
          <a:bodyPr wrap="square">
            <a:spAutoFit/>
          </a:bodyPr>
          <a:lstStyle/>
          <a:p>
            <a:r>
              <a:rPr lang="en-US" sz="600" b="1">
                <a:solidFill>
                  <a:schemeClr val="bg1">
                    <a:lumMod val="50000"/>
                  </a:schemeClr>
                </a:solidFill>
              </a:rPr>
              <a:t>2024</a:t>
            </a:r>
          </a:p>
        </p:txBody>
      </p:sp>
      <p:cxnSp>
        <p:nvCxnSpPr>
          <p:cNvPr id="53" name="Straight Connector 52">
            <a:extLst>
              <a:ext uri="{FF2B5EF4-FFF2-40B4-BE49-F238E27FC236}">
                <a16:creationId xmlns:a16="http://schemas.microsoft.com/office/drawing/2014/main" id="{CFB7033A-BA4C-915C-623C-7FC2F871065C}"/>
              </a:ext>
            </a:extLst>
          </p:cNvPr>
          <p:cNvCxnSpPr>
            <a:cxnSpLocks/>
          </p:cNvCxnSpPr>
          <p:nvPr/>
        </p:nvCxnSpPr>
        <p:spPr>
          <a:xfrm>
            <a:off x="4751388" y="4077291"/>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64348D18-DEF8-3461-7630-EA67229F7571}"/>
              </a:ext>
            </a:extLst>
          </p:cNvPr>
          <p:cNvSpPr txBox="1"/>
          <p:nvPr/>
        </p:nvSpPr>
        <p:spPr>
          <a:xfrm>
            <a:off x="4649793" y="3800294"/>
            <a:ext cx="4386259" cy="276999"/>
          </a:xfrm>
          <a:prstGeom prst="rect">
            <a:avLst/>
          </a:prstGeom>
          <a:noFill/>
        </p:spPr>
        <p:txBody>
          <a:bodyPr wrap="square">
            <a:spAutoFit/>
          </a:bodyPr>
          <a:lstStyle/>
          <a:p>
            <a:r>
              <a:rPr lang="en-US" sz="1200"/>
              <a:t>Structural tailwinds supporting non-discretionary retail</a:t>
            </a:r>
            <a:r>
              <a:rPr lang="en-US" sz="1200" baseline="30000"/>
              <a:t>4</a:t>
            </a:r>
          </a:p>
        </p:txBody>
      </p:sp>
      <p:grpSp>
        <p:nvGrpSpPr>
          <p:cNvPr id="56" name="Group 55">
            <a:extLst>
              <a:ext uri="{FF2B5EF4-FFF2-40B4-BE49-F238E27FC236}">
                <a16:creationId xmlns:a16="http://schemas.microsoft.com/office/drawing/2014/main" id="{8EF11A1F-221B-DB18-2EDD-6A5B3F7DA3AB}"/>
              </a:ext>
            </a:extLst>
          </p:cNvPr>
          <p:cNvGrpSpPr/>
          <p:nvPr/>
        </p:nvGrpSpPr>
        <p:grpSpPr>
          <a:xfrm>
            <a:off x="4770119" y="4391368"/>
            <a:ext cx="4114800" cy="0"/>
            <a:chOff x="4709160" y="4411980"/>
            <a:chExt cx="3856992" cy="0"/>
          </a:xfrm>
        </p:grpSpPr>
        <p:cxnSp>
          <p:nvCxnSpPr>
            <p:cNvPr id="73" name="Straight Connector 72">
              <a:extLst>
                <a:ext uri="{FF2B5EF4-FFF2-40B4-BE49-F238E27FC236}">
                  <a16:creationId xmlns:a16="http://schemas.microsoft.com/office/drawing/2014/main" id="{A78CF079-83C8-8375-0571-EFE561B2601B}"/>
                </a:ext>
              </a:extLst>
            </p:cNvPr>
            <p:cNvCxnSpPr/>
            <p:nvPr/>
          </p:nvCxnSpPr>
          <p:spPr>
            <a:xfrm>
              <a:off x="4709160" y="4411980"/>
              <a:ext cx="1120140" cy="0"/>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FAFF63F6-1B36-7CC7-9722-061E6D253703}"/>
                </a:ext>
              </a:extLst>
            </p:cNvPr>
            <p:cNvCxnSpPr/>
            <p:nvPr/>
          </p:nvCxnSpPr>
          <p:spPr>
            <a:xfrm>
              <a:off x="6077586" y="4411980"/>
              <a:ext cx="1120140" cy="0"/>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CDEFA7A0-41CE-0971-29E2-32414C8A5728}"/>
                </a:ext>
              </a:extLst>
            </p:cNvPr>
            <p:cNvCxnSpPr/>
            <p:nvPr/>
          </p:nvCxnSpPr>
          <p:spPr>
            <a:xfrm>
              <a:off x="7446012" y="4411980"/>
              <a:ext cx="1120140" cy="0"/>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grpSp>
      <p:grpSp>
        <p:nvGrpSpPr>
          <p:cNvPr id="57" name="Group 56">
            <a:extLst>
              <a:ext uri="{FF2B5EF4-FFF2-40B4-BE49-F238E27FC236}">
                <a16:creationId xmlns:a16="http://schemas.microsoft.com/office/drawing/2014/main" id="{9287E386-BA9C-3884-4DCA-86328CAB0CA5}"/>
              </a:ext>
            </a:extLst>
          </p:cNvPr>
          <p:cNvGrpSpPr/>
          <p:nvPr/>
        </p:nvGrpSpPr>
        <p:grpSpPr>
          <a:xfrm>
            <a:off x="4770119" y="4968608"/>
            <a:ext cx="4114800" cy="0"/>
            <a:chOff x="4709160" y="4411980"/>
            <a:chExt cx="3856992" cy="0"/>
          </a:xfrm>
        </p:grpSpPr>
        <p:cxnSp>
          <p:nvCxnSpPr>
            <p:cNvPr id="70" name="Straight Connector 69">
              <a:extLst>
                <a:ext uri="{FF2B5EF4-FFF2-40B4-BE49-F238E27FC236}">
                  <a16:creationId xmlns:a16="http://schemas.microsoft.com/office/drawing/2014/main" id="{54C76AF4-8200-D8FD-AA2E-D7033E095760}"/>
                </a:ext>
              </a:extLst>
            </p:cNvPr>
            <p:cNvCxnSpPr/>
            <p:nvPr/>
          </p:nvCxnSpPr>
          <p:spPr>
            <a:xfrm>
              <a:off x="4709160" y="4411980"/>
              <a:ext cx="1120140" cy="0"/>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42999ABB-BDB7-2C83-696B-DFC1DD440F30}"/>
                </a:ext>
              </a:extLst>
            </p:cNvPr>
            <p:cNvCxnSpPr/>
            <p:nvPr/>
          </p:nvCxnSpPr>
          <p:spPr>
            <a:xfrm>
              <a:off x="6077586" y="4411980"/>
              <a:ext cx="1120140" cy="0"/>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E74F9D95-5332-9AB7-C893-C066B060E5AA}"/>
                </a:ext>
              </a:extLst>
            </p:cNvPr>
            <p:cNvCxnSpPr/>
            <p:nvPr/>
          </p:nvCxnSpPr>
          <p:spPr>
            <a:xfrm>
              <a:off x="7446012" y="4411980"/>
              <a:ext cx="1120140" cy="0"/>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grpSp>
      <p:sp>
        <p:nvSpPr>
          <p:cNvPr id="58" name="TextBox 57">
            <a:extLst>
              <a:ext uri="{FF2B5EF4-FFF2-40B4-BE49-F238E27FC236}">
                <a16:creationId xmlns:a16="http://schemas.microsoft.com/office/drawing/2014/main" id="{3C4540AF-26C0-6C40-5EB9-B77816CCF4AF}"/>
              </a:ext>
            </a:extLst>
          </p:cNvPr>
          <p:cNvSpPr txBox="1"/>
          <p:nvPr/>
        </p:nvSpPr>
        <p:spPr>
          <a:xfrm>
            <a:off x="4770120" y="4146276"/>
            <a:ext cx="1195012" cy="261610"/>
          </a:xfrm>
          <a:prstGeom prst="rect">
            <a:avLst/>
          </a:prstGeom>
          <a:noFill/>
        </p:spPr>
        <p:txBody>
          <a:bodyPr wrap="square">
            <a:spAutoFit/>
          </a:bodyPr>
          <a:lstStyle/>
          <a:p>
            <a:pPr algn="ctr"/>
            <a:r>
              <a:rPr lang="en-US" sz="1100" b="1">
                <a:solidFill>
                  <a:schemeClr val="accent3"/>
                </a:solidFill>
                <a:latin typeface="Segoe UI Light" panose="020B0502040204020203" pitchFamily="34" charset="0"/>
                <a:cs typeface="Segoe UI Light" panose="020B0502040204020203" pitchFamily="34" charset="0"/>
              </a:rPr>
              <a:t>$12.7B</a:t>
            </a:r>
          </a:p>
        </p:txBody>
      </p:sp>
      <p:sp>
        <p:nvSpPr>
          <p:cNvPr id="59" name="TextBox 58">
            <a:extLst>
              <a:ext uri="{FF2B5EF4-FFF2-40B4-BE49-F238E27FC236}">
                <a16:creationId xmlns:a16="http://schemas.microsoft.com/office/drawing/2014/main" id="{0ECB8799-B340-E5B3-13C8-C3A313936FED}"/>
              </a:ext>
            </a:extLst>
          </p:cNvPr>
          <p:cNvSpPr txBox="1"/>
          <p:nvPr/>
        </p:nvSpPr>
        <p:spPr>
          <a:xfrm>
            <a:off x="6243782" y="4146276"/>
            <a:ext cx="1195012" cy="261610"/>
          </a:xfrm>
          <a:prstGeom prst="rect">
            <a:avLst/>
          </a:prstGeom>
          <a:noFill/>
        </p:spPr>
        <p:txBody>
          <a:bodyPr wrap="square">
            <a:spAutoFit/>
          </a:bodyPr>
          <a:lstStyle/>
          <a:p>
            <a:pPr algn="ctr"/>
            <a:r>
              <a:rPr lang="en-US" sz="1100" b="1" dirty="0">
                <a:solidFill>
                  <a:schemeClr val="accent3"/>
                </a:solidFill>
                <a:latin typeface="Segoe UI Light" panose="020B0502040204020203" pitchFamily="34" charset="0"/>
                <a:cs typeface="Segoe UI Light" panose="020B0502040204020203" pitchFamily="34" charset="0"/>
              </a:rPr>
              <a:t>9.4% p.a.</a:t>
            </a:r>
          </a:p>
        </p:txBody>
      </p:sp>
      <p:sp>
        <p:nvSpPr>
          <p:cNvPr id="60" name="TextBox 59">
            <a:extLst>
              <a:ext uri="{FF2B5EF4-FFF2-40B4-BE49-F238E27FC236}">
                <a16:creationId xmlns:a16="http://schemas.microsoft.com/office/drawing/2014/main" id="{7428F047-0BF6-76FF-99BE-744DD6D587FD}"/>
              </a:ext>
            </a:extLst>
          </p:cNvPr>
          <p:cNvSpPr txBox="1"/>
          <p:nvPr/>
        </p:nvSpPr>
        <p:spPr>
          <a:xfrm>
            <a:off x="7689907" y="4146276"/>
            <a:ext cx="1195012" cy="261610"/>
          </a:xfrm>
          <a:prstGeom prst="rect">
            <a:avLst/>
          </a:prstGeom>
          <a:noFill/>
        </p:spPr>
        <p:txBody>
          <a:bodyPr wrap="square">
            <a:spAutoFit/>
          </a:bodyPr>
          <a:lstStyle/>
          <a:p>
            <a:pPr algn="ctr"/>
            <a:r>
              <a:rPr lang="en-US" sz="1100" b="1">
                <a:solidFill>
                  <a:schemeClr val="accent3"/>
                </a:solidFill>
                <a:latin typeface="Segoe UI Light" panose="020B0502040204020203" pitchFamily="34" charset="0"/>
                <a:cs typeface="Segoe UI Light" panose="020B0502040204020203" pitchFamily="34" charset="0"/>
              </a:rPr>
              <a:t>69%</a:t>
            </a:r>
          </a:p>
        </p:txBody>
      </p:sp>
      <p:sp>
        <p:nvSpPr>
          <p:cNvPr id="61" name="TextBox 60">
            <a:extLst>
              <a:ext uri="{FF2B5EF4-FFF2-40B4-BE49-F238E27FC236}">
                <a16:creationId xmlns:a16="http://schemas.microsoft.com/office/drawing/2014/main" id="{E59C4642-A62E-A55E-F3ED-F36EE6533F30}"/>
              </a:ext>
            </a:extLst>
          </p:cNvPr>
          <p:cNvSpPr txBox="1"/>
          <p:nvPr/>
        </p:nvSpPr>
        <p:spPr>
          <a:xfrm>
            <a:off x="4770119" y="4726389"/>
            <a:ext cx="1195012" cy="261610"/>
          </a:xfrm>
          <a:prstGeom prst="rect">
            <a:avLst/>
          </a:prstGeom>
          <a:noFill/>
        </p:spPr>
        <p:txBody>
          <a:bodyPr wrap="square">
            <a:spAutoFit/>
          </a:bodyPr>
          <a:lstStyle/>
          <a:p>
            <a:pPr algn="ctr"/>
            <a:r>
              <a:rPr lang="en-US" sz="1100" b="1">
                <a:solidFill>
                  <a:schemeClr val="accent3"/>
                </a:solidFill>
                <a:latin typeface="Segoe UI Light" panose="020B0502040204020203" pitchFamily="34" charset="0"/>
                <a:cs typeface="Segoe UI Light" panose="020B0502040204020203" pitchFamily="34" charset="0"/>
              </a:rPr>
              <a:t>+2.3%</a:t>
            </a:r>
          </a:p>
        </p:txBody>
      </p:sp>
      <p:sp>
        <p:nvSpPr>
          <p:cNvPr id="62" name="TextBox 61">
            <a:extLst>
              <a:ext uri="{FF2B5EF4-FFF2-40B4-BE49-F238E27FC236}">
                <a16:creationId xmlns:a16="http://schemas.microsoft.com/office/drawing/2014/main" id="{91C4C272-B8B8-49B5-4820-AB5FA6047B88}"/>
              </a:ext>
            </a:extLst>
          </p:cNvPr>
          <p:cNvSpPr txBox="1"/>
          <p:nvPr/>
        </p:nvSpPr>
        <p:spPr>
          <a:xfrm>
            <a:off x="6204454" y="4726389"/>
            <a:ext cx="1195012" cy="261610"/>
          </a:xfrm>
          <a:prstGeom prst="rect">
            <a:avLst/>
          </a:prstGeom>
          <a:noFill/>
        </p:spPr>
        <p:txBody>
          <a:bodyPr wrap="square">
            <a:spAutoFit/>
          </a:bodyPr>
          <a:lstStyle/>
          <a:p>
            <a:pPr algn="ctr"/>
            <a:r>
              <a:rPr lang="en-US" sz="1100" b="1">
                <a:solidFill>
                  <a:schemeClr val="accent3"/>
                </a:solidFill>
                <a:latin typeface="Segoe UI Light" panose="020B0502040204020203" pitchFamily="34" charset="0"/>
                <a:cs typeface="Segoe UI Light" panose="020B0502040204020203" pitchFamily="34" charset="0"/>
              </a:rPr>
              <a:t>&lt;5%</a:t>
            </a:r>
          </a:p>
        </p:txBody>
      </p:sp>
      <p:sp>
        <p:nvSpPr>
          <p:cNvPr id="63" name="TextBox 62">
            <a:extLst>
              <a:ext uri="{FF2B5EF4-FFF2-40B4-BE49-F238E27FC236}">
                <a16:creationId xmlns:a16="http://schemas.microsoft.com/office/drawing/2014/main" id="{7CF3E18B-485E-3E68-87E4-986815760B05}"/>
              </a:ext>
            </a:extLst>
          </p:cNvPr>
          <p:cNvSpPr txBox="1"/>
          <p:nvPr/>
        </p:nvSpPr>
        <p:spPr>
          <a:xfrm>
            <a:off x="7644634" y="4726389"/>
            <a:ext cx="1195012" cy="230832"/>
          </a:xfrm>
          <a:prstGeom prst="rect">
            <a:avLst/>
          </a:prstGeom>
          <a:noFill/>
        </p:spPr>
        <p:txBody>
          <a:bodyPr wrap="square">
            <a:spAutoFit/>
          </a:bodyPr>
          <a:lstStyle/>
          <a:p>
            <a:pPr algn="ctr"/>
            <a:r>
              <a:rPr lang="en-US" sz="900" b="1">
                <a:solidFill>
                  <a:schemeClr val="accent3"/>
                </a:solidFill>
                <a:latin typeface="Segoe UI Light" panose="020B0502040204020203" pitchFamily="34" charset="0"/>
                <a:cs typeface="Segoe UI Light" panose="020B0502040204020203" pitchFamily="34" charset="0"/>
              </a:rPr>
              <a:t>1.0M vs 0.7M sqm</a:t>
            </a:r>
          </a:p>
        </p:txBody>
      </p:sp>
      <p:sp>
        <p:nvSpPr>
          <p:cNvPr id="64" name="TextBox 63">
            <a:extLst>
              <a:ext uri="{FF2B5EF4-FFF2-40B4-BE49-F238E27FC236}">
                <a16:creationId xmlns:a16="http://schemas.microsoft.com/office/drawing/2014/main" id="{3A85894C-9081-B023-190E-8D8FDFE208FF}"/>
              </a:ext>
            </a:extLst>
          </p:cNvPr>
          <p:cNvSpPr txBox="1"/>
          <p:nvPr/>
        </p:nvSpPr>
        <p:spPr>
          <a:xfrm>
            <a:off x="4770119" y="4399130"/>
            <a:ext cx="1242694" cy="307777"/>
          </a:xfrm>
          <a:prstGeom prst="rect">
            <a:avLst/>
          </a:prstGeom>
          <a:noFill/>
        </p:spPr>
        <p:txBody>
          <a:bodyPr wrap="square">
            <a:spAutoFit/>
          </a:bodyPr>
          <a:lstStyle/>
          <a:p>
            <a:pPr algn="ctr"/>
            <a:r>
              <a:rPr lang="en-AU" sz="700">
                <a:solidFill>
                  <a:schemeClr val="tx2"/>
                </a:solidFill>
                <a:latin typeface="Segoe UI Light" panose="020B0502040204020203" pitchFamily="34" charset="0"/>
                <a:cs typeface="Segoe UI Light" panose="020B0502040204020203" pitchFamily="34" charset="0"/>
              </a:rPr>
              <a:t>2025 Australian retail transaction volume</a:t>
            </a:r>
            <a:endParaRPr lang="en-US" sz="600">
              <a:solidFill>
                <a:schemeClr val="tx2"/>
              </a:solidFill>
              <a:latin typeface="Segoe UI Light" panose="020B0502040204020203" pitchFamily="34" charset="0"/>
              <a:cs typeface="Segoe UI Light" panose="020B0502040204020203" pitchFamily="34" charset="0"/>
            </a:endParaRPr>
          </a:p>
        </p:txBody>
      </p:sp>
      <p:sp>
        <p:nvSpPr>
          <p:cNvPr id="65" name="TextBox 64">
            <a:extLst>
              <a:ext uri="{FF2B5EF4-FFF2-40B4-BE49-F238E27FC236}">
                <a16:creationId xmlns:a16="http://schemas.microsoft.com/office/drawing/2014/main" id="{FCA6FE5E-ED74-C1A3-6D06-C0E026E30B36}"/>
              </a:ext>
            </a:extLst>
          </p:cNvPr>
          <p:cNvSpPr txBox="1"/>
          <p:nvPr/>
        </p:nvSpPr>
        <p:spPr>
          <a:xfrm>
            <a:off x="6209003" y="4399130"/>
            <a:ext cx="1297967" cy="307777"/>
          </a:xfrm>
          <a:prstGeom prst="rect">
            <a:avLst/>
          </a:prstGeom>
          <a:noFill/>
        </p:spPr>
        <p:txBody>
          <a:bodyPr wrap="square">
            <a:spAutoFit/>
          </a:bodyPr>
          <a:lstStyle/>
          <a:p>
            <a:pPr algn="ctr"/>
            <a:r>
              <a:rPr lang="en-AU" sz="700">
                <a:solidFill>
                  <a:schemeClr val="tx2"/>
                </a:solidFill>
                <a:latin typeface="Segoe UI Light" panose="020B0502040204020203" pitchFamily="34" charset="0"/>
                <a:cs typeface="Segoe UI Light" panose="020B0502040204020203" pitchFamily="34" charset="0"/>
              </a:rPr>
              <a:t>Neighbourhood centre total returns over the past decade</a:t>
            </a:r>
            <a:endParaRPr lang="en-US" sz="600">
              <a:solidFill>
                <a:schemeClr val="tx2"/>
              </a:solidFill>
              <a:latin typeface="Segoe UI Light" panose="020B0502040204020203" pitchFamily="34" charset="0"/>
              <a:cs typeface="Segoe UI Light" panose="020B0502040204020203" pitchFamily="34" charset="0"/>
            </a:endParaRPr>
          </a:p>
        </p:txBody>
      </p:sp>
      <p:sp>
        <p:nvSpPr>
          <p:cNvPr id="66" name="TextBox 65">
            <a:extLst>
              <a:ext uri="{FF2B5EF4-FFF2-40B4-BE49-F238E27FC236}">
                <a16:creationId xmlns:a16="http://schemas.microsoft.com/office/drawing/2014/main" id="{8EE29A3A-BAC6-1F72-D5B8-D58CD18099B2}"/>
              </a:ext>
            </a:extLst>
          </p:cNvPr>
          <p:cNvSpPr txBox="1"/>
          <p:nvPr/>
        </p:nvSpPr>
        <p:spPr>
          <a:xfrm>
            <a:off x="7608376" y="4391224"/>
            <a:ext cx="1385573" cy="307777"/>
          </a:xfrm>
          <a:prstGeom prst="rect">
            <a:avLst/>
          </a:prstGeom>
          <a:noFill/>
        </p:spPr>
        <p:txBody>
          <a:bodyPr wrap="square" lIns="0" rIns="0">
            <a:spAutoFit/>
          </a:bodyPr>
          <a:lstStyle/>
          <a:p>
            <a:pPr algn="ctr"/>
            <a:r>
              <a:rPr lang="en-AU" sz="700">
                <a:solidFill>
                  <a:schemeClr val="tx2"/>
                </a:solidFill>
                <a:latin typeface="Segoe UI Light" panose="020B0502040204020203" pitchFamily="34" charset="0"/>
                <a:cs typeface="Segoe UI Light" panose="020B0502040204020203" pitchFamily="34" charset="0"/>
              </a:rPr>
              <a:t>Share of neighbourhood 2026–28 development pipeline</a:t>
            </a:r>
            <a:endParaRPr lang="en-US" sz="600">
              <a:solidFill>
                <a:schemeClr val="tx2"/>
              </a:solidFill>
              <a:latin typeface="Segoe UI Light" panose="020B0502040204020203" pitchFamily="34" charset="0"/>
              <a:cs typeface="Segoe UI Light" panose="020B0502040204020203" pitchFamily="34" charset="0"/>
            </a:endParaRPr>
          </a:p>
        </p:txBody>
      </p:sp>
      <p:sp>
        <p:nvSpPr>
          <p:cNvPr id="67" name="TextBox 66">
            <a:extLst>
              <a:ext uri="{FF2B5EF4-FFF2-40B4-BE49-F238E27FC236}">
                <a16:creationId xmlns:a16="http://schemas.microsoft.com/office/drawing/2014/main" id="{6D17AE76-8BDC-8CDE-A361-FE7DED2B9C74}"/>
              </a:ext>
            </a:extLst>
          </p:cNvPr>
          <p:cNvSpPr txBox="1"/>
          <p:nvPr/>
        </p:nvSpPr>
        <p:spPr>
          <a:xfrm>
            <a:off x="4762498" y="4987476"/>
            <a:ext cx="1242694" cy="307777"/>
          </a:xfrm>
          <a:prstGeom prst="rect">
            <a:avLst/>
          </a:prstGeom>
          <a:noFill/>
        </p:spPr>
        <p:txBody>
          <a:bodyPr wrap="square">
            <a:spAutoFit/>
          </a:bodyPr>
          <a:lstStyle/>
          <a:p>
            <a:pPr algn="ctr"/>
            <a:r>
              <a:rPr lang="en-AU" sz="700">
                <a:solidFill>
                  <a:schemeClr val="tx2"/>
                </a:solidFill>
                <a:latin typeface="Segoe UI Light" panose="020B0502040204020203" pitchFamily="34" charset="0"/>
                <a:cs typeface="Segoe UI Light" panose="020B0502040204020203" pitchFamily="34" charset="0"/>
              </a:rPr>
              <a:t>Blacktown LGA population growth p.a.</a:t>
            </a:r>
            <a:endParaRPr lang="en-US" sz="700">
              <a:solidFill>
                <a:schemeClr val="tx2"/>
              </a:solidFill>
              <a:latin typeface="Segoe UI Light" panose="020B0502040204020203" pitchFamily="34" charset="0"/>
              <a:cs typeface="Segoe UI Light" panose="020B0502040204020203" pitchFamily="34" charset="0"/>
            </a:endParaRPr>
          </a:p>
        </p:txBody>
      </p:sp>
      <p:sp>
        <p:nvSpPr>
          <p:cNvPr id="68" name="TextBox 67">
            <a:extLst>
              <a:ext uri="{FF2B5EF4-FFF2-40B4-BE49-F238E27FC236}">
                <a16:creationId xmlns:a16="http://schemas.microsoft.com/office/drawing/2014/main" id="{783EF1D0-1FD9-F00B-2AB0-B2C65F728B82}"/>
              </a:ext>
            </a:extLst>
          </p:cNvPr>
          <p:cNvSpPr txBox="1"/>
          <p:nvPr/>
        </p:nvSpPr>
        <p:spPr>
          <a:xfrm>
            <a:off x="6201382" y="4987476"/>
            <a:ext cx="1297967" cy="307777"/>
          </a:xfrm>
          <a:prstGeom prst="rect">
            <a:avLst/>
          </a:prstGeom>
          <a:noFill/>
        </p:spPr>
        <p:txBody>
          <a:bodyPr wrap="square">
            <a:spAutoFit/>
          </a:bodyPr>
          <a:lstStyle/>
          <a:p>
            <a:pPr algn="ctr"/>
            <a:r>
              <a:rPr lang="en-AU" sz="700">
                <a:solidFill>
                  <a:schemeClr val="tx2"/>
                </a:solidFill>
                <a:latin typeface="Segoe UI Light" panose="020B0502040204020203" pitchFamily="34" charset="0"/>
                <a:cs typeface="Segoe UI Light" panose="020B0502040204020203" pitchFamily="34" charset="0"/>
              </a:rPr>
              <a:t>National shopping centre vacancy</a:t>
            </a:r>
            <a:endParaRPr lang="en-US" sz="700">
              <a:solidFill>
                <a:schemeClr val="tx2"/>
              </a:solidFill>
              <a:latin typeface="Segoe UI Light" panose="020B0502040204020203" pitchFamily="34" charset="0"/>
              <a:cs typeface="Segoe UI Light" panose="020B0502040204020203" pitchFamily="34" charset="0"/>
            </a:endParaRPr>
          </a:p>
        </p:txBody>
      </p:sp>
      <p:sp>
        <p:nvSpPr>
          <p:cNvPr id="69" name="TextBox 68">
            <a:extLst>
              <a:ext uri="{FF2B5EF4-FFF2-40B4-BE49-F238E27FC236}">
                <a16:creationId xmlns:a16="http://schemas.microsoft.com/office/drawing/2014/main" id="{BCAA81AD-6E9F-6747-EDE7-9E3EBB75BE7F}"/>
              </a:ext>
            </a:extLst>
          </p:cNvPr>
          <p:cNvSpPr txBox="1"/>
          <p:nvPr/>
        </p:nvSpPr>
        <p:spPr>
          <a:xfrm>
            <a:off x="7590382" y="4979570"/>
            <a:ext cx="1385573" cy="307777"/>
          </a:xfrm>
          <a:prstGeom prst="rect">
            <a:avLst/>
          </a:prstGeom>
          <a:noFill/>
        </p:spPr>
        <p:txBody>
          <a:bodyPr wrap="square">
            <a:spAutoFit/>
          </a:bodyPr>
          <a:lstStyle/>
          <a:p>
            <a:pPr algn="ctr"/>
            <a:r>
              <a:rPr lang="en-AU" sz="700">
                <a:solidFill>
                  <a:schemeClr val="tx2"/>
                </a:solidFill>
                <a:latin typeface="Segoe UI Light" panose="020B0502040204020203" pitchFamily="34" charset="0"/>
                <a:cs typeface="Segoe UI Light" panose="020B0502040204020203" pitchFamily="34" charset="0"/>
              </a:rPr>
              <a:t>Forecast population growth vs shopping centre supply pipeline</a:t>
            </a:r>
            <a:endParaRPr lang="en-US" sz="700">
              <a:solidFill>
                <a:schemeClr val="tx2"/>
              </a:solidFill>
              <a:latin typeface="Segoe UI Light" panose="020B0502040204020203" pitchFamily="34" charset="0"/>
              <a:cs typeface="Segoe UI Light" panose="020B0502040204020203" pitchFamily="34" charset="0"/>
            </a:endParaRPr>
          </a:p>
        </p:txBody>
      </p:sp>
      <p:sp>
        <p:nvSpPr>
          <p:cNvPr id="76" name="Rectangle 75">
            <a:extLst>
              <a:ext uri="{FF2B5EF4-FFF2-40B4-BE49-F238E27FC236}">
                <a16:creationId xmlns:a16="http://schemas.microsoft.com/office/drawing/2014/main" id="{4BF00691-48E6-87BF-156D-30C1AAAB4C1C}"/>
              </a:ext>
            </a:extLst>
          </p:cNvPr>
          <p:cNvSpPr/>
          <p:nvPr/>
        </p:nvSpPr>
        <p:spPr>
          <a:xfrm>
            <a:off x="4751388" y="5387007"/>
            <a:ext cx="4176712" cy="695006"/>
          </a:xfrm>
          <a:prstGeom prst="rect">
            <a:avLst/>
          </a:prstGeom>
          <a:solidFill>
            <a:schemeClr val="bg1"/>
          </a:solid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Population growth in </a:t>
            </a:r>
            <a:r>
              <a:rPr lang="en-AU" sz="1000" b="1">
                <a:solidFill>
                  <a:schemeClr val="tx2"/>
                </a:solidFill>
                <a:latin typeface="Segoe UI Light" panose="020B0502040204020203" pitchFamily="34" charset="0"/>
                <a:cs typeface="Segoe UI Light" panose="020B0502040204020203" pitchFamily="34" charset="0"/>
              </a:rPr>
              <a:t>supply-constrained, convenience-led </a:t>
            </a:r>
            <a:r>
              <a:rPr lang="en-AU" sz="1000">
                <a:solidFill>
                  <a:schemeClr val="tx2"/>
                </a:solidFill>
                <a:latin typeface="Segoe UI Light" panose="020B0502040204020203" pitchFamily="34" charset="0"/>
                <a:cs typeface="Segoe UI Light" panose="020B0502040204020203" pitchFamily="34" charset="0"/>
              </a:rPr>
              <a:t>catchments like Blacktown are driving </a:t>
            </a:r>
            <a:r>
              <a:rPr lang="en-AU" sz="1000" b="1">
                <a:solidFill>
                  <a:schemeClr val="tx2"/>
                </a:solidFill>
                <a:latin typeface="Segoe UI Light" panose="020B0502040204020203" pitchFamily="34" charset="0"/>
                <a:cs typeface="Segoe UI Light" panose="020B0502040204020203" pitchFamily="34" charset="0"/>
              </a:rPr>
              <a:t>structural demand </a:t>
            </a:r>
            <a:r>
              <a:rPr lang="en-AU" sz="1000">
                <a:solidFill>
                  <a:schemeClr val="tx2"/>
                </a:solidFill>
                <a:latin typeface="Segoe UI Light" panose="020B0502040204020203" pitchFamily="34" charset="0"/>
                <a:cs typeface="Segoe UI Light" panose="020B0502040204020203" pitchFamily="34" charset="0"/>
              </a:rPr>
              <a:t>for </a:t>
            </a:r>
            <a:r>
              <a:rPr lang="en-AU" sz="1000" b="1">
                <a:solidFill>
                  <a:schemeClr val="tx2"/>
                </a:solidFill>
                <a:latin typeface="Segoe UI Light" panose="020B0502040204020203" pitchFamily="34" charset="0"/>
                <a:cs typeface="Segoe UI Light" panose="020B0502040204020203" pitchFamily="34" charset="0"/>
              </a:rPr>
              <a:t>non-discretionary retail</a:t>
            </a:r>
            <a:r>
              <a:rPr lang="en-AU" sz="1000">
                <a:solidFill>
                  <a:schemeClr val="tx2"/>
                </a:solidFill>
                <a:latin typeface="Segoe UI Light" panose="020B0502040204020203" pitchFamily="34" charset="0"/>
                <a:cs typeface="Segoe UI Light" panose="020B0502040204020203" pitchFamily="34" charset="0"/>
              </a:rPr>
              <a:t>, with record transaction volumes reflecting a </a:t>
            </a:r>
            <a:r>
              <a:rPr lang="en-AU" sz="1000" b="1">
                <a:solidFill>
                  <a:schemeClr val="tx2"/>
                </a:solidFill>
                <a:latin typeface="Segoe UI Light" panose="020B0502040204020203" pitchFamily="34" charset="0"/>
                <a:cs typeface="Segoe UI Light" panose="020B0502040204020203" pitchFamily="34" charset="0"/>
              </a:rPr>
              <a:t>flight to defensive income</a:t>
            </a:r>
            <a:endParaRPr lang="en-US" sz="1000" b="1">
              <a:solidFill>
                <a:schemeClr val="tx2"/>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336865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endParaRPr lang="en-AU"/>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7 Powers Assessment</a:t>
            </a:r>
          </a:p>
        </p:txBody>
      </p:sp>
      <p:grpSp>
        <p:nvGrpSpPr>
          <p:cNvPr id="22" name="Group 21">
            <a:extLst>
              <a:ext uri="{FF2B5EF4-FFF2-40B4-BE49-F238E27FC236}">
                <a16:creationId xmlns:a16="http://schemas.microsoft.com/office/drawing/2014/main" id="{6A20070B-C22C-E06C-5444-DE1BEE029881}"/>
              </a:ext>
            </a:extLst>
          </p:cNvPr>
          <p:cNvGrpSpPr/>
          <p:nvPr/>
        </p:nvGrpSpPr>
        <p:grpSpPr>
          <a:xfrm>
            <a:off x="527497" y="2066246"/>
            <a:ext cx="3600000" cy="3600000"/>
            <a:chOff x="8179843" y="1252101"/>
            <a:chExt cx="3600000" cy="3600000"/>
          </a:xfrm>
        </p:grpSpPr>
        <p:sp>
          <p:nvSpPr>
            <p:cNvPr id="10" name="Heptagon 9">
              <a:extLst>
                <a:ext uri="{FF2B5EF4-FFF2-40B4-BE49-F238E27FC236}">
                  <a16:creationId xmlns:a16="http://schemas.microsoft.com/office/drawing/2014/main" id="{5FBAAF49-F0E4-829E-A446-3A7169681585}"/>
                </a:ext>
              </a:extLst>
            </p:cNvPr>
            <p:cNvSpPr>
              <a:spLocks noChangeAspect="1"/>
            </p:cNvSpPr>
            <p:nvPr/>
          </p:nvSpPr>
          <p:spPr>
            <a:xfrm>
              <a:off x="8179843" y="1252101"/>
              <a:ext cx="3600000" cy="3600000"/>
            </a:xfrm>
            <a:prstGeom prst="heptagon">
              <a:avLst/>
            </a:prstGeom>
            <a:gradFill>
              <a:gsLst>
                <a:gs pos="100000">
                  <a:schemeClr val="bg2"/>
                </a:gs>
                <a:gs pos="0">
                  <a:schemeClr val="bg2"/>
                </a:gs>
                <a:gs pos="0">
                  <a:schemeClr val="accent4"/>
                </a:gs>
              </a:gsLst>
              <a:lin ang="8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eptagon 10">
              <a:extLst>
                <a:ext uri="{FF2B5EF4-FFF2-40B4-BE49-F238E27FC236}">
                  <a16:creationId xmlns:a16="http://schemas.microsoft.com/office/drawing/2014/main" id="{9FDF1C82-DDC4-D785-81B0-CBBA96CF7486}"/>
                </a:ext>
              </a:extLst>
            </p:cNvPr>
            <p:cNvSpPr>
              <a:spLocks noChangeAspect="1"/>
            </p:cNvSpPr>
            <p:nvPr/>
          </p:nvSpPr>
          <p:spPr>
            <a:xfrm>
              <a:off x="8536627" y="1612733"/>
              <a:ext cx="2880000" cy="2880000"/>
            </a:xfrm>
            <a:prstGeom prst="heptagon">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ptagon 11">
              <a:extLst>
                <a:ext uri="{FF2B5EF4-FFF2-40B4-BE49-F238E27FC236}">
                  <a16:creationId xmlns:a16="http://schemas.microsoft.com/office/drawing/2014/main" id="{399D0A2A-2681-2E00-9572-A00F4589D7A0}"/>
                </a:ext>
              </a:extLst>
            </p:cNvPr>
            <p:cNvSpPr>
              <a:spLocks noChangeAspect="1"/>
            </p:cNvSpPr>
            <p:nvPr/>
          </p:nvSpPr>
          <p:spPr>
            <a:xfrm>
              <a:off x="8899937" y="1972101"/>
              <a:ext cx="2160000" cy="2160000"/>
            </a:xfrm>
            <a:prstGeom prst="heptagon">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eptagon 12">
              <a:extLst>
                <a:ext uri="{FF2B5EF4-FFF2-40B4-BE49-F238E27FC236}">
                  <a16:creationId xmlns:a16="http://schemas.microsoft.com/office/drawing/2014/main" id="{163C8272-AAFC-DCD8-6277-96A761588C89}"/>
                </a:ext>
              </a:extLst>
            </p:cNvPr>
            <p:cNvSpPr>
              <a:spLocks noChangeAspect="1"/>
            </p:cNvSpPr>
            <p:nvPr/>
          </p:nvSpPr>
          <p:spPr>
            <a:xfrm>
              <a:off x="9254537" y="2333495"/>
              <a:ext cx="1450800" cy="1450800"/>
            </a:xfrm>
            <a:prstGeom prst="heptagon">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EFC36D8C-8851-1FC0-81BD-C083E26A96CE}"/>
                </a:ext>
              </a:extLst>
            </p:cNvPr>
            <p:cNvSpPr>
              <a:spLocks noChangeAspect="1"/>
            </p:cNvSpPr>
            <p:nvPr/>
          </p:nvSpPr>
          <p:spPr>
            <a:xfrm>
              <a:off x="8498539" y="3386048"/>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9D69E24-F102-61FA-9EED-3E4C63E7B918}"/>
                </a:ext>
              </a:extLst>
            </p:cNvPr>
            <p:cNvSpPr>
              <a:spLocks noChangeAspect="1"/>
            </p:cNvSpPr>
            <p:nvPr/>
          </p:nvSpPr>
          <p:spPr>
            <a:xfrm>
              <a:off x="11235068" y="3375056"/>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7C321D8-DCAF-3A4F-1462-307AE388AAF6}"/>
                </a:ext>
              </a:extLst>
            </p:cNvPr>
            <p:cNvSpPr>
              <a:spLocks noChangeAspect="1"/>
            </p:cNvSpPr>
            <p:nvPr/>
          </p:nvSpPr>
          <p:spPr>
            <a:xfrm>
              <a:off x="9529009" y="3873604"/>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5B3F413-C274-D915-71F0-5B2DCACF6AB6}"/>
                </a:ext>
              </a:extLst>
            </p:cNvPr>
            <p:cNvSpPr>
              <a:spLocks noChangeAspect="1"/>
            </p:cNvSpPr>
            <p:nvPr/>
          </p:nvSpPr>
          <p:spPr>
            <a:xfrm>
              <a:off x="9931997" y="1890062"/>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9375CF1-67BA-7CF9-53F6-EA9971709743}"/>
                </a:ext>
              </a:extLst>
            </p:cNvPr>
            <p:cNvSpPr>
              <a:spLocks noChangeAspect="1"/>
            </p:cNvSpPr>
            <p:nvPr/>
          </p:nvSpPr>
          <p:spPr>
            <a:xfrm>
              <a:off x="8981052" y="2197054"/>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D945501-733D-30DE-D54A-887C35B1FF34}"/>
                </a:ext>
              </a:extLst>
            </p:cNvPr>
            <p:cNvSpPr>
              <a:spLocks noChangeAspect="1"/>
            </p:cNvSpPr>
            <p:nvPr/>
          </p:nvSpPr>
          <p:spPr>
            <a:xfrm>
              <a:off x="10496142" y="2562309"/>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868BCE3-C620-0950-5F25-522EF1A59BCE}"/>
                </a:ext>
              </a:extLst>
            </p:cNvPr>
            <p:cNvSpPr>
              <a:spLocks noChangeAspect="1"/>
            </p:cNvSpPr>
            <p:nvPr/>
          </p:nvSpPr>
          <p:spPr>
            <a:xfrm>
              <a:off x="10633710" y="4588197"/>
              <a:ext cx="109728" cy="105092"/>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ptagon 1">
              <a:extLst>
                <a:ext uri="{FF2B5EF4-FFF2-40B4-BE49-F238E27FC236}">
                  <a16:creationId xmlns:a16="http://schemas.microsoft.com/office/drawing/2014/main" id="{C66C8E1E-A158-BBFF-28BB-ADBA21ED4A95}"/>
                </a:ext>
              </a:extLst>
            </p:cNvPr>
            <p:cNvSpPr/>
            <p:nvPr/>
          </p:nvSpPr>
          <p:spPr>
            <a:xfrm>
              <a:off x="8562747" y="1950604"/>
              <a:ext cx="2700399" cy="2683392"/>
            </a:xfrm>
            <a:custGeom>
              <a:avLst/>
              <a:gdLst>
                <a:gd name="csX0" fmla="*/ 0 w 2700399"/>
                <a:gd name="csY0" fmla="*/ 1490489 h 2693114"/>
                <a:gd name="csX1" fmla="*/ 508084 w 2700399"/>
                <a:gd name="csY1" fmla="*/ 256160 h 2693114"/>
                <a:gd name="csX2" fmla="*/ 1436983 w 2700399"/>
                <a:gd name="csY2" fmla="*/ 0 h 2693114"/>
                <a:gd name="csX3" fmla="*/ 1986998 w 2700399"/>
                <a:gd name="csY3" fmla="*/ 703535 h 2693114"/>
                <a:gd name="csX4" fmla="*/ 2700399 w 2700399"/>
                <a:gd name="csY4" fmla="*/ 1484392 h 2693114"/>
                <a:gd name="csX5" fmla="*/ 2111763 w 2700399"/>
                <a:gd name="csY5" fmla="*/ 2693114 h 2693114"/>
                <a:gd name="csX6" fmla="*/ 1035253 w 2700399"/>
                <a:gd name="csY6" fmla="*/ 1985619 h 2693114"/>
                <a:gd name="csX7" fmla="*/ 0 w 2700399"/>
                <a:gd name="csY7" fmla="*/ 1490489 h 26931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700399" h="2693114">
                  <a:moveTo>
                    <a:pt x="0" y="1490489"/>
                  </a:moveTo>
                  <a:lnTo>
                    <a:pt x="508084" y="256160"/>
                  </a:lnTo>
                  <a:lnTo>
                    <a:pt x="1436983" y="0"/>
                  </a:lnTo>
                  <a:lnTo>
                    <a:pt x="1986998" y="703535"/>
                  </a:lnTo>
                  <a:lnTo>
                    <a:pt x="2700399" y="1484392"/>
                  </a:lnTo>
                  <a:lnTo>
                    <a:pt x="2111763" y="2693114"/>
                  </a:lnTo>
                  <a:lnTo>
                    <a:pt x="1035253" y="1985619"/>
                  </a:lnTo>
                  <a:lnTo>
                    <a:pt x="0" y="1490489"/>
                  </a:lnTo>
                  <a:close/>
                </a:path>
              </a:pathLst>
            </a:custGeom>
            <a:solidFill>
              <a:srgbClr val="40404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9BF71061-DBD4-052C-61EE-E44347DFAF44}"/>
              </a:ext>
            </a:extLst>
          </p:cNvPr>
          <p:cNvSpPr/>
          <p:nvPr/>
        </p:nvSpPr>
        <p:spPr>
          <a:xfrm>
            <a:off x="7004052" y="1265341"/>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Network Economies</a:t>
            </a:r>
          </a:p>
        </p:txBody>
      </p:sp>
      <p:sp>
        <p:nvSpPr>
          <p:cNvPr id="41" name="Rectangle 40">
            <a:extLst>
              <a:ext uri="{FF2B5EF4-FFF2-40B4-BE49-F238E27FC236}">
                <a16:creationId xmlns:a16="http://schemas.microsoft.com/office/drawing/2014/main" id="{D04870BE-C50E-B54D-0954-00776AF4A90D}"/>
              </a:ext>
            </a:extLst>
          </p:cNvPr>
          <p:cNvSpPr/>
          <p:nvPr/>
        </p:nvSpPr>
        <p:spPr>
          <a:xfrm>
            <a:off x="4940301" y="1265341"/>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Scale Economies</a:t>
            </a:r>
          </a:p>
        </p:txBody>
      </p:sp>
      <p:sp>
        <p:nvSpPr>
          <p:cNvPr id="43" name="Rectangle 42">
            <a:extLst>
              <a:ext uri="{FF2B5EF4-FFF2-40B4-BE49-F238E27FC236}">
                <a16:creationId xmlns:a16="http://schemas.microsoft.com/office/drawing/2014/main" id="{2778CD17-D1DC-5702-CB93-912E92382E2A}"/>
              </a:ext>
            </a:extLst>
          </p:cNvPr>
          <p:cNvSpPr/>
          <p:nvPr/>
        </p:nvSpPr>
        <p:spPr>
          <a:xfrm>
            <a:off x="4940300" y="2622757"/>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Counter Positioning</a:t>
            </a:r>
          </a:p>
        </p:txBody>
      </p:sp>
      <p:sp>
        <p:nvSpPr>
          <p:cNvPr id="45" name="Rectangle 44">
            <a:extLst>
              <a:ext uri="{FF2B5EF4-FFF2-40B4-BE49-F238E27FC236}">
                <a16:creationId xmlns:a16="http://schemas.microsoft.com/office/drawing/2014/main" id="{3EFA0F2D-3BF4-6715-CEB8-C0EDA6056063}"/>
              </a:ext>
            </a:extLst>
          </p:cNvPr>
          <p:cNvSpPr/>
          <p:nvPr/>
        </p:nvSpPr>
        <p:spPr>
          <a:xfrm>
            <a:off x="7004052" y="2622757"/>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Switching Costs</a:t>
            </a:r>
          </a:p>
        </p:txBody>
      </p:sp>
      <p:sp>
        <p:nvSpPr>
          <p:cNvPr id="47" name="Rectangle 46">
            <a:extLst>
              <a:ext uri="{FF2B5EF4-FFF2-40B4-BE49-F238E27FC236}">
                <a16:creationId xmlns:a16="http://schemas.microsoft.com/office/drawing/2014/main" id="{E12212D2-46D8-D9E8-54D2-DC3188D3658D}"/>
              </a:ext>
            </a:extLst>
          </p:cNvPr>
          <p:cNvSpPr/>
          <p:nvPr/>
        </p:nvSpPr>
        <p:spPr>
          <a:xfrm>
            <a:off x="4940300" y="3980172"/>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Branding</a:t>
            </a:r>
          </a:p>
        </p:txBody>
      </p:sp>
      <p:sp>
        <p:nvSpPr>
          <p:cNvPr id="49" name="Rectangle 48">
            <a:extLst>
              <a:ext uri="{FF2B5EF4-FFF2-40B4-BE49-F238E27FC236}">
                <a16:creationId xmlns:a16="http://schemas.microsoft.com/office/drawing/2014/main" id="{8666927F-3376-08DB-E962-265198CD6520}"/>
              </a:ext>
            </a:extLst>
          </p:cNvPr>
          <p:cNvSpPr/>
          <p:nvPr/>
        </p:nvSpPr>
        <p:spPr>
          <a:xfrm>
            <a:off x="7004052" y="3980172"/>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Cornered Resource</a:t>
            </a:r>
          </a:p>
        </p:txBody>
      </p:sp>
      <p:sp>
        <p:nvSpPr>
          <p:cNvPr id="51" name="Rectangle 50">
            <a:extLst>
              <a:ext uri="{FF2B5EF4-FFF2-40B4-BE49-F238E27FC236}">
                <a16:creationId xmlns:a16="http://schemas.microsoft.com/office/drawing/2014/main" id="{EC67431D-AA22-13EE-F8A1-96B92D5F89DC}"/>
              </a:ext>
            </a:extLst>
          </p:cNvPr>
          <p:cNvSpPr/>
          <p:nvPr/>
        </p:nvSpPr>
        <p:spPr>
          <a:xfrm>
            <a:off x="5986464" y="5297954"/>
            <a:ext cx="1924051" cy="2615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a:t>Process Power</a:t>
            </a:r>
          </a:p>
        </p:txBody>
      </p:sp>
      <p:sp>
        <p:nvSpPr>
          <p:cNvPr id="53" name="Rectangle 52">
            <a:extLst>
              <a:ext uri="{FF2B5EF4-FFF2-40B4-BE49-F238E27FC236}">
                <a16:creationId xmlns:a16="http://schemas.microsoft.com/office/drawing/2014/main" id="{57F376AD-8776-DB8A-B779-6BEA3874A21C}"/>
              </a:ext>
            </a:extLst>
          </p:cNvPr>
          <p:cNvSpPr/>
          <p:nvPr/>
        </p:nvSpPr>
        <p:spPr>
          <a:xfrm>
            <a:off x="4940300" y="1639309"/>
            <a:ext cx="1924051" cy="867990"/>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Large supermarket anchors support recurring traffic and spread centre operating costs</a:t>
            </a:r>
          </a:p>
        </p:txBody>
      </p:sp>
      <p:sp>
        <p:nvSpPr>
          <p:cNvPr id="55" name="Rectangle 54">
            <a:extLst>
              <a:ext uri="{FF2B5EF4-FFF2-40B4-BE49-F238E27FC236}">
                <a16:creationId xmlns:a16="http://schemas.microsoft.com/office/drawing/2014/main" id="{79123096-F388-62F1-768C-7D2AE56F1C97}"/>
              </a:ext>
            </a:extLst>
          </p:cNvPr>
          <p:cNvSpPr/>
          <p:nvPr/>
        </p:nvSpPr>
        <p:spPr>
          <a:xfrm>
            <a:off x="7004052" y="1639309"/>
            <a:ext cx="1924051" cy="867990"/>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More attractive anchors and services increase visitation, supporting speciality tenants and improving centre offer</a:t>
            </a:r>
          </a:p>
        </p:txBody>
      </p:sp>
      <p:sp>
        <p:nvSpPr>
          <p:cNvPr id="57" name="Rectangle 56">
            <a:extLst>
              <a:ext uri="{FF2B5EF4-FFF2-40B4-BE49-F238E27FC236}">
                <a16:creationId xmlns:a16="http://schemas.microsoft.com/office/drawing/2014/main" id="{C45F1110-8448-CF29-E1F0-F92ACBE0108C}"/>
              </a:ext>
            </a:extLst>
          </p:cNvPr>
          <p:cNvSpPr/>
          <p:nvPr/>
        </p:nvSpPr>
        <p:spPr>
          <a:xfrm>
            <a:off x="4940300" y="2998256"/>
            <a:ext cx="1924051" cy="867990"/>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Remix improves e-commerce resilience, but strategy does not structurally disadvantage competing centres</a:t>
            </a:r>
          </a:p>
        </p:txBody>
      </p:sp>
      <p:sp>
        <p:nvSpPr>
          <p:cNvPr id="59" name="Rectangle 58">
            <a:extLst>
              <a:ext uri="{FF2B5EF4-FFF2-40B4-BE49-F238E27FC236}">
                <a16:creationId xmlns:a16="http://schemas.microsoft.com/office/drawing/2014/main" id="{B82652CB-8E16-3B79-08A1-3BEDAC65B448}"/>
              </a:ext>
            </a:extLst>
          </p:cNvPr>
          <p:cNvSpPr/>
          <p:nvPr/>
        </p:nvSpPr>
        <p:spPr>
          <a:xfrm>
            <a:off x="7004052" y="2998256"/>
            <a:ext cx="1924051" cy="867990"/>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Relocation costs and established anchor leases support tenant retention</a:t>
            </a:r>
          </a:p>
        </p:txBody>
      </p:sp>
      <p:sp>
        <p:nvSpPr>
          <p:cNvPr id="61" name="Rectangle 60">
            <a:extLst>
              <a:ext uri="{FF2B5EF4-FFF2-40B4-BE49-F238E27FC236}">
                <a16:creationId xmlns:a16="http://schemas.microsoft.com/office/drawing/2014/main" id="{7CF2AE4F-03EB-F14D-01F1-ED3559BD40DF}"/>
              </a:ext>
            </a:extLst>
          </p:cNvPr>
          <p:cNvSpPr/>
          <p:nvPr/>
        </p:nvSpPr>
        <p:spPr>
          <a:xfrm>
            <a:off x="4940300" y="4358846"/>
            <a:ext cx="1924051" cy="867990"/>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Established community visitation, lacks destination brand strength of major regional centre</a:t>
            </a:r>
          </a:p>
        </p:txBody>
      </p:sp>
      <p:sp>
        <p:nvSpPr>
          <p:cNvPr id="63" name="Rectangle 62">
            <a:extLst>
              <a:ext uri="{FF2B5EF4-FFF2-40B4-BE49-F238E27FC236}">
                <a16:creationId xmlns:a16="http://schemas.microsoft.com/office/drawing/2014/main" id="{ACABD2CF-66FE-D6BA-A299-AA4C49E5CD17}"/>
              </a:ext>
            </a:extLst>
          </p:cNvPr>
          <p:cNvSpPr/>
          <p:nvPr/>
        </p:nvSpPr>
        <p:spPr>
          <a:xfrm>
            <a:off x="7004052" y="4358846"/>
            <a:ext cx="1924051" cy="867990"/>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Established Western Sydney site with optionality and limited competing supply</a:t>
            </a:r>
          </a:p>
        </p:txBody>
      </p:sp>
      <p:sp>
        <p:nvSpPr>
          <p:cNvPr id="65" name="Rectangle 64">
            <a:extLst>
              <a:ext uri="{FF2B5EF4-FFF2-40B4-BE49-F238E27FC236}">
                <a16:creationId xmlns:a16="http://schemas.microsoft.com/office/drawing/2014/main" id="{895A0091-37D7-D236-0B54-DFB9FF1E4524}"/>
              </a:ext>
            </a:extLst>
          </p:cNvPr>
          <p:cNvSpPr/>
          <p:nvPr/>
        </p:nvSpPr>
        <p:spPr>
          <a:xfrm>
            <a:off x="5991224" y="5674987"/>
            <a:ext cx="1924051" cy="754987"/>
          </a:xfrm>
          <a:prstGeom prst="rect">
            <a:avLst/>
          </a:prstGeom>
          <a:solidFill>
            <a:srgbClr val="D4E5F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1"/>
                </a:solidFill>
              </a:rPr>
              <a:t>Tenant remix, leasing execution, centre upgrades and planning approvals can drive NOI uplift</a:t>
            </a:r>
          </a:p>
        </p:txBody>
      </p:sp>
      <p:sp>
        <p:nvSpPr>
          <p:cNvPr id="75" name="TextBox 74">
            <a:extLst>
              <a:ext uri="{FF2B5EF4-FFF2-40B4-BE49-F238E27FC236}">
                <a16:creationId xmlns:a16="http://schemas.microsoft.com/office/drawing/2014/main" id="{33D18C04-818C-DA4A-019F-20A7532F4468}"/>
              </a:ext>
            </a:extLst>
          </p:cNvPr>
          <p:cNvSpPr txBox="1"/>
          <p:nvPr/>
        </p:nvSpPr>
        <p:spPr>
          <a:xfrm>
            <a:off x="1803873" y="1773982"/>
            <a:ext cx="1019018" cy="248402"/>
          </a:xfrm>
          <a:prstGeom prst="rect">
            <a:avLst/>
          </a:prstGeom>
          <a:noFill/>
        </p:spPr>
        <p:txBody>
          <a:bodyPr wrap="none" lIns="0" tIns="46800" rIns="90000" bIns="46800" rtlCol="0">
            <a:spAutoFit/>
          </a:bodyPr>
          <a:lstStyle/>
          <a:p>
            <a:pPr algn="l"/>
            <a:r>
              <a:rPr lang="en-AU" sz="1000">
                <a:solidFill>
                  <a:schemeClr val="tx2"/>
                </a:solidFill>
              </a:rPr>
              <a:t>Scale Economics</a:t>
            </a:r>
          </a:p>
        </p:txBody>
      </p:sp>
      <p:sp>
        <p:nvSpPr>
          <p:cNvPr id="77" name="TextBox 76">
            <a:extLst>
              <a:ext uri="{FF2B5EF4-FFF2-40B4-BE49-F238E27FC236}">
                <a16:creationId xmlns:a16="http://schemas.microsoft.com/office/drawing/2014/main" id="{CC2D7332-53A9-70F8-7F26-3CEB025FE3A8}"/>
              </a:ext>
            </a:extLst>
          </p:cNvPr>
          <p:cNvSpPr txBox="1"/>
          <p:nvPr/>
        </p:nvSpPr>
        <p:spPr>
          <a:xfrm>
            <a:off x="3569238" y="2478160"/>
            <a:ext cx="1212981" cy="248402"/>
          </a:xfrm>
          <a:prstGeom prst="rect">
            <a:avLst/>
          </a:prstGeom>
          <a:noFill/>
        </p:spPr>
        <p:txBody>
          <a:bodyPr wrap="none" lIns="0" tIns="46800" rIns="90000" bIns="46800" rtlCol="0">
            <a:spAutoFit/>
          </a:bodyPr>
          <a:lstStyle/>
          <a:p>
            <a:pPr algn="l"/>
            <a:r>
              <a:rPr lang="en-AU" sz="1000">
                <a:solidFill>
                  <a:schemeClr val="tx2"/>
                </a:solidFill>
              </a:rPr>
              <a:t>Counter Positioning</a:t>
            </a:r>
          </a:p>
        </p:txBody>
      </p:sp>
      <p:sp>
        <p:nvSpPr>
          <p:cNvPr id="79" name="TextBox 78">
            <a:extLst>
              <a:ext uri="{FF2B5EF4-FFF2-40B4-BE49-F238E27FC236}">
                <a16:creationId xmlns:a16="http://schemas.microsoft.com/office/drawing/2014/main" id="{AC356A00-C136-3EDA-458D-DA8CB70C0932}"/>
              </a:ext>
            </a:extLst>
          </p:cNvPr>
          <p:cNvSpPr txBox="1"/>
          <p:nvPr/>
        </p:nvSpPr>
        <p:spPr>
          <a:xfrm>
            <a:off x="4059995" y="4455151"/>
            <a:ext cx="906808" cy="248402"/>
          </a:xfrm>
          <a:prstGeom prst="rect">
            <a:avLst/>
          </a:prstGeom>
          <a:noFill/>
        </p:spPr>
        <p:txBody>
          <a:bodyPr wrap="none" lIns="0" tIns="46800" rIns="90000" bIns="46800" rtlCol="0">
            <a:spAutoFit/>
          </a:bodyPr>
          <a:lstStyle/>
          <a:p>
            <a:pPr algn="l"/>
            <a:r>
              <a:rPr lang="en-AU" sz="1000">
                <a:solidFill>
                  <a:schemeClr val="tx2"/>
                </a:solidFill>
              </a:rPr>
              <a:t>Process Power</a:t>
            </a:r>
          </a:p>
        </p:txBody>
      </p:sp>
      <p:sp>
        <p:nvSpPr>
          <p:cNvPr id="81" name="TextBox 80">
            <a:extLst>
              <a:ext uri="{FF2B5EF4-FFF2-40B4-BE49-F238E27FC236}">
                <a16:creationId xmlns:a16="http://schemas.microsoft.com/office/drawing/2014/main" id="{0F223B85-DD90-E3B8-A339-44CD28BE64FD}"/>
              </a:ext>
            </a:extLst>
          </p:cNvPr>
          <p:cNvSpPr txBox="1"/>
          <p:nvPr/>
        </p:nvSpPr>
        <p:spPr>
          <a:xfrm>
            <a:off x="2989493" y="5748285"/>
            <a:ext cx="1225805" cy="248402"/>
          </a:xfrm>
          <a:prstGeom prst="rect">
            <a:avLst/>
          </a:prstGeom>
          <a:noFill/>
        </p:spPr>
        <p:txBody>
          <a:bodyPr wrap="none" lIns="0" tIns="46800" rIns="90000" bIns="46800" rtlCol="0">
            <a:spAutoFit/>
          </a:bodyPr>
          <a:lstStyle/>
          <a:p>
            <a:pPr algn="l"/>
            <a:r>
              <a:rPr lang="en-AU" sz="1000">
                <a:solidFill>
                  <a:schemeClr val="tx2"/>
                </a:solidFill>
              </a:rPr>
              <a:t>Cornered Resources</a:t>
            </a:r>
          </a:p>
        </p:txBody>
      </p:sp>
      <p:sp>
        <p:nvSpPr>
          <p:cNvPr id="83" name="TextBox 82">
            <a:extLst>
              <a:ext uri="{FF2B5EF4-FFF2-40B4-BE49-F238E27FC236}">
                <a16:creationId xmlns:a16="http://schemas.microsoft.com/office/drawing/2014/main" id="{9A759613-93E3-5B89-6768-7FFDB9FBB672}"/>
              </a:ext>
            </a:extLst>
          </p:cNvPr>
          <p:cNvSpPr txBox="1"/>
          <p:nvPr/>
        </p:nvSpPr>
        <p:spPr>
          <a:xfrm>
            <a:off x="782936" y="5748285"/>
            <a:ext cx="600634" cy="248402"/>
          </a:xfrm>
          <a:prstGeom prst="rect">
            <a:avLst/>
          </a:prstGeom>
          <a:noFill/>
        </p:spPr>
        <p:txBody>
          <a:bodyPr wrap="none" lIns="0" tIns="46800" rIns="90000" bIns="46800" rtlCol="0">
            <a:spAutoFit/>
          </a:bodyPr>
          <a:lstStyle/>
          <a:p>
            <a:pPr algn="l"/>
            <a:r>
              <a:rPr lang="en-AU" sz="1000">
                <a:solidFill>
                  <a:schemeClr val="tx2"/>
                </a:solidFill>
              </a:rPr>
              <a:t>Branding</a:t>
            </a:r>
          </a:p>
        </p:txBody>
      </p:sp>
      <p:sp>
        <p:nvSpPr>
          <p:cNvPr id="85" name="TextBox 84">
            <a:extLst>
              <a:ext uri="{FF2B5EF4-FFF2-40B4-BE49-F238E27FC236}">
                <a16:creationId xmlns:a16="http://schemas.microsoft.com/office/drawing/2014/main" id="{2FA339E0-6DE5-9342-7632-D8575DE2A6CF}"/>
              </a:ext>
            </a:extLst>
          </p:cNvPr>
          <p:cNvSpPr txBox="1"/>
          <p:nvPr/>
        </p:nvSpPr>
        <p:spPr>
          <a:xfrm>
            <a:off x="197175" y="4544441"/>
            <a:ext cx="812476" cy="402291"/>
          </a:xfrm>
          <a:prstGeom prst="rect">
            <a:avLst/>
          </a:prstGeom>
          <a:noFill/>
        </p:spPr>
        <p:txBody>
          <a:bodyPr wrap="square" lIns="0" tIns="46800" rIns="90000" bIns="46800" rtlCol="0">
            <a:spAutoFit/>
          </a:bodyPr>
          <a:lstStyle/>
          <a:p>
            <a:pPr algn="l"/>
            <a:r>
              <a:rPr lang="en-AU" sz="1000">
                <a:solidFill>
                  <a:schemeClr val="tx2"/>
                </a:solidFill>
              </a:rPr>
              <a:t>Switching</a:t>
            </a:r>
          </a:p>
          <a:p>
            <a:pPr algn="l"/>
            <a:r>
              <a:rPr lang="en-AU" sz="1000">
                <a:solidFill>
                  <a:schemeClr val="tx2"/>
                </a:solidFill>
              </a:rPr>
              <a:t>Costs</a:t>
            </a:r>
          </a:p>
        </p:txBody>
      </p:sp>
      <p:sp>
        <p:nvSpPr>
          <p:cNvPr id="87" name="TextBox 86">
            <a:extLst>
              <a:ext uri="{FF2B5EF4-FFF2-40B4-BE49-F238E27FC236}">
                <a16:creationId xmlns:a16="http://schemas.microsoft.com/office/drawing/2014/main" id="{8E29593D-F0CB-F20B-C0D1-08D0886E506F}"/>
              </a:ext>
            </a:extLst>
          </p:cNvPr>
          <p:cNvSpPr txBox="1"/>
          <p:nvPr/>
        </p:nvSpPr>
        <p:spPr>
          <a:xfrm>
            <a:off x="246359" y="2304314"/>
            <a:ext cx="1212980" cy="248402"/>
          </a:xfrm>
          <a:prstGeom prst="rect">
            <a:avLst/>
          </a:prstGeom>
          <a:noFill/>
        </p:spPr>
        <p:txBody>
          <a:bodyPr wrap="square" lIns="0" tIns="46800" rIns="90000" bIns="46800" rtlCol="0">
            <a:spAutoFit/>
          </a:bodyPr>
          <a:lstStyle/>
          <a:p>
            <a:pPr algn="l"/>
            <a:r>
              <a:rPr lang="en-AU" sz="1000">
                <a:solidFill>
                  <a:schemeClr val="tx2"/>
                </a:solidFill>
              </a:rPr>
              <a:t>Network Economies</a:t>
            </a:r>
          </a:p>
        </p:txBody>
      </p:sp>
      <p:sp>
        <p:nvSpPr>
          <p:cNvPr id="89" name="Text Placeholder 88">
            <a:extLst>
              <a:ext uri="{FF2B5EF4-FFF2-40B4-BE49-F238E27FC236}">
                <a16:creationId xmlns:a16="http://schemas.microsoft.com/office/drawing/2014/main" id="{BEED3CDB-ED46-3F56-D455-76D00ECDD0AB}"/>
              </a:ext>
            </a:extLst>
          </p:cNvPr>
          <p:cNvSpPr>
            <a:spLocks noGrp="1"/>
          </p:cNvSpPr>
          <p:nvPr>
            <p:ph type="body" sz="quarter" idx="13"/>
          </p:nvPr>
        </p:nvSpPr>
        <p:spPr/>
        <p:txBody>
          <a:bodyPr/>
          <a:lstStyle/>
          <a:p>
            <a:endParaRPr lang="en-AU"/>
          </a:p>
        </p:txBody>
      </p:sp>
    </p:spTree>
    <p:extLst>
      <p:ext uri="{BB962C8B-B14F-4D97-AF65-F5344CB8AC3E}">
        <p14:creationId xmlns:p14="http://schemas.microsoft.com/office/powerpoint/2010/main" val="32297066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B88F5-7359-7AB5-2AE3-24BEEC547513}"/>
              </a:ext>
            </a:extLst>
          </p:cNvPr>
          <p:cNvSpPr>
            <a:spLocks noGrp="1"/>
          </p:cNvSpPr>
          <p:nvPr>
            <p:ph type="body" sz="quarter" idx="12"/>
          </p:nvPr>
        </p:nvSpPr>
        <p:spPr/>
        <p:txBody>
          <a:bodyPr/>
          <a:lstStyle/>
          <a:p>
            <a:r>
              <a:rPr lang="en-AU" sz="1200"/>
              <a:t>Bayview Village aligns with CFS's long term disciplined investment approach, risk tolerance and diversification objectives</a:t>
            </a:r>
          </a:p>
        </p:txBody>
      </p:sp>
      <p:sp>
        <p:nvSpPr>
          <p:cNvPr id="3" name="Text Placeholder 2">
            <a:extLst>
              <a:ext uri="{FF2B5EF4-FFF2-40B4-BE49-F238E27FC236}">
                <a16:creationId xmlns:a16="http://schemas.microsoft.com/office/drawing/2014/main" id="{6B0952B6-86C9-C7CA-411B-CC773262C696}"/>
              </a:ext>
            </a:extLst>
          </p:cNvPr>
          <p:cNvSpPr>
            <a:spLocks noGrp="1"/>
          </p:cNvSpPr>
          <p:nvPr>
            <p:ph type="body" sz="quarter" idx="13"/>
          </p:nvPr>
        </p:nvSpPr>
        <p:spPr/>
        <p:txBody>
          <a:bodyPr/>
          <a:lstStyle/>
          <a:p>
            <a:r>
              <a:rPr lang="en-AU"/>
              <a:t>Source: Colonial First State, CBRE, Savills Research.</a:t>
            </a:r>
          </a:p>
        </p:txBody>
      </p:sp>
      <p:sp>
        <p:nvSpPr>
          <p:cNvPr id="4" name="Text Placeholder 3">
            <a:extLst>
              <a:ext uri="{FF2B5EF4-FFF2-40B4-BE49-F238E27FC236}">
                <a16:creationId xmlns:a16="http://schemas.microsoft.com/office/drawing/2014/main" id="{F4BA6584-F485-809A-CFA9-2B26CDA06B11}"/>
              </a:ext>
            </a:extLst>
          </p:cNvPr>
          <p:cNvSpPr>
            <a:spLocks noGrp="1"/>
          </p:cNvSpPr>
          <p:nvPr>
            <p:ph type="body" sz="quarter" idx="10"/>
          </p:nvPr>
        </p:nvSpPr>
        <p:spPr/>
        <p:txBody>
          <a:bodyPr/>
          <a:lstStyle/>
          <a:p>
            <a:r>
              <a:rPr lang="en-AU"/>
              <a:t>Alignment With CFS Investment Philosophy</a:t>
            </a:r>
          </a:p>
        </p:txBody>
      </p:sp>
      <p:sp>
        <p:nvSpPr>
          <p:cNvPr id="5" name="Rectangle 4">
            <a:extLst>
              <a:ext uri="{FF2B5EF4-FFF2-40B4-BE49-F238E27FC236}">
                <a16:creationId xmlns:a16="http://schemas.microsoft.com/office/drawing/2014/main" id="{7F38B5F6-27BF-8158-D1C3-3630E3254B12}"/>
              </a:ext>
            </a:extLst>
          </p:cNvPr>
          <p:cNvSpPr/>
          <p:nvPr/>
        </p:nvSpPr>
        <p:spPr>
          <a:xfrm>
            <a:off x="348197" y="1543718"/>
            <a:ext cx="128566" cy="432270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7" name="Rectangle 6">
            <a:extLst>
              <a:ext uri="{FF2B5EF4-FFF2-40B4-BE49-F238E27FC236}">
                <a16:creationId xmlns:a16="http://schemas.microsoft.com/office/drawing/2014/main" id="{BAF77C5B-9CE5-A717-7A1C-D53021265F82}"/>
              </a:ext>
            </a:extLst>
          </p:cNvPr>
          <p:cNvSpPr/>
          <p:nvPr/>
        </p:nvSpPr>
        <p:spPr>
          <a:xfrm>
            <a:off x="372668" y="1668855"/>
            <a:ext cx="208496" cy="199953"/>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D6B34BFF-F44B-7F25-4FEB-1ABAEDBD9C49}"/>
              </a:ext>
            </a:extLst>
          </p:cNvPr>
          <p:cNvSpPr/>
          <p:nvPr/>
        </p:nvSpPr>
        <p:spPr>
          <a:xfrm>
            <a:off x="372670" y="3296921"/>
            <a:ext cx="208497" cy="199953"/>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8" name="Rectangle 17">
            <a:extLst>
              <a:ext uri="{FF2B5EF4-FFF2-40B4-BE49-F238E27FC236}">
                <a16:creationId xmlns:a16="http://schemas.microsoft.com/office/drawing/2014/main" id="{3D0AD8A1-8D7A-BF60-F78E-5DA1DB38E467}"/>
              </a:ext>
            </a:extLst>
          </p:cNvPr>
          <p:cNvSpPr/>
          <p:nvPr/>
        </p:nvSpPr>
        <p:spPr>
          <a:xfrm>
            <a:off x="372670" y="4924987"/>
            <a:ext cx="208497" cy="199953"/>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09AB61A4-A5DD-CB7C-BB20-3A666D8906ED}"/>
              </a:ext>
            </a:extLst>
          </p:cNvPr>
          <p:cNvSpPr/>
          <p:nvPr/>
        </p:nvSpPr>
        <p:spPr>
          <a:xfrm>
            <a:off x="605515" y="1550892"/>
            <a:ext cx="2388206" cy="97936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a:solidFill>
                  <a:schemeClr val="tx2"/>
                </a:solidFill>
              </a:rPr>
              <a:t>1994, Platform Entry</a:t>
            </a:r>
          </a:p>
          <a:p>
            <a:r>
              <a:rPr lang="en-US" sz="1000">
                <a:solidFill>
                  <a:schemeClr val="tx2"/>
                </a:solidFill>
              </a:rPr>
              <a:t>CFS establishes CFS Retail Property Trust, becoming a top shopping </a:t>
            </a:r>
            <a:r>
              <a:rPr lang="en-US" sz="1000" err="1">
                <a:solidFill>
                  <a:schemeClr val="tx2"/>
                </a:solidFill>
              </a:rPr>
              <a:t>centre</a:t>
            </a:r>
            <a:r>
              <a:rPr lang="en-US" sz="1000">
                <a:solidFill>
                  <a:schemeClr val="tx2"/>
                </a:solidFill>
              </a:rPr>
              <a:t> owner and manager</a:t>
            </a:r>
          </a:p>
        </p:txBody>
      </p:sp>
      <p:sp>
        <p:nvSpPr>
          <p:cNvPr id="16" name="Rectangle 15">
            <a:extLst>
              <a:ext uri="{FF2B5EF4-FFF2-40B4-BE49-F238E27FC236}">
                <a16:creationId xmlns:a16="http://schemas.microsoft.com/office/drawing/2014/main" id="{288A0BDE-DB2B-DE36-C704-78290591BB2C}"/>
              </a:ext>
            </a:extLst>
          </p:cNvPr>
          <p:cNvSpPr/>
          <p:nvPr/>
        </p:nvSpPr>
        <p:spPr>
          <a:xfrm>
            <a:off x="605515" y="3178957"/>
            <a:ext cx="2375680" cy="9796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a:solidFill>
                  <a:schemeClr val="tx2"/>
                </a:solidFill>
              </a:rPr>
              <a:t>2013 to 2015, Structural Exit </a:t>
            </a:r>
          </a:p>
          <a:p>
            <a:r>
              <a:rPr lang="en-US" sz="1000">
                <a:solidFill>
                  <a:schemeClr val="tx2"/>
                </a:solidFill>
              </a:rPr>
              <a:t>Retail platform demerged as </a:t>
            </a:r>
            <a:r>
              <a:rPr lang="en-US" sz="1000" err="1">
                <a:solidFill>
                  <a:schemeClr val="tx2"/>
                </a:solidFill>
              </a:rPr>
              <a:t>Novion</a:t>
            </a:r>
            <a:r>
              <a:rPr lang="en-US" sz="1000">
                <a:solidFill>
                  <a:schemeClr val="tx2"/>
                </a:solidFill>
              </a:rPr>
              <a:t>, then merged into Vicinity </a:t>
            </a:r>
            <a:r>
              <a:rPr lang="en-US" sz="1000" err="1">
                <a:solidFill>
                  <a:schemeClr val="tx2"/>
                </a:solidFill>
              </a:rPr>
              <a:t>Centres</a:t>
            </a:r>
            <a:r>
              <a:rPr lang="en-US" sz="1000">
                <a:solidFill>
                  <a:schemeClr val="tx2"/>
                </a:solidFill>
              </a:rPr>
              <a:t>, ending CFS's direct exposure</a:t>
            </a:r>
          </a:p>
        </p:txBody>
      </p:sp>
      <p:sp>
        <p:nvSpPr>
          <p:cNvPr id="17" name="Rectangle 16">
            <a:extLst>
              <a:ext uri="{FF2B5EF4-FFF2-40B4-BE49-F238E27FC236}">
                <a16:creationId xmlns:a16="http://schemas.microsoft.com/office/drawing/2014/main" id="{9528274E-0AEF-B737-E396-0F5866DF2DFC}"/>
              </a:ext>
            </a:extLst>
          </p:cNvPr>
          <p:cNvSpPr/>
          <p:nvPr/>
        </p:nvSpPr>
        <p:spPr>
          <a:xfrm>
            <a:off x="605515" y="4807023"/>
            <a:ext cx="2388206" cy="99252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a:solidFill>
                  <a:schemeClr val="tx2"/>
                </a:solidFill>
              </a:rPr>
              <a:t>2026 to 2027</a:t>
            </a:r>
          </a:p>
          <a:p>
            <a:r>
              <a:rPr lang="en-US" sz="1000">
                <a:solidFill>
                  <a:schemeClr val="tx2"/>
                </a:solidFill>
              </a:rPr>
              <a:t>Re-Entry - CFS targets unlisted real estate at attractive prices; Bayview Village (A$25.0m) is the first step</a:t>
            </a:r>
          </a:p>
        </p:txBody>
      </p:sp>
      <p:sp>
        <p:nvSpPr>
          <p:cNvPr id="20" name="Rectangle 19">
            <a:extLst>
              <a:ext uri="{FF2B5EF4-FFF2-40B4-BE49-F238E27FC236}">
                <a16:creationId xmlns:a16="http://schemas.microsoft.com/office/drawing/2014/main" id="{A4AC96F6-7264-529C-3E3A-F01D551B361D}"/>
              </a:ext>
            </a:extLst>
          </p:cNvPr>
          <p:cNvSpPr/>
          <p:nvPr/>
        </p:nvSpPr>
        <p:spPr>
          <a:xfrm>
            <a:off x="226487" y="1180216"/>
            <a:ext cx="3613994" cy="2842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a:solidFill>
                  <a:schemeClr val="tx2"/>
                </a:solidFill>
              </a:rPr>
              <a:t>CFS has a track record with retail real estate…</a:t>
            </a:r>
            <a:endParaRPr lang="en-US" sz="1000">
              <a:solidFill>
                <a:schemeClr val="tx2"/>
              </a:solidFill>
            </a:endParaRPr>
          </a:p>
        </p:txBody>
      </p:sp>
      <p:sp>
        <p:nvSpPr>
          <p:cNvPr id="22" name="Rectangle 21">
            <a:extLst>
              <a:ext uri="{FF2B5EF4-FFF2-40B4-BE49-F238E27FC236}">
                <a16:creationId xmlns:a16="http://schemas.microsoft.com/office/drawing/2014/main" id="{5734E382-EA5E-4EA0-0060-2C5622C2872C}"/>
              </a:ext>
            </a:extLst>
          </p:cNvPr>
          <p:cNvSpPr/>
          <p:nvPr/>
        </p:nvSpPr>
        <p:spPr>
          <a:xfrm>
            <a:off x="3469710" y="1180216"/>
            <a:ext cx="5476668" cy="2842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2"/>
                </a:solidFill>
              </a:rPr>
              <a:t>...and Bayview Village furthers diversification of the CFS Property Fund</a:t>
            </a:r>
            <a:endParaRPr lang="en-US" sz="1000" dirty="0">
              <a:solidFill>
                <a:schemeClr val="tx2"/>
              </a:solidFill>
            </a:endParaRPr>
          </a:p>
        </p:txBody>
      </p:sp>
      <p:graphicFrame>
        <p:nvGraphicFramePr>
          <p:cNvPr id="23" name="Chart 22">
            <a:extLst>
              <a:ext uri="{FF2B5EF4-FFF2-40B4-BE49-F238E27FC236}">
                <a16:creationId xmlns:a16="http://schemas.microsoft.com/office/drawing/2014/main" id="{18F168E7-1902-7893-3202-3DEAF8866293}"/>
              </a:ext>
            </a:extLst>
          </p:cNvPr>
          <p:cNvGraphicFramePr>
            <a:graphicFrameLocks/>
          </p:cNvGraphicFramePr>
          <p:nvPr>
            <p:extLst>
              <p:ext uri="{D42A27DB-BD31-4B8C-83A1-F6EECF244321}">
                <p14:modId xmlns:p14="http://schemas.microsoft.com/office/powerpoint/2010/main" val="2875257625"/>
              </p:ext>
            </p:extLst>
          </p:nvPr>
        </p:nvGraphicFramePr>
        <p:xfrm>
          <a:off x="3556046" y="1449388"/>
          <a:ext cx="3258045" cy="1979612"/>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Group 8">
            <a:extLst>
              <a:ext uri="{FF2B5EF4-FFF2-40B4-BE49-F238E27FC236}">
                <a16:creationId xmlns:a16="http://schemas.microsoft.com/office/drawing/2014/main" id="{D82383D2-B879-F4D6-6DEC-C23D55193DC3}"/>
              </a:ext>
            </a:extLst>
          </p:cNvPr>
          <p:cNvGrpSpPr/>
          <p:nvPr/>
        </p:nvGrpSpPr>
        <p:grpSpPr>
          <a:xfrm>
            <a:off x="6930555" y="1579421"/>
            <a:ext cx="1983321" cy="1741633"/>
            <a:chOff x="6996544" y="1579418"/>
            <a:chExt cx="1931556" cy="1799810"/>
          </a:xfrm>
        </p:grpSpPr>
        <p:sp>
          <p:nvSpPr>
            <p:cNvPr id="6" name="Rectangle 5">
              <a:extLst>
                <a:ext uri="{FF2B5EF4-FFF2-40B4-BE49-F238E27FC236}">
                  <a16:creationId xmlns:a16="http://schemas.microsoft.com/office/drawing/2014/main" id="{C428E7A5-2B66-0AE4-3015-DFC70F201E66}"/>
                </a:ext>
              </a:extLst>
            </p:cNvPr>
            <p:cNvSpPr/>
            <p:nvPr/>
          </p:nvSpPr>
          <p:spPr>
            <a:xfrm>
              <a:off x="6996544" y="1579418"/>
              <a:ext cx="1931555" cy="845126"/>
            </a:xfrm>
            <a:prstGeom prst="rect">
              <a:avLst/>
            </a:prstGeom>
            <a:no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2"/>
                  </a:solidFill>
                </a:rPr>
                <a:t>Provides differentiated exposure to non-discretionary, convenience-led retail, reducing reliance on the fund's overweight industrial holdings</a:t>
              </a:r>
            </a:p>
          </p:txBody>
        </p:sp>
        <p:sp>
          <p:nvSpPr>
            <p:cNvPr id="8" name="Rectangle 7">
              <a:extLst>
                <a:ext uri="{FF2B5EF4-FFF2-40B4-BE49-F238E27FC236}">
                  <a16:creationId xmlns:a16="http://schemas.microsoft.com/office/drawing/2014/main" id="{BADB2FA4-0A29-3F10-AB5B-2AD8E02FE25B}"/>
                </a:ext>
              </a:extLst>
            </p:cNvPr>
            <p:cNvSpPr/>
            <p:nvPr/>
          </p:nvSpPr>
          <p:spPr>
            <a:xfrm>
              <a:off x="6996545" y="2534102"/>
              <a:ext cx="1931555" cy="845126"/>
            </a:xfrm>
            <a:prstGeom prst="rect">
              <a:avLst/>
            </a:prstGeom>
            <a:noFill/>
            <a:ln>
              <a:solidFill>
                <a:srgbClr val="2A7E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2"/>
                  </a:solidFill>
                </a:rPr>
                <a:t>Grocery-anchored retail carries low correlation to office and industrial cycles, improving CFSPF's sector diversification</a:t>
              </a:r>
            </a:p>
          </p:txBody>
        </p:sp>
      </p:grpSp>
      <p:sp>
        <p:nvSpPr>
          <p:cNvPr id="10" name="Rectangle 9">
            <a:extLst>
              <a:ext uri="{FF2B5EF4-FFF2-40B4-BE49-F238E27FC236}">
                <a16:creationId xmlns:a16="http://schemas.microsoft.com/office/drawing/2014/main" id="{A459C820-D38A-FC94-EA01-CBDC292D1981}"/>
              </a:ext>
            </a:extLst>
          </p:cNvPr>
          <p:cNvSpPr/>
          <p:nvPr/>
        </p:nvSpPr>
        <p:spPr>
          <a:xfrm>
            <a:off x="3556044" y="3540030"/>
            <a:ext cx="5476668" cy="2842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r>
              <a:rPr lang="en-US" sz="1000" b="1">
                <a:solidFill>
                  <a:schemeClr val="tx2"/>
                </a:solidFill>
              </a:rPr>
              <a:t>Bayview Village's capital structure reflects CFS’s investment philosophy</a:t>
            </a:r>
            <a:endParaRPr lang="en-US" sz="1000">
              <a:solidFill>
                <a:schemeClr val="tx2"/>
              </a:solidFill>
            </a:endParaRPr>
          </a:p>
        </p:txBody>
      </p:sp>
      <p:sp>
        <p:nvSpPr>
          <p:cNvPr id="13" name="Rectangle 12">
            <a:extLst>
              <a:ext uri="{FF2B5EF4-FFF2-40B4-BE49-F238E27FC236}">
                <a16:creationId xmlns:a16="http://schemas.microsoft.com/office/drawing/2014/main" id="{D1A962B9-E7C9-66B0-6C6F-BF150FC4C650}"/>
              </a:ext>
            </a:extLst>
          </p:cNvPr>
          <p:cNvSpPr/>
          <p:nvPr/>
        </p:nvSpPr>
        <p:spPr>
          <a:xfrm>
            <a:off x="3556044" y="3979617"/>
            <a:ext cx="3463770" cy="817808"/>
          </a:xfrm>
          <a:prstGeom prst="rect">
            <a:avLst/>
          </a:prstGeom>
          <a:solidFill>
            <a:srgbClr val="D4E6F7">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rPr>
              <a:t>CFS's guiding philosophy </a:t>
            </a:r>
            <a:r>
              <a:rPr lang="en-US" sz="1000" err="1">
                <a:solidFill>
                  <a:schemeClr val="tx1"/>
                </a:solidFill>
              </a:rPr>
              <a:t>favours</a:t>
            </a:r>
            <a:r>
              <a:rPr lang="en-US" sz="1000">
                <a:solidFill>
                  <a:schemeClr val="tx1"/>
                </a:solidFill>
              </a:rPr>
              <a:t> quality assets bought at sensible prices, capital deployed in a measured and disciplined way, and risk managed rather than avoided</a:t>
            </a:r>
          </a:p>
        </p:txBody>
      </p:sp>
      <p:sp>
        <p:nvSpPr>
          <p:cNvPr id="15" name="Rectangle 14">
            <a:extLst>
              <a:ext uri="{FF2B5EF4-FFF2-40B4-BE49-F238E27FC236}">
                <a16:creationId xmlns:a16="http://schemas.microsoft.com/office/drawing/2014/main" id="{06CFA8C0-EDCB-D10D-7DDF-FF4A1675DC09}"/>
              </a:ext>
            </a:extLst>
          </p:cNvPr>
          <p:cNvSpPr/>
          <p:nvPr/>
        </p:nvSpPr>
        <p:spPr>
          <a:xfrm>
            <a:off x="7106376" y="3979619"/>
            <a:ext cx="1807499" cy="374669"/>
          </a:xfrm>
          <a:prstGeom prst="rect">
            <a:avLst/>
          </a:prstGeom>
          <a:solidFill>
            <a:srgbClr val="2A7ED6">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rPr>
              <a:t>Loan to Value: 35%</a:t>
            </a:r>
          </a:p>
        </p:txBody>
      </p:sp>
      <p:sp>
        <p:nvSpPr>
          <p:cNvPr id="19" name="Rectangle 18">
            <a:extLst>
              <a:ext uri="{FF2B5EF4-FFF2-40B4-BE49-F238E27FC236}">
                <a16:creationId xmlns:a16="http://schemas.microsoft.com/office/drawing/2014/main" id="{31F63BBB-8B26-0D5D-1A0A-AFCF2B0B0843}"/>
              </a:ext>
            </a:extLst>
          </p:cNvPr>
          <p:cNvSpPr/>
          <p:nvPr/>
        </p:nvSpPr>
        <p:spPr>
          <a:xfrm>
            <a:off x="7106377" y="4422758"/>
            <a:ext cx="1807499" cy="374669"/>
          </a:xfrm>
          <a:prstGeom prst="rect">
            <a:avLst/>
          </a:prstGeom>
          <a:solidFill>
            <a:srgbClr val="2A7ED6">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rPr>
              <a:t>Entry Cap Rate: 6.45%</a:t>
            </a:r>
          </a:p>
        </p:txBody>
      </p:sp>
      <p:sp>
        <p:nvSpPr>
          <p:cNvPr id="24" name="Rectangle 23">
            <a:extLst>
              <a:ext uri="{FF2B5EF4-FFF2-40B4-BE49-F238E27FC236}">
                <a16:creationId xmlns:a16="http://schemas.microsoft.com/office/drawing/2014/main" id="{1B369645-9953-A6B5-DC0B-E630DEDE7474}"/>
              </a:ext>
            </a:extLst>
          </p:cNvPr>
          <p:cNvSpPr/>
          <p:nvPr/>
        </p:nvSpPr>
        <p:spPr>
          <a:xfrm>
            <a:off x="3556046" y="4922730"/>
            <a:ext cx="5357831" cy="60230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tlCol="0" anchor="ctr"/>
          <a:lstStyle/>
          <a:p>
            <a:pPr marL="98425"/>
            <a:r>
              <a:rPr lang="en-US" sz="800">
                <a:solidFill>
                  <a:schemeClr val="tx1"/>
                </a:solidFill>
              </a:rPr>
              <a:t>Blacktown LGA is among the fastest growing municipalities in NSW; Western Sydney Airport (2026), Sydney Metro and </a:t>
            </a:r>
            <a:r>
              <a:rPr lang="en-US" sz="800" err="1">
                <a:solidFill>
                  <a:schemeClr val="tx1"/>
                </a:solidFill>
              </a:rPr>
              <a:t>WestConnex</a:t>
            </a:r>
            <a:r>
              <a:rPr lang="en-US" sz="800">
                <a:solidFill>
                  <a:schemeClr val="tx1"/>
                </a:solidFill>
              </a:rPr>
              <a:t> are expanding retail catchments and underpinning long term demand</a:t>
            </a:r>
          </a:p>
        </p:txBody>
      </p:sp>
      <p:sp>
        <p:nvSpPr>
          <p:cNvPr id="25" name="Rectangle 24">
            <a:extLst>
              <a:ext uri="{FF2B5EF4-FFF2-40B4-BE49-F238E27FC236}">
                <a16:creationId xmlns:a16="http://schemas.microsoft.com/office/drawing/2014/main" id="{AA44D95E-4C1E-A4D0-F6E9-04DA2F87327B}"/>
              </a:ext>
            </a:extLst>
          </p:cNvPr>
          <p:cNvSpPr/>
          <p:nvPr/>
        </p:nvSpPr>
        <p:spPr>
          <a:xfrm>
            <a:off x="3556046" y="5616632"/>
            <a:ext cx="5357831" cy="60230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tlCol="0" anchor="ctr"/>
          <a:lstStyle/>
          <a:p>
            <a:pPr marL="98425"/>
            <a:r>
              <a:rPr lang="en-US" sz="800">
                <a:solidFill>
                  <a:schemeClr val="tx1"/>
                </a:solidFill>
              </a:rPr>
              <a:t>Food and non-discretionary retail remains one of the few e-commerce resistant categories; online penetration in discretionary retail runs at roughly 2.5x the rate seen in food, reinforcing income durability</a:t>
            </a:r>
          </a:p>
        </p:txBody>
      </p:sp>
      <p:sp>
        <p:nvSpPr>
          <p:cNvPr id="27" name="Oval 26">
            <a:extLst>
              <a:ext uri="{FF2B5EF4-FFF2-40B4-BE49-F238E27FC236}">
                <a16:creationId xmlns:a16="http://schemas.microsoft.com/office/drawing/2014/main" id="{812490C6-BC63-1A00-6C3F-0EC44D4FF7E1}"/>
              </a:ext>
            </a:extLst>
          </p:cNvPr>
          <p:cNvSpPr/>
          <p:nvPr/>
        </p:nvSpPr>
        <p:spPr>
          <a:xfrm>
            <a:off x="3416286" y="5079880"/>
            <a:ext cx="288000" cy="28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rgbClr val="7F7F7F"/>
                </a:solidFill>
              </a:rPr>
              <a:t>1</a:t>
            </a:r>
          </a:p>
        </p:txBody>
      </p:sp>
      <p:sp>
        <p:nvSpPr>
          <p:cNvPr id="28" name="Oval 27">
            <a:extLst>
              <a:ext uri="{FF2B5EF4-FFF2-40B4-BE49-F238E27FC236}">
                <a16:creationId xmlns:a16="http://schemas.microsoft.com/office/drawing/2014/main" id="{E8F1734A-796C-4315-8DF1-4133233BA513}"/>
              </a:ext>
            </a:extLst>
          </p:cNvPr>
          <p:cNvSpPr/>
          <p:nvPr/>
        </p:nvSpPr>
        <p:spPr>
          <a:xfrm>
            <a:off x="3416286" y="5773782"/>
            <a:ext cx="288000" cy="28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rgbClr val="7F7F7F"/>
                </a:solidFill>
              </a:rPr>
              <a:t>2</a:t>
            </a:r>
          </a:p>
        </p:txBody>
      </p:sp>
    </p:spTree>
    <p:extLst>
      <p:ext uri="{BB962C8B-B14F-4D97-AF65-F5344CB8AC3E}">
        <p14:creationId xmlns:p14="http://schemas.microsoft.com/office/powerpoint/2010/main" val="28125600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5B59C-4B9A-4059-F45A-257C0F740F8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03A45C-CB5B-D91F-7AC6-FD4B10D79DA4}"/>
              </a:ext>
            </a:extLst>
          </p:cNvPr>
          <p:cNvSpPr>
            <a:spLocks noGrp="1"/>
          </p:cNvSpPr>
          <p:nvPr>
            <p:ph type="body" sz="quarter" idx="13"/>
          </p:nvPr>
        </p:nvSpPr>
        <p:spPr/>
        <p:txBody>
          <a:bodyPr/>
          <a:lstStyle/>
          <a:p>
            <a:r>
              <a:rPr lang="en-AU"/>
              <a:t>Source: ABS; CBRE</a:t>
            </a:r>
          </a:p>
        </p:txBody>
      </p:sp>
      <p:sp>
        <p:nvSpPr>
          <p:cNvPr id="4" name="Text Placeholder 3">
            <a:extLst>
              <a:ext uri="{FF2B5EF4-FFF2-40B4-BE49-F238E27FC236}">
                <a16:creationId xmlns:a16="http://schemas.microsoft.com/office/drawing/2014/main" id="{E3124E35-32CE-F9A9-FA64-83E509780124}"/>
              </a:ext>
            </a:extLst>
          </p:cNvPr>
          <p:cNvSpPr>
            <a:spLocks noGrp="1"/>
          </p:cNvSpPr>
          <p:nvPr>
            <p:ph type="body" sz="quarter" idx="10"/>
          </p:nvPr>
        </p:nvSpPr>
        <p:spPr/>
        <p:txBody>
          <a:bodyPr/>
          <a:lstStyle/>
          <a:p>
            <a:r>
              <a:rPr lang="en-AU"/>
              <a:t>Retail Sub-Sector Comparison</a:t>
            </a:r>
          </a:p>
        </p:txBody>
      </p:sp>
      <p:sp>
        <p:nvSpPr>
          <p:cNvPr id="20" name="Text Placeholder 6">
            <a:extLst>
              <a:ext uri="{FF2B5EF4-FFF2-40B4-BE49-F238E27FC236}">
                <a16:creationId xmlns:a16="http://schemas.microsoft.com/office/drawing/2014/main" id="{936F45E7-05C0-12C4-14DB-9DF4170112A0}"/>
              </a:ext>
            </a:extLst>
          </p:cNvPr>
          <p:cNvSpPr>
            <a:spLocks noGrp="1"/>
          </p:cNvSpPr>
          <p:nvPr>
            <p:ph type="body" sz="quarter" idx="12"/>
          </p:nvPr>
        </p:nvSpPr>
        <p:spPr>
          <a:xfrm>
            <a:off x="215901" y="763587"/>
            <a:ext cx="8712200" cy="396876"/>
          </a:xfrm>
        </p:spPr>
        <p:txBody>
          <a:bodyPr/>
          <a:lstStyle/>
          <a:p>
            <a:r>
              <a:rPr lang="en-US" dirty="0"/>
              <a:t>Sub-regional </a:t>
            </a:r>
            <a:r>
              <a:rPr lang="en-US" dirty="0" err="1"/>
              <a:t>centres</a:t>
            </a:r>
            <a:r>
              <a:rPr lang="en-US" dirty="0"/>
              <a:t> combine defensive anchors with specialty-led growth potential</a:t>
            </a:r>
            <a:endParaRPr lang="en-AU" dirty="0"/>
          </a:p>
        </p:txBody>
      </p:sp>
      <p:graphicFrame>
        <p:nvGraphicFramePr>
          <p:cNvPr id="2" name="Table 1">
            <a:extLst>
              <a:ext uri="{FF2B5EF4-FFF2-40B4-BE49-F238E27FC236}">
                <a16:creationId xmlns:a16="http://schemas.microsoft.com/office/drawing/2014/main" id="{353671E8-7A23-E7B4-8FB9-037420441C76}"/>
              </a:ext>
            </a:extLst>
          </p:cNvPr>
          <p:cNvGraphicFramePr>
            <a:graphicFrameLocks noGrp="1"/>
          </p:cNvGraphicFramePr>
          <p:nvPr>
            <p:extLst>
              <p:ext uri="{D42A27DB-BD31-4B8C-83A1-F6EECF244321}">
                <p14:modId xmlns:p14="http://schemas.microsoft.com/office/powerpoint/2010/main" val="2386733921"/>
              </p:ext>
            </p:extLst>
          </p:nvPr>
        </p:nvGraphicFramePr>
        <p:xfrm>
          <a:off x="215900" y="2570163"/>
          <a:ext cx="8712204" cy="3539698"/>
        </p:xfrm>
        <a:graphic>
          <a:graphicData uri="http://schemas.openxmlformats.org/drawingml/2006/table">
            <a:tbl>
              <a:tblPr firstRow="1" bandRow="1">
                <a:tableStyleId>{5C22544A-7EE6-4342-B048-85BDC9FD1C3A}</a:tableStyleId>
              </a:tblPr>
              <a:tblGrid>
                <a:gridCol w="2178051">
                  <a:extLst>
                    <a:ext uri="{9D8B030D-6E8A-4147-A177-3AD203B41FA5}">
                      <a16:colId xmlns:a16="http://schemas.microsoft.com/office/drawing/2014/main" val="1170428833"/>
                    </a:ext>
                  </a:extLst>
                </a:gridCol>
                <a:gridCol w="2178051">
                  <a:extLst>
                    <a:ext uri="{9D8B030D-6E8A-4147-A177-3AD203B41FA5}">
                      <a16:colId xmlns:a16="http://schemas.microsoft.com/office/drawing/2014/main" val="819774427"/>
                    </a:ext>
                  </a:extLst>
                </a:gridCol>
                <a:gridCol w="2178051">
                  <a:extLst>
                    <a:ext uri="{9D8B030D-6E8A-4147-A177-3AD203B41FA5}">
                      <a16:colId xmlns:a16="http://schemas.microsoft.com/office/drawing/2014/main" val="3332010042"/>
                    </a:ext>
                  </a:extLst>
                </a:gridCol>
                <a:gridCol w="2178051">
                  <a:extLst>
                    <a:ext uri="{9D8B030D-6E8A-4147-A177-3AD203B41FA5}">
                      <a16:colId xmlns:a16="http://schemas.microsoft.com/office/drawing/2014/main" val="1787607845"/>
                    </a:ext>
                  </a:extLst>
                </a:gridCol>
              </a:tblGrid>
              <a:tr h="529851">
                <a:tc>
                  <a:txBody>
                    <a:bodyPr/>
                    <a:lstStyle/>
                    <a:p>
                      <a:pPr algn="ctr"/>
                      <a:r>
                        <a:rPr lang="en-AU" sz="1200" b="1" kern="1200">
                          <a:solidFill>
                            <a:schemeClr val="tx2"/>
                          </a:solidFill>
                          <a:latin typeface="+mn-lt"/>
                          <a:ea typeface="+mn-ea"/>
                          <a:cs typeface="+mn-cs"/>
                        </a:rPr>
                        <a:t>Asset Class</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200">
                          <a:solidFill>
                            <a:schemeClr val="bg1"/>
                          </a:solidFill>
                        </a:rPr>
                        <a:t>Neighbourhood</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2852"/>
                    </a:solidFill>
                  </a:tcPr>
                </a:tc>
                <a:tc>
                  <a:txBody>
                    <a:bodyPr/>
                    <a:lstStyle/>
                    <a:p>
                      <a:pPr algn="ctr"/>
                      <a:r>
                        <a:rPr lang="en-AU" sz="1200" dirty="0">
                          <a:solidFill>
                            <a:schemeClr val="bg1"/>
                          </a:solidFill>
                        </a:rPr>
                        <a:t>Sub-regional</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97FD6"/>
                    </a:solidFill>
                  </a:tcPr>
                </a:tc>
                <a:tc>
                  <a:txBody>
                    <a:bodyPr/>
                    <a:lstStyle/>
                    <a:p>
                      <a:pPr algn="ctr"/>
                      <a:r>
                        <a:rPr lang="en-AU" sz="1200" dirty="0">
                          <a:solidFill>
                            <a:schemeClr val="bg1"/>
                          </a:solidFill>
                        </a:rPr>
                        <a:t>Regional</a:t>
                      </a:r>
                    </a:p>
                  </a:txBody>
                  <a:tcPr anchor="ct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1421"/>
                    </a:solidFill>
                  </a:tcPr>
                </a:tc>
                <a:extLst>
                  <a:ext uri="{0D108BD9-81ED-4DB2-BD59-A6C34878D82A}">
                    <a16:rowId xmlns:a16="http://schemas.microsoft.com/office/drawing/2014/main" val="1520483577"/>
                  </a:ext>
                </a:extLst>
              </a:tr>
              <a:tr h="557586">
                <a:tc>
                  <a:txBody>
                    <a:bodyPr/>
                    <a:lstStyle/>
                    <a:p>
                      <a:pPr algn="ctr"/>
                      <a:r>
                        <a:rPr lang="en-US" sz="1200" b="1" kern="1200">
                          <a:solidFill>
                            <a:schemeClr val="tx2"/>
                          </a:solidFill>
                          <a:latin typeface="+mn-lt"/>
                          <a:ea typeface="+mn-ea"/>
                          <a:cs typeface="+mn-cs"/>
                        </a:rPr>
                        <a:t>Size (GLA)</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200">
                          <a:solidFill>
                            <a:schemeClr val="tx2"/>
                          </a:solidFill>
                          <a:latin typeface="Segoe UI" panose="020B0502040204020203" pitchFamily="34" charset="0"/>
                          <a:cs typeface="Segoe UI" panose="020B0502040204020203" pitchFamily="34" charset="0"/>
                        </a:rPr>
                        <a:t>3,000-15,000 sqm</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solidFill>
                            <a:schemeClr val="tx2"/>
                          </a:solidFill>
                          <a:latin typeface="Segoe UI" panose="020B0502040204020203" pitchFamily="34" charset="0"/>
                          <a:cs typeface="Segoe UI" panose="020B0502040204020203" pitchFamily="34" charset="0"/>
                        </a:rPr>
                        <a:t>15,000-40,000 sqm</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solidFill>
                            <a:schemeClr val="tx2"/>
                          </a:solidFill>
                          <a:latin typeface="Segoe UI" panose="020B0502040204020203" pitchFamily="34" charset="0"/>
                          <a:cs typeface="Segoe UI" panose="020B0502040204020203" pitchFamily="34" charset="0"/>
                        </a:rPr>
                        <a:t>50,000 sqm+</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5411749"/>
                  </a:ext>
                </a:extLst>
              </a:tr>
              <a:tr h="19563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a:solidFill>
                            <a:schemeClr val="tx2"/>
                          </a:solidFill>
                          <a:latin typeface="+mn-lt"/>
                          <a:ea typeface="+mn-ea"/>
                          <a:cs typeface="+mn-cs"/>
                        </a:rPr>
                        <a:t>Tenant mix</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1200" b="0" i="0" u="none" strike="noStrike" kern="1200">
                          <a:solidFill>
                            <a:schemeClr val="dk1"/>
                          </a:solidFill>
                          <a:effectLst/>
                          <a:latin typeface="+mn-lt"/>
                          <a:ea typeface="+mn-ea"/>
                          <a:cs typeface="+mn-cs"/>
                        </a:rPr>
                        <a:t>Supermarket, convenience focused</a:t>
                      </a:r>
                      <a:endParaRPr lang="en-US" sz="1200">
                        <a:solidFill>
                          <a:schemeClr val="tx2"/>
                        </a:solidFill>
                        <a:latin typeface="Segoe UI" panose="020B0502040204020203" pitchFamily="34" charset="0"/>
                        <a:cs typeface="Segoe UI" panose="020B0502040204020203" pitchFamily="34" charset="0"/>
                      </a:endParaRP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solidFill>
                            <a:schemeClr val="tx2"/>
                          </a:solidFill>
                          <a:latin typeface="Segoe UI" panose="020B0502040204020203" pitchFamily="34" charset="0"/>
                          <a:cs typeface="Segoe UI" panose="020B0502040204020203" pitchFamily="34" charset="0"/>
                        </a:rPr>
                        <a:t>Department stores, fashion, entertainment</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solidFill>
                            <a:schemeClr val="tx2"/>
                          </a:solidFill>
                          <a:latin typeface="Segoe UI" panose="020B0502040204020203" pitchFamily="34" charset="0"/>
                          <a:cs typeface="Segoe UI" panose="020B0502040204020203" pitchFamily="34" charset="0"/>
                        </a:rPr>
                        <a:t>Supermarkets, entertainment, specialty retail</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1744470"/>
                  </a:ext>
                </a:extLst>
              </a:tr>
              <a:tr h="495887">
                <a:tc>
                  <a:txBody>
                    <a:bodyPr/>
                    <a:lstStyle/>
                    <a:p>
                      <a:pPr algn="ctr"/>
                      <a:r>
                        <a:rPr lang="en-US" sz="1200" b="1" kern="1200">
                          <a:solidFill>
                            <a:schemeClr val="tx2"/>
                          </a:solidFill>
                          <a:latin typeface="+mn-lt"/>
                          <a:ea typeface="+mn-ea"/>
                          <a:cs typeface="+mn-cs"/>
                        </a:rPr>
                        <a:t>Catchment Area</a:t>
                      </a:r>
                    </a:p>
                  </a:txBody>
                  <a:tcPr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200">
                          <a:solidFill>
                            <a:schemeClr val="tx2"/>
                          </a:solidFill>
                          <a:latin typeface="Segoe UI" panose="020B0502040204020203" pitchFamily="34" charset="0"/>
                          <a:cs typeface="Segoe UI" panose="020B0502040204020203" pitchFamily="34" charset="0"/>
                        </a:rPr>
                        <a:t>Local</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solidFill>
                            <a:schemeClr val="tx2"/>
                          </a:solidFill>
                          <a:latin typeface="Segoe UI" panose="020B0502040204020203" pitchFamily="34" charset="0"/>
                          <a:cs typeface="Segoe UI" panose="020B0502040204020203" pitchFamily="34" charset="0"/>
                        </a:rPr>
                        <a:t>Metro</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2"/>
                          </a:solidFill>
                          <a:latin typeface="Segoe UI" panose="020B0502040204020203" pitchFamily="34" charset="0"/>
                          <a:cs typeface="Segoe UI" panose="020B0502040204020203" pitchFamily="34" charset="0"/>
                        </a:rPr>
                        <a:t>Metro</a:t>
                      </a:r>
                    </a:p>
                  </a:txBody>
                  <a:tcPr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493109"/>
                  </a:ext>
                </a:extLst>
              </a:tr>
            </a:tbl>
          </a:graphicData>
        </a:graphic>
      </p:graphicFrame>
      <p:pic>
        <p:nvPicPr>
          <p:cNvPr id="7" name="Picture 6" descr="Neighbourhood retail asset sales pass $300m">
            <a:extLst>
              <a:ext uri="{FF2B5EF4-FFF2-40B4-BE49-F238E27FC236}">
                <a16:creationId xmlns:a16="http://schemas.microsoft.com/office/drawing/2014/main" id="{AFF6991B-8150-E9FA-53E5-8979D0B5A44D}"/>
              </a:ext>
            </a:extLst>
          </p:cNvPr>
          <p:cNvPicPr>
            <a:picLocks noChangeAspect="1"/>
          </p:cNvPicPr>
          <p:nvPr/>
        </p:nvPicPr>
        <p:blipFill>
          <a:blip r:embed="rId2"/>
          <a:srcRect l="190" t="1185" r="1811" b="1856"/>
          <a:stretch>
            <a:fillRect/>
          </a:stretch>
        </p:blipFill>
        <p:spPr>
          <a:xfrm>
            <a:off x="2376488" y="1304926"/>
            <a:ext cx="2205672" cy="1223962"/>
          </a:xfrm>
          <a:prstGeom prst="rect">
            <a:avLst/>
          </a:prstGeom>
        </p:spPr>
      </p:pic>
      <p:pic>
        <p:nvPicPr>
          <p:cNvPr id="10" name="Picture 9" descr="Seven Hills Plaza | Seven Hills NSW">
            <a:extLst>
              <a:ext uri="{FF2B5EF4-FFF2-40B4-BE49-F238E27FC236}">
                <a16:creationId xmlns:a16="http://schemas.microsoft.com/office/drawing/2014/main" id="{2C4AE29B-D3F7-7AE8-18E6-BCD157D05689}"/>
              </a:ext>
            </a:extLst>
          </p:cNvPr>
          <p:cNvPicPr>
            <a:picLocks noChangeAspect="1"/>
          </p:cNvPicPr>
          <p:nvPr/>
        </p:nvPicPr>
        <p:blipFill>
          <a:blip r:embed="rId3"/>
          <a:srcRect l="843" t="9812" b="7054"/>
          <a:stretch>
            <a:fillRect/>
          </a:stretch>
        </p:blipFill>
        <p:spPr>
          <a:xfrm>
            <a:off x="6738330" y="1304925"/>
            <a:ext cx="2189769" cy="1223963"/>
          </a:xfrm>
          <a:prstGeom prst="rect">
            <a:avLst/>
          </a:prstGeom>
        </p:spPr>
      </p:pic>
      <p:pic>
        <p:nvPicPr>
          <p:cNvPr id="11" name="Picture 10" descr="Why buyer paid record $900m for Western Sydney shop">
            <a:extLst>
              <a:ext uri="{FF2B5EF4-FFF2-40B4-BE49-F238E27FC236}">
                <a16:creationId xmlns:a16="http://schemas.microsoft.com/office/drawing/2014/main" id="{4AEDD4D5-07CA-3A47-BAB2-D68F215A8CA3}"/>
              </a:ext>
            </a:extLst>
          </p:cNvPr>
          <p:cNvPicPr>
            <a:picLocks noChangeAspect="1"/>
          </p:cNvPicPr>
          <p:nvPr/>
        </p:nvPicPr>
        <p:blipFill>
          <a:blip r:embed="rId4"/>
          <a:srcRect l="3965" r="4427" b="7995"/>
          <a:stretch>
            <a:fillRect/>
          </a:stretch>
        </p:blipFill>
        <p:spPr>
          <a:xfrm>
            <a:off x="4572001" y="1304925"/>
            <a:ext cx="2172466" cy="1223963"/>
          </a:xfrm>
          <a:prstGeom prst="rect">
            <a:avLst/>
          </a:prstGeom>
        </p:spPr>
      </p:pic>
    </p:spTree>
    <p:extLst>
      <p:ext uri="{BB962C8B-B14F-4D97-AF65-F5344CB8AC3E}">
        <p14:creationId xmlns:p14="http://schemas.microsoft.com/office/powerpoint/2010/main" val="14569326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3597DE-AE79-32DE-964F-1ACC76361A78}"/>
              </a:ext>
            </a:extLst>
          </p:cNvPr>
          <p:cNvSpPr>
            <a:spLocks noGrp="1"/>
          </p:cNvSpPr>
          <p:nvPr>
            <p:ph type="body" sz="quarter" idx="12"/>
          </p:nvPr>
        </p:nvSpPr>
        <p:spPr/>
        <p:txBody>
          <a:bodyPr/>
          <a:lstStyle/>
          <a:p>
            <a:r>
              <a:rPr lang="en-AU"/>
              <a:t>Sub-regional comps at 5.5%–7.4% cap rates bracket Bayview Village's 6.45% entry and 6.25% exit</a:t>
            </a:r>
          </a:p>
        </p:txBody>
      </p:sp>
      <p:sp>
        <p:nvSpPr>
          <p:cNvPr id="3" name="Text Placeholder 2">
            <a:extLst>
              <a:ext uri="{FF2B5EF4-FFF2-40B4-BE49-F238E27FC236}">
                <a16:creationId xmlns:a16="http://schemas.microsoft.com/office/drawing/2014/main" id="{B2B5F758-0746-2185-9D2E-4772C5B2F2BA}"/>
              </a:ext>
            </a:extLst>
          </p:cNvPr>
          <p:cNvSpPr>
            <a:spLocks noGrp="1"/>
          </p:cNvSpPr>
          <p:nvPr>
            <p:ph type="body" sz="quarter" idx="13"/>
          </p:nvPr>
        </p:nvSpPr>
        <p:spPr/>
        <p:txBody>
          <a:bodyPr/>
          <a:lstStyle/>
          <a:p>
            <a:r>
              <a:rPr lang="en-US"/>
              <a:t>Source: CBRE, JLL, CapitalIQ</a:t>
            </a:r>
          </a:p>
        </p:txBody>
      </p:sp>
      <p:sp>
        <p:nvSpPr>
          <p:cNvPr id="4" name="Text Placeholder 3">
            <a:extLst>
              <a:ext uri="{FF2B5EF4-FFF2-40B4-BE49-F238E27FC236}">
                <a16:creationId xmlns:a16="http://schemas.microsoft.com/office/drawing/2014/main" id="{1BB995DF-B825-F928-F9C1-7C9AE5898314}"/>
              </a:ext>
            </a:extLst>
          </p:cNvPr>
          <p:cNvSpPr>
            <a:spLocks noGrp="1"/>
          </p:cNvSpPr>
          <p:nvPr>
            <p:ph type="body" sz="quarter" idx="10"/>
          </p:nvPr>
        </p:nvSpPr>
        <p:spPr/>
        <p:txBody>
          <a:bodyPr/>
          <a:lstStyle/>
          <a:p>
            <a:r>
              <a:rPr lang="en-US"/>
              <a:t>Precedent Transactions</a:t>
            </a:r>
          </a:p>
        </p:txBody>
      </p:sp>
      <p:graphicFrame>
        <p:nvGraphicFramePr>
          <p:cNvPr id="5" name="Table 4">
            <a:extLst>
              <a:ext uri="{FF2B5EF4-FFF2-40B4-BE49-F238E27FC236}">
                <a16:creationId xmlns:a16="http://schemas.microsoft.com/office/drawing/2014/main" id="{9FED0578-256B-9731-4CB1-D6BE8552C5D8}"/>
              </a:ext>
            </a:extLst>
          </p:cNvPr>
          <p:cNvGraphicFramePr>
            <a:graphicFrameLocks noGrp="1"/>
          </p:cNvGraphicFramePr>
          <p:nvPr>
            <p:extLst>
              <p:ext uri="{D42A27DB-BD31-4B8C-83A1-F6EECF244321}">
                <p14:modId xmlns:p14="http://schemas.microsoft.com/office/powerpoint/2010/main" val="588218025"/>
              </p:ext>
            </p:extLst>
          </p:nvPr>
        </p:nvGraphicFramePr>
        <p:xfrm>
          <a:off x="215901" y="1247777"/>
          <a:ext cx="8712204" cy="4914893"/>
        </p:xfrm>
        <a:graphic>
          <a:graphicData uri="http://schemas.openxmlformats.org/drawingml/2006/table">
            <a:tbl>
              <a:tblPr>
                <a:tableStyleId>{5C22544A-7EE6-4342-B048-85BDC9FD1C3A}</a:tableStyleId>
              </a:tblPr>
              <a:tblGrid>
                <a:gridCol w="726017">
                  <a:extLst>
                    <a:ext uri="{9D8B030D-6E8A-4147-A177-3AD203B41FA5}">
                      <a16:colId xmlns:a16="http://schemas.microsoft.com/office/drawing/2014/main" val="3882018998"/>
                    </a:ext>
                  </a:extLst>
                </a:gridCol>
                <a:gridCol w="726017">
                  <a:extLst>
                    <a:ext uri="{9D8B030D-6E8A-4147-A177-3AD203B41FA5}">
                      <a16:colId xmlns:a16="http://schemas.microsoft.com/office/drawing/2014/main" val="237117356"/>
                    </a:ext>
                  </a:extLst>
                </a:gridCol>
                <a:gridCol w="726017">
                  <a:extLst>
                    <a:ext uri="{9D8B030D-6E8A-4147-A177-3AD203B41FA5}">
                      <a16:colId xmlns:a16="http://schemas.microsoft.com/office/drawing/2014/main" val="3123623082"/>
                    </a:ext>
                  </a:extLst>
                </a:gridCol>
                <a:gridCol w="454023">
                  <a:extLst>
                    <a:ext uri="{9D8B030D-6E8A-4147-A177-3AD203B41FA5}">
                      <a16:colId xmlns:a16="http://schemas.microsoft.com/office/drawing/2014/main" val="3671555750"/>
                    </a:ext>
                  </a:extLst>
                </a:gridCol>
                <a:gridCol w="619125">
                  <a:extLst>
                    <a:ext uri="{9D8B030D-6E8A-4147-A177-3AD203B41FA5}">
                      <a16:colId xmlns:a16="http://schemas.microsoft.com/office/drawing/2014/main" val="1057450153"/>
                    </a:ext>
                  </a:extLst>
                </a:gridCol>
                <a:gridCol w="561975">
                  <a:extLst>
                    <a:ext uri="{9D8B030D-6E8A-4147-A177-3AD203B41FA5}">
                      <a16:colId xmlns:a16="http://schemas.microsoft.com/office/drawing/2014/main" val="1591026528"/>
                    </a:ext>
                  </a:extLst>
                </a:gridCol>
                <a:gridCol w="742950">
                  <a:extLst>
                    <a:ext uri="{9D8B030D-6E8A-4147-A177-3AD203B41FA5}">
                      <a16:colId xmlns:a16="http://schemas.microsoft.com/office/drawing/2014/main" val="155647546"/>
                    </a:ext>
                  </a:extLst>
                </a:gridCol>
                <a:gridCol w="542925">
                  <a:extLst>
                    <a:ext uri="{9D8B030D-6E8A-4147-A177-3AD203B41FA5}">
                      <a16:colId xmlns:a16="http://schemas.microsoft.com/office/drawing/2014/main" val="3945584246"/>
                    </a:ext>
                  </a:extLst>
                </a:gridCol>
                <a:gridCol w="571500">
                  <a:extLst>
                    <a:ext uri="{9D8B030D-6E8A-4147-A177-3AD203B41FA5}">
                      <a16:colId xmlns:a16="http://schemas.microsoft.com/office/drawing/2014/main" val="595292624"/>
                    </a:ext>
                  </a:extLst>
                </a:gridCol>
                <a:gridCol w="666750">
                  <a:extLst>
                    <a:ext uri="{9D8B030D-6E8A-4147-A177-3AD203B41FA5}">
                      <a16:colId xmlns:a16="http://schemas.microsoft.com/office/drawing/2014/main" val="3414932856"/>
                    </a:ext>
                  </a:extLst>
                </a:gridCol>
                <a:gridCol w="1343025">
                  <a:extLst>
                    <a:ext uri="{9D8B030D-6E8A-4147-A177-3AD203B41FA5}">
                      <a16:colId xmlns:a16="http://schemas.microsoft.com/office/drawing/2014/main" val="3098409156"/>
                    </a:ext>
                  </a:extLst>
                </a:gridCol>
                <a:gridCol w="1031880">
                  <a:extLst>
                    <a:ext uri="{9D8B030D-6E8A-4147-A177-3AD203B41FA5}">
                      <a16:colId xmlns:a16="http://schemas.microsoft.com/office/drawing/2014/main" val="3162449903"/>
                    </a:ext>
                  </a:extLst>
                </a:gridCol>
              </a:tblGrid>
              <a:tr h="239357">
                <a:tc>
                  <a:txBody>
                    <a:bodyPr/>
                    <a:lstStyle/>
                    <a:p>
                      <a:pPr algn="l" fontAlgn="b">
                        <a:buNone/>
                      </a:pPr>
                      <a:r>
                        <a:rPr lang="en-AU" sz="750" b="1" u="none" strike="noStrike">
                          <a:solidFill>
                            <a:schemeClr val="bg1"/>
                          </a:solidFill>
                          <a:effectLst/>
                        </a:rPr>
                        <a:t>Category</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Centre Name</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Suburb</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State</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GLAR (sqm)</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Sale Date</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Sale Price ($AUD)</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Stake</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Cap Rate</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$/sqm GLAR</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Purchaser</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l" fontAlgn="b">
                        <a:buNone/>
                      </a:pPr>
                      <a:r>
                        <a:rPr lang="en-AU" sz="750" b="1" u="none" strike="noStrike">
                          <a:solidFill>
                            <a:schemeClr val="bg1"/>
                          </a:solidFill>
                          <a:effectLst/>
                        </a:rPr>
                        <a:t>Vendor</a:t>
                      </a:r>
                      <a:endParaRPr lang="en-AU" sz="750" b="1" i="0" u="none" strike="noStrike">
                        <a:solidFill>
                          <a:schemeClr val="bg1"/>
                        </a:solidFill>
                        <a:effectLst/>
                        <a:latin typeface="Calibri" panose="020F050202020403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3170505596"/>
                  </a:ext>
                </a:extLst>
              </a:tr>
              <a:tr h="389628">
                <a:tc>
                  <a:txBody>
                    <a:bodyPr/>
                    <a:lstStyle/>
                    <a:p>
                      <a:pPr algn="l" fontAlgn="b">
                        <a:buNone/>
                      </a:pPr>
                      <a:r>
                        <a:rPr lang="en-AU" sz="700" u="none" strike="noStrike">
                          <a:effectLst/>
                        </a:rPr>
                        <a:t>Large Format Retail</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Bunnings Portfolio (6 Assets)*</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Multiple</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Multiple</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75,800</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Sep-25</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290,000,000</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5.10%</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3,826</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Charter Hall Direct Convenience Retail Fund (DCRF)</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Wesfarmers</a:t>
                      </a:r>
                      <a:endParaRPr lang="en-AU" sz="700" b="0" i="0" u="none" strike="noStrike">
                        <a:solidFill>
                          <a:srgbClr val="000000"/>
                        </a:solidFill>
                        <a:effectLst/>
                        <a:latin typeface="Calibri" panose="020F0502020204030204" pitchFamily="34" charset="0"/>
                      </a:endParaRPr>
                    </a:p>
                  </a:txBody>
                  <a:tcPr marL="0" marR="0" marT="0" marB="0" anchor="ctr">
                    <a:lnT w="12700" cmpd="sng">
                      <a:noFill/>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819754822"/>
                  </a:ext>
                </a:extLst>
              </a:tr>
              <a:tr h="389628">
                <a:tc>
                  <a:txBody>
                    <a:bodyPr/>
                    <a:lstStyle/>
                    <a:p>
                      <a:pPr algn="l" fontAlgn="b">
                        <a:buNone/>
                      </a:pPr>
                      <a:r>
                        <a:rPr lang="en-AU" sz="700" u="none" strike="noStrike">
                          <a:effectLst/>
                        </a:rPr>
                        <a:t>Large Format Retail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Logan Super Centre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Logan</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QLD</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27,117</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Apr-25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115,000,000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6.68%</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4,241</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Centuria</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HMC Capital (HDN - HomeCo Daily Needs REIT)</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31129106"/>
                  </a:ext>
                </a:extLst>
              </a:tr>
              <a:tr h="389628">
                <a:tc>
                  <a:txBody>
                    <a:bodyPr/>
                    <a:lstStyle/>
                    <a:p>
                      <a:pPr algn="l" fontAlgn="b">
                        <a:buNone/>
                      </a:pPr>
                      <a:r>
                        <a:rPr lang="en-AU" sz="700" u="none" strike="noStrike">
                          <a:effectLst/>
                        </a:rPr>
                        <a:t>Large Format Retail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Joondalup Gate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Joondalup</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WA</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24,682</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Jul-25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79,100,000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7.10%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3,205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AsheMorgan</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APIL Group (Australasian Property Investments Ltd)</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41191926"/>
                  </a:ext>
                </a:extLst>
              </a:tr>
              <a:tr h="389628">
                <a:tc>
                  <a:txBody>
                    <a:bodyPr/>
                    <a:lstStyle/>
                    <a:p>
                      <a:pPr algn="l" fontAlgn="b">
                        <a:buNone/>
                      </a:pPr>
                      <a:r>
                        <a:rPr lang="en-AU" sz="700" u="none" strike="noStrike">
                          <a:effectLst/>
                        </a:rPr>
                        <a:t>Neighbourhood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St Ives Shopping Village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St Ives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NSW</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17,475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May-25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450,000,000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25,751</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Iris Capital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EK Nominees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14043617"/>
                  </a:ext>
                </a:extLst>
              </a:tr>
              <a:tr h="389628">
                <a:tc>
                  <a:txBody>
                    <a:bodyPr/>
                    <a:lstStyle/>
                    <a:p>
                      <a:pPr algn="l" fontAlgn="b">
                        <a:buNone/>
                      </a:pPr>
                      <a:r>
                        <a:rPr lang="en-AU" sz="700" u="none" strike="noStrike">
                          <a:effectLst/>
                        </a:rPr>
                        <a:t>Neighbourhood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Southport Park Shopping Centre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Southport</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QLD</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20,012</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Dec-25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152,500,000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5.38%</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7,620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Charter Hall (DCRF)</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JVL Investment Group</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29750132"/>
                  </a:ext>
                </a:extLst>
              </a:tr>
              <a:tr h="389628">
                <a:tc>
                  <a:txBody>
                    <a:bodyPr/>
                    <a:lstStyle/>
                    <a:p>
                      <a:pPr algn="l" fontAlgn="b">
                        <a:buNone/>
                      </a:pPr>
                      <a:r>
                        <a:rPr lang="en-AU" sz="700" u="none" strike="noStrike">
                          <a:effectLst/>
                        </a:rPr>
                        <a:t>Neighbourhood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The Barracks (Retail + Office)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Brisbane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QLD</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19,433</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Oct-25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148,850,000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8.10%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7,660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Aware Super</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Growthpoint</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50757769"/>
                  </a:ext>
                </a:extLst>
              </a:tr>
              <a:tr h="389628">
                <a:tc>
                  <a:txBody>
                    <a:bodyPr/>
                    <a:lstStyle/>
                    <a:p>
                      <a:pPr algn="l" fontAlgn="b">
                        <a:buNone/>
                      </a:pPr>
                      <a:r>
                        <a:rPr lang="en-AU" sz="700" u="none" strike="noStrike">
                          <a:effectLst/>
                        </a:rPr>
                        <a:t>Regional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Erina Fair</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Erina</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NSW</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114,598</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Oct-25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895,000,000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6.50%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7,810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Fawkner Property</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Lendlease APPF Retail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630076966"/>
                  </a:ext>
                </a:extLst>
              </a:tr>
              <a:tr h="389628">
                <a:tc>
                  <a:txBody>
                    <a:bodyPr/>
                    <a:lstStyle/>
                    <a:p>
                      <a:pPr algn="l" fontAlgn="b">
                        <a:buNone/>
                      </a:pPr>
                      <a:r>
                        <a:rPr lang="en-AU" sz="700" u="none" strike="noStrike">
                          <a:effectLst/>
                        </a:rPr>
                        <a:t>Regional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Macquarie Centre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Macquarie Park</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NSW</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134,897</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Jun-25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830,000,000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12,306</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Unisuper JV Cbus Property</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Dexus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827610608"/>
                  </a:ext>
                </a:extLst>
              </a:tr>
              <a:tr h="389628">
                <a:tc>
                  <a:txBody>
                    <a:bodyPr/>
                    <a:lstStyle/>
                    <a:p>
                      <a:pPr algn="l" fontAlgn="b">
                        <a:buNone/>
                      </a:pPr>
                      <a:r>
                        <a:rPr lang="en-AU" sz="700" u="none" strike="noStrike">
                          <a:effectLst/>
                        </a:rPr>
                        <a:t>Regional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Westfield Chermside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Chermside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QLD</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176,585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Dec-25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683,000,000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15,471</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Dexus Strategic Investment Trust 1 (SSIT1)</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Scentre Group</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996042507"/>
                  </a:ext>
                </a:extLst>
              </a:tr>
              <a:tr h="389628">
                <a:tc>
                  <a:txBody>
                    <a:bodyPr/>
                    <a:lstStyle/>
                    <a:p>
                      <a:pPr algn="l" fontAlgn="b">
                        <a:buNone/>
                      </a:pPr>
                      <a:r>
                        <a:rPr lang="en-AU" sz="700" u="none" strike="noStrike">
                          <a:effectLst/>
                        </a:rPr>
                        <a:t>Sub-Regional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Burwood One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Burwood East</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VIC</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26,597</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Dec-25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210,000,000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5.50%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7,896</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Charter Hall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Si Feng</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471924628"/>
                  </a:ext>
                </a:extLst>
              </a:tr>
              <a:tr h="389628">
                <a:tc>
                  <a:txBody>
                    <a:bodyPr/>
                    <a:lstStyle/>
                    <a:p>
                      <a:pPr algn="l" fontAlgn="b">
                        <a:buNone/>
                      </a:pPr>
                      <a:r>
                        <a:rPr lang="en-AU" sz="700" u="none" strike="noStrike">
                          <a:effectLst/>
                        </a:rPr>
                        <a:t>Sub-Regional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Waverley Gardens Shopping Centre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Mulgrave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VIC</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39,553</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Jun-25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170,000,000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7.44%</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b">
                        <a:buNone/>
                      </a:pPr>
                      <a:r>
                        <a:rPr lang="en-AU" sz="700" u="none" strike="noStrike">
                          <a:effectLst/>
                        </a:rPr>
                        <a:t>4,298</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Charter Hall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l" fontAlgn="b">
                        <a:buNone/>
                      </a:pPr>
                      <a:r>
                        <a:rPr lang="en-AU" sz="700" u="none" strike="noStrike">
                          <a:effectLst/>
                        </a:rPr>
                        <a:t>Elanor Investors Group</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652589414"/>
                  </a:ext>
                </a:extLst>
              </a:tr>
              <a:tr h="389628">
                <a:tc>
                  <a:txBody>
                    <a:bodyPr/>
                    <a:lstStyle/>
                    <a:p>
                      <a:pPr algn="l" fontAlgn="b">
                        <a:buNone/>
                      </a:pPr>
                      <a:r>
                        <a:rPr lang="en-AU" sz="700" u="none" strike="noStrike">
                          <a:effectLst/>
                        </a:rPr>
                        <a:t>Sub-Regional Centres</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l" fontAlgn="b">
                        <a:buNone/>
                      </a:pPr>
                      <a:r>
                        <a:rPr lang="en-AU" sz="700" u="none" strike="noStrike">
                          <a:effectLst/>
                        </a:rPr>
                        <a:t>Corio Village</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l" fontAlgn="b">
                        <a:buNone/>
                      </a:pPr>
                      <a:r>
                        <a:rPr lang="en-AU" sz="700" u="none" strike="noStrike">
                          <a:effectLst/>
                        </a:rPr>
                        <a:t>Corio</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VIC</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34,903</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Apr-25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146,000,000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100%</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6.75%</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ctr" fontAlgn="b">
                        <a:buNone/>
                      </a:pPr>
                      <a:r>
                        <a:rPr lang="en-AU" sz="700" u="none" strike="noStrike">
                          <a:effectLst/>
                        </a:rPr>
                        <a:t>4,183</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l" fontAlgn="b">
                        <a:buNone/>
                      </a:pPr>
                      <a:r>
                        <a:rPr lang="en-AU" sz="700" u="none" strike="noStrike">
                          <a:effectLst/>
                        </a:rPr>
                        <a:t>Charter Hall</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tc>
                  <a:txBody>
                    <a:bodyPr/>
                    <a:lstStyle/>
                    <a:p>
                      <a:pPr algn="l" fontAlgn="b">
                        <a:buNone/>
                      </a:pPr>
                      <a:r>
                        <a:rPr lang="en-AU" sz="700" u="none" strike="noStrike">
                          <a:effectLst/>
                        </a:rPr>
                        <a:t>IP Generation</a:t>
                      </a:r>
                      <a:endParaRPr lang="en-AU" sz="700" b="0" i="0" u="none" strike="noStrike">
                        <a:solidFill>
                          <a:srgbClr val="000000"/>
                        </a:solidFill>
                        <a:effectLst/>
                        <a:latin typeface="Calibri" panose="020F0502020204030204" pitchFamily="34" charset="0"/>
                      </a:endParaRPr>
                    </a:p>
                  </a:txBody>
                  <a:tcPr marL="0" marR="0" marT="0" marB="0" anchor="ctr">
                    <a:lnT w="6350" cap="flat" cmpd="sng" algn="ctr">
                      <a:solidFill>
                        <a:schemeClr val="bg1">
                          <a:lumMod val="75000"/>
                        </a:schemeClr>
                      </a:solidFill>
                      <a:prstDash val="solid"/>
                      <a:round/>
                      <a:headEnd type="none" w="med" len="med"/>
                      <a:tailEnd type="none" w="med" len="med"/>
                    </a:lnT>
                    <a:noFill/>
                  </a:tcPr>
                </a:tc>
                <a:extLst>
                  <a:ext uri="{0D108BD9-81ED-4DB2-BD59-A6C34878D82A}">
                    <a16:rowId xmlns:a16="http://schemas.microsoft.com/office/drawing/2014/main" val="530420477"/>
                  </a:ext>
                </a:extLst>
              </a:tr>
            </a:tbl>
          </a:graphicData>
        </a:graphic>
      </p:graphicFrame>
    </p:spTree>
    <p:extLst>
      <p:ext uri="{BB962C8B-B14F-4D97-AF65-F5344CB8AC3E}">
        <p14:creationId xmlns:p14="http://schemas.microsoft.com/office/powerpoint/2010/main" val="6221396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47A0D-AF5A-67ED-0A92-5DA04F65E7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39E64C-4899-FC02-1D00-67E524E6422D}"/>
              </a:ext>
            </a:extLst>
          </p:cNvPr>
          <p:cNvSpPr>
            <a:spLocks noGrp="1"/>
          </p:cNvSpPr>
          <p:nvPr>
            <p:ph type="body" sz="quarter" idx="10"/>
          </p:nvPr>
        </p:nvSpPr>
        <p:spPr/>
        <p:txBody>
          <a:bodyPr/>
          <a:lstStyle/>
          <a:p>
            <a:r>
              <a:rPr lang="en-AU"/>
              <a:t>Supporting Sensitivity Analysis</a:t>
            </a:r>
          </a:p>
        </p:txBody>
      </p:sp>
      <p:sp>
        <p:nvSpPr>
          <p:cNvPr id="3" name="Text Placeholder 2">
            <a:extLst>
              <a:ext uri="{FF2B5EF4-FFF2-40B4-BE49-F238E27FC236}">
                <a16:creationId xmlns:a16="http://schemas.microsoft.com/office/drawing/2014/main" id="{375FDE70-FFBA-8906-CEE5-8F6326EC9DC7}"/>
              </a:ext>
            </a:extLst>
          </p:cNvPr>
          <p:cNvSpPr>
            <a:spLocks noGrp="1"/>
          </p:cNvSpPr>
          <p:nvPr>
            <p:ph type="body" sz="quarter" idx="12"/>
          </p:nvPr>
        </p:nvSpPr>
        <p:spPr/>
        <p:txBody>
          <a:bodyPr/>
          <a:lstStyle/>
          <a:p>
            <a:r>
              <a:rPr lang="en-AU"/>
              <a:t>IRR sensitivity to key drivers</a:t>
            </a:r>
          </a:p>
        </p:txBody>
      </p:sp>
      <p:sp>
        <p:nvSpPr>
          <p:cNvPr id="4" name="Text Placeholder 3">
            <a:extLst>
              <a:ext uri="{FF2B5EF4-FFF2-40B4-BE49-F238E27FC236}">
                <a16:creationId xmlns:a16="http://schemas.microsoft.com/office/drawing/2014/main" id="{8CB92244-379C-C743-62F1-26672B681BCD}"/>
              </a:ext>
            </a:extLst>
          </p:cNvPr>
          <p:cNvSpPr>
            <a:spLocks noGrp="1"/>
          </p:cNvSpPr>
          <p:nvPr>
            <p:ph type="body" sz="quarter" idx="13"/>
          </p:nvPr>
        </p:nvSpPr>
        <p:spPr/>
        <p:txBody>
          <a:bodyPr/>
          <a:lstStyle/>
          <a:p>
            <a:r>
              <a:rPr lang="en-AU"/>
              <a:t>Source: </a:t>
            </a:r>
            <a:r>
              <a:rPr lang="en-AU" err="1"/>
              <a:t>Aurum</a:t>
            </a:r>
            <a:r>
              <a:rPr lang="en-AU"/>
              <a:t> Capital estimates</a:t>
            </a:r>
          </a:p>
        </p:txBody>
      </p:sp>
      <p:grpSp>
        <p:nvGrpSpPr>
          <p:cNvPr id="5" name="Group 4">
            <a:extLst>
              <a:ext uri="{FF2B5EF4-FFF2-40B4-BE49-F238E27FC236}">
                <a16:creationId xmlns:a16="http://schemas.microsoft.com/office/drawing/2014/main" id="{E4333588-CA9B-898D-9433-B6B83D496F17}"/>
              </a:ext>
            </a:extLst>
          </p:cNvPr>
          <p:cNvGrpSpPr/>
          <p:nvPr/>
        </p:nvGrpSpPr>
        <p:grpSpPr>
          <a:xfrm>
            <a:off x="215901" y="1333295"/>
            <a:ext cx="4228281" cy="276999"/>
            <a:chOff x="215899" y="1333293"/>
            <a:chExt cx="4228281" cy="276999"/>
          </a:xfrm>
        </p:grpSpPr>
        <p:sp>
          <p:nvSpPr>
            <p:cNvPr id="6" name="TextBox 5">
              <a:extLst>
                <a:ext uri="{FF2B5EF4-FFF2-40B4-BE49-F238E27FC236}">
                  <a16:creationId xmlns:a16="http://schemas.microsoft.com/office/drawing/2014/main" id="{8A1459DE-105C-FB4E-A32E-7D574C0AD34F}"/>
                </a:ext>
              </a:extLst>
            </p:cNvPr>
            <p:cNvSpPr txBox="1"/>
            <p:nvPr/>
          </p:nvSpPr>
          <p:spPr>
            <a:xfrm>
              <a:off x="215899" y="133329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NOI Growth vs. Occupancy</a:t>
              </a:r>
            </a:p>
          </p:txBody>
        </p:sp>
        <p:cxnSp>
          <p:nvCxnSpPr>
            <p:cNvPr id="7" name="Straight Connector 6">
              <a:extLst>
                <a:ext uri="{FF2B5EF4-FFF2-40B4-BE49-F238E27FC236}">
                  <a16:creationId xmlns:a16="http://schemas.microsoft.com/office/drawing/2014/main" id="{CA64D0CC-DF45-46E0-3576-B9BF070145C9}"/>
                </a:ext>
              </a:extLst>
            </p:cNvPr>
            <p:cNvCxnSpPr>
              <a:cxnSpLocks/>
            </p:cNvCxnSpPr>
            <p:nvPr/>
          </p:nvCxnSpPr>
          <p:spPr>
            <a:xfrm>
              <a:off x="215902"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AF55C985-818C-9171-77BE-911DD5085135}"/>
              </a:ext>
            </a:extLst>
          </p:cNvPr>
          <p:cNvGrpSpPr/>
          <p:nvPr/>
        </p:nvGrpSpPr>
        <p:grpSpPr>
          <a:xfrm>
            <a:off x="4726399" y="1333295"/>
            <a:ext cx="4228281" cy="276999"/>
            <a:chOff x="215899" y="1333293"/>
            <a:chExt cx="4228281" cy="276999"/>
          </a:xfrm>
        </p:grpSpPr>
        <p:sp>
          <p:nvSpPr>
            <p:cNvPr id="9" name="TextBox 8">
              <a:extLst>
                <a:ext uri="{FF2B5EF4-FFF2-40B4-BE49-F238E27FC236}">
                  <a16:creationId xmlns:a16="http://schemas.microsoft.com/office/drawing/2014/main" id="{01C7CB39-AB03-35CD-E885-1C0D484DFBFC}"/>
                </a:ext>
              </a:extLst>
            </p:cNvPr>
            <p:cNvSpPr txBox="1"/>
            <p:nvPr/>
          </p:nvSpPr>
          <p:spPr>
            <a:xfrm>
              <a:off x="215899" y="133329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LTV vs. Cost of Debt</a:t>
              </a:r>
            </a:p>
          </p:txBody>
        </p:sp>
        <p:cxnSp>
          <p:nvCxnSpPr>
            <p:cNvPr id="10" name="Straight Connector 9">
              <a:extLst>
                <a:ext uri="{FF2B5EF4-FFF2-40B4-BE49-F238E27FC236}">
                  <a16:creationId xmlns:a16="http://schemas.microsoft.com/office/drawing/2014/main" id="{294022CC-8969-C018-C83C-4BAB2BB3BAD5}"/>
                </a:ext>
              </a:extLst>
            </p:cNvPr>
            <p:cNvCxnSpPr>
              <a:cxnSpLocks/>
            </p:cNvCxnSpPr>
            <p:nvPr/>
          </p:nvCxnSpPr>
          <p:spPr>
            <a:xfrm>
              <a:off x="215902"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422BED98-1261-EC56-6489-797CBFFCD647}"/>
              </a:ext>
            </a:extLst>
          </p:cNvPr>
          <p:cNvGrpSpPr/>
          <p:nvPr/>
        </p:nvGrpSpPr>
        <p:grpSpPr>
          <a:xfrm>
            <a:off x="215902" y="3799703"/>
            <a:ext cx="4228281" cy="276999"/>
            <a:chOff x="215899" y="1333293"/>
            <a:chExt cx="4228281" cy="276999"/>
          </a:xfrm>
        </p:grpSpPr>
        <p:sp>
          <p:nvSpPr>
            <p:cNvPr id="12" name="TextBox 11">
              <a:extLst>
                <a:ext uri="{FF2B5EF4-FFF2-40B4-BE49-F238E27FC236}">
                  <a16:creationId xmlns:a16="http://schemas.microsoft.com/office/drawing/2014/main" id="{9D26C635-CEBF-5AA3-965E-293275248E90}"/>
                </a:ext>
              </a:extLst>
            </p:cNvPr>
            <p:cNvSpPr txBox="1"/>
            <p:nvPr/>
          </p:nvSpPr>
          <p:spPr>
            <a:xfrm>
              <a:off x="215899" y="133329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Holding Period vs. Exit Cap Rate</a:t>
              </a:r>
            </a:p>
          </p:txBody>
        </p:sp>
        <p:cxnSp>
          <p:nvCxnSpPr>
            <p:cNvPr id="13" name="Straight Connector 12">
              <a:extLst>
                <a:ext uri="{FF2B5EF4-FFF2-40B4-BE49-F238E27FC236}">
                  <a16:creationId xmlns:a16="http://schemas.microsoft.com/office/drawing/2014/main" id="{D6428B2C-AA30-0321-FFC6-F6CBFC53EC27}"/>
                </a:ext>
              </a:extLst>
            </p:cNvPr>
            <p:cNvCxnSpPr>
              <a:cxnSpLocks/>
            </p:cNvCxnSpPr>
            <p:nvPr/>
          </p:nvCxnSpPr>
          <p:spPr>
            <a:xfrm>
              <a:off x="215902"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C0ECC5A4-0281-F94C-05A1-3E3EFF48484B}"/>
              </a:ext>
            </a:extLst>
          </p:cNvPr>
          <p:cNvGrpSpPr/>
          <p:nvPr/>
        </p:nvGrpSpPr>
        <p:grpSpPr>
          <a:xfrm>
            <a:off x="4699818" y="3795551"/>
            <a:ext cx="4228281" cy="276999"/>
            <a:chOff x="215899" y="1333293"/>
            <a:chExt cx="4228281" cy="276999"/>
          </a:xfrm>
        </p:grpSpPr>
        <p:sp>
          <p:nvSpPr>
            <p:cNvPr id="15" name="TextBox 14">
              <a:extLst>
                <a:ext uri="{FF2B5EF4-FFF2-40B4-BE49-F238E27FC236}">
                  <a16:creationId xmlns:a16="http://schemas.microsoft.com/office/drawing/2014/main" id="{611FBD93-ED0A-7E34-F261-A22A62B4F7C4}"/>
                </a:ext>
              </a:extLst>
            </p:cNvPr>
            <p:cNvSpPr txBox="1"/>
            <p:nvPr/>
          </p:nvSpPr>
          <p:spPr>
            <a:xfrm>
              <a:off x="215899" y="133329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Capex Spend vs. NOI Uplift</a:t>
              </a:r>
            </a:p>
          </p:txBody>
        </p:sp>
        <p:cxnSp>
          <p:nvCxnSpPr>
            <p:cNvPr id="16" name="Straight Connector 15">
              <a:extLst>
                <a:ext uri="{FF2B5EF4-FFF2-40B4-BE49-F238E27FC236}">
                  <a16:creationId xmlns:a16="http://schemas.microsoft.com/office/drawing/2014/main" id="{E0AA71EC-A31C-2229-9C99-031454BC27DB}"/>
                </a:ext>
              </a:extLst>
            </p:cNvPr>
            <p:cNvCxnSpPr>
              <a:cxnSpLocks/>
            </p:cNvCxnSpPr>
            <p:nvPr/>
          </p:nvCxnSpPr>
          <p:spPr>
            <a:xfrm>
              <a:off x="215902"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aphicFrame>
        <p:nvGraphicFramePr>
          <p:cNvPr id="17" name="Table 16">
            <a:extLst>
              <a:ext uri="{FF2B5EF4-FFF2-40B4-BE49-F238E27FC236}">
                <a16:creationId xmlns:a16="http://schemas.microsoft.com/office/drawing/2014/main" id="{85317C9B-8AD6-F548-B23C-E0081356A1FB}"/>
              </a:ext>
            </a:extLst>
          </p:cNvPr>
          <p:cNvGraphicFramePr>
            <a:graphicFrameLocks noGrp="1"/>
          </p:cNvGraphicFramePr>
          <p:nvPr>
            <p:extLst>
              <p:ext uri="{D42A27DB-BD31-4B8C-83A1-F6EECF244321}">
                <p14:modId xmlns:p14="http://schemas.microsoft.com/office/powerpoint/2010/main" val="43074814"/>
              </p:ext>
            </p:extLst>
          </p:nvPr>
        </p:nvGraphicFramePr>
        <p:xfrm>
          <a:off x="526092" y="2008992"/>
          <a:ext cx="3896825" cy="1591291"/>
        </p:xfrm>
        <a:graphic>
          <a:graphicData uri="http://schemas.openxmlformats.org/drawingml/2006/table">
            <a:tbl>
              <a:tblPr/>
              <a:tblGrid>
                <a:gridCol w="683530">
                  <a:extLst>
                    <a:ext uri="{9D8B030D-6E8A-4147-A177-3AD203B41FA5}">
                      <a16:colId xmlns:a16="http://schemas.microsoft.com/office/drawing/2014/main" val="2995732596"/>
                    </a:ext>
                  </a:extLst>
                </a:gridCol>
                <a:gridCol w="642659">
                  <a:extLst>
                    <a:ext uri="{9D8B030D-6E8A-4147-A177-3AD203B41FA5}">
                      <a16:colId xmlns:a16="http://schemas.microsoft.com/office/drawing/2014/main" val="2405205995"/>
                    </a:ext>
                  </a:extLst>
                </a:gridCol>
                <a:gridCol w="642659">
                  <a:extLst>
                    <a:ext uri="{9D8B030D-6E8A-4147-A177-3AD203B41FA5}">
                      <a16:colId xmlns:a16="http://schemas.microsoft.com/office/drawing/2014/main" val="2232374586"/>
                    </a:ext>
                  </a:extLst>
                </a:gridCol>
                <a:gridCol w="642659">
                  <a:extLst>
                    <a:ext uri="{9D8B030D-6E8A-4147-A177-3AD203B41FA5}">
                      <a16:colId xmlns:a16="http://schemas.microsoft.com/office/drawing/2014/main" val="3926089943"/>
                    </a:ext>
                  </a:extLst>
                </a:gridCol>
                <a:gridCol w="642659">
                  <a:extLst>
                    <a:ext uri="{9D8B030D-6E8A-4147-A177-3AD203B41FA5}">
                      <a16:colId xmlns:a16="http://schemas.microsoft.com/office/drawing/2014/main" val="1041819233"/>
                    </a:ext>
                  </a:extLst>
                </a:gridCol>
                <a:gridCol w="642659">
                  <a:extLst>
                    <a:ext uri="{9D8B030D-6E8A-4147-A177-3AD203B41FA5}">
                      <a16:colId xmlns:a16="http://schemas.microsoft.com/office/drawing/2014/main" val="2605549989"/>
                    </a:ext>
                  </a:extLst>
                </a:gridCol>
              </a:tblGrid>
              <a:tr h="279066">
                <a:tc>
                  <a:txBody>
                    <a:bodyPr/>
                    <a:lstStyle/>
                    <a:p>
                      <a:pPr algn="ctr" fontAlgn="ctr">
                        <a:buNone/>
                      </a:pPr>
                      <a:r>
                        <a:rPr lang="en-AU" sz="800" b="1" i="0" u="none" strike="noStrike">
                          <a:solidFill>
                            <a:srgbClr val="000000"/>
                          </a:solidFill>
                          <a:effectLst/>
                          <a:latin typeface="Arial" panose="020B060402020202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1" i="0" u="none" strike="noStrike">
                          <a:solidFill>
                            <a:srgbClr val="000000"/>
                          </a:solidFill>
                          <a:effectLst/>
                          <a:latin typeface="Arial" panose="020B0604020202020204" pitchFamily="34" charset="0"/>
                        </a:rPr>
                        <a:t>93.0%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1" i="0" u="none" strike="noStrike">
                          <a:solidFill>
                            <a:srgbClr val="000000"/>
                          </a:solidFill>
                          <a:effectLst/>
                          <a:latin typeface="Arial" panose="020B0604020202020204" pitchFamily="34" charset="0"/>
                        </a:rPr>
                        <a:t>94.5%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1" i="0" u="none" strike="noStrike">
                          <a:solidFill>
                            <a:srgbClr val="000000"/>
                          </a:solidFill>
                          <a:effectLst/>
                          <a:latin typeface="Arial" panose="020B0604020202020204" pitchFamily="34" charset="0"/>
                        </a:rPr>
                        <a:t>96.0%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1" i="0" u="none" strike="noStrike">
                          <a:solidFill>
                            <a:srgbClr val="000000"/>
                          </a:solidFill>
                          <a:effectLst/>
                          <a:latin typeface="Arial" panose="020B0604020202020204" pitchFamily="34" charset="0"/>
                        </a:rPr>
                        <a:t>97.5%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1" i="0" u="none" strike="noStrike">
                          <a:solidFill>
                            <a:srgbClr val="000000"/>
                          </a:solidFill>
                          <a:effectLst/>
                          <a:latin typeface="Arial" panose="020B0604020202020204" pitchFamily="34" charset="0"/>
                        </a:rPr>
                        <a:t>99.0%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4781895"/>
                  </a:ext>
                </a:extLst>
              </a:tr>
              <a:tr h="262445">
                <a:tc>
                  <a:txBody>
                    <a:bodyPr/>
                    <a:lstStyle/>
                    <a:p>
                      <a:pPr algn="ctr" fontAlgn="ctr">
                        <a:buNone/>
                      </a:pPr>
                      <a:r>
                        <a:rPr lang="en-AU" sz="800" b="1" i="0" u="none" strike="noStrike">
                          <a:solidFill>
                            <a:srgbClr val="000000"/>
                          </a:solidFill>
                          <a:effectLst/>
                          <a:latin typeface="Arial" panose="020B0604020202020204" pitchFamily="34" charset="0"/>
                        </a:rPr>
                        <a:t>2.0%</a:t>
                      </a:r>
                    </a:p>
                  </a:txBody>
                  <a:tcPr marL="9525" marR="9525" marT="9525"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9.2%</a:t>
                      </a: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374252"/>
                  </a:ext>
                </a:extLst>
              </a:tr>
              <a:tr h="262445">
                <a:tc>
                  <a:txBody>
                    <a:bodyPr/>
                    <a:lstStyle/>
                    <a:p>
                      <a:pPr algn="ctr" fontAlgn="ctr">
                        <a:buNone/>
                      </a:pPr>
                      <a:r>
                        <a:rPr lang="en-AU" sz="800" b="1" i="0" u="none" strike="noStrike">
                          <a:solidFill>
                            <a:srgbClr val="000000"/>
                          </a:solidFill>
                          <a:effectLst/>
                          <a:latin typeface="Arial" panose="020B0604020202020204" pitchFamily="34" charset="0"/>
                        </a:rPr>
                        <a:t>2.5%</a:t>
                      </a:r>
                    </a:p>
                  </a:txBody>
                  <a:tcPr marL="9525" marR="9525" marT="9525"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10.5%</a:t>
                      </a: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843950"/>
                  </a:ext>
                </a:extLst>
              </a:tr>
              <a:tr h="262445">
                <a:tc>
                  <a:txBody>
                    <a:bodyPr/>
                    <a:lstStyle/>
                    <a:p>
                      <a:pPr algn="ctr" fontAlgn="ctr">
                        <a:buNone/>
                      </a:pPr>
                      <a:r>
                        <a:rPr lang="en-AU" sz="800" b="1" i="0" u="none" strike="noStrike">
                          <a:solidFill>
                            <a:srgbClr val="000000"/>
                          </a:solidFill>
                          <a:effectLst/>
                          <a:latin typeface="Arial" panose="020B0604020202020204" pitchFamily="34" charset="0"/>
                        </a:rPr>
                        <a:t>3.0%</a:t>
                      </a:r>
                    </a:p>
                  </a:txBody>
                  <a:tcPr marL="9525" marR="9525" marT="9525"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11.8%</a:t>
                      </a: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12.7%</a:t>
                      </a:r>
                    </a:p>
                  </a:txBody>
                  <a:tcPr marL="9525" marR="9525" marT="9525"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1" i="0" u="none" strike="noStrike">
                          <a:solidFill>
                            <a:srgbClr val="1F1F1F"/>
                          </a:solidFill>
                          <a:effectLst/>
                          <a:latin typeface="Arial" panose="020B0604020202020204" pitchFamily="34" charset="0"/>
                        </a:rPr>
                        <a:t>13.5%</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14.3%</a:t>
                      </a:r>
                    </a:p>
                  </a:txBody>
                  <a:tcPr marL="9525" marR="9525" marT="9525"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5034145"/>
                  </a:ext>
                </a:extLst>
              </a:tr>
              <a:tr h="262445">
                <a:tc>
                  <a:txBody>
                    <a:bodyPr/>
                    <a:lstStyle/>
                    <a:p>
                      <a:pPr algn="ctr" fontAlgn="ctr">
                        <a:buNone/>
                      </a:pPr>
                      <a:r>
                        <a:rPr lang="en-AU" sz="800" b="1" i="0" u="none" strike="noStrike">
                          <a:solidFill>
                            <a:srgbClr val="000000"/>
                          </a:solidFill>
                          <a:effectLst/>
                          <a:latin typeface="Arial" panose="020B0604020202020204" pitchFamily="34" charset="0"/>
                        </a:rPr>
                        <a:t>3.5%</a:t>
                      </a:r>
                    </a:p>
                  </a:txBody>
                  <a:tcPr marL="9525" marR="9525" marT="9525"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13.1%</a:t>
                      </a: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389380"/>
                  </a:ext>
                </a:extLst>
              </a:tr>
              <a:tr h="262445">
                <a:tc>
                  <a:txBody>
                    <a:bodyPr/>
                    <a:lstStyle/>
                    <a:p>
                      <a:pPr algn="ctr" fontAlgn="ctr">
                        <a:buNone/>
                      </a:pPr>
                      <a:r>
                        <a:rPr lang="en-AU" sz="800" b="1" i="0" u="none" strike="noStrike">
                          <a:solidFill>
                            <a:srgbClr val="000000"/>
                          </a:solidFill>
                          <a:effectLst/>
                          <a:latin typeface="Arial" panose="020B0604020202020204" pitchFamily="34" charset="0"/>
                        </a:rPr>
                        <a:t>4.0%</a:t>
                      </a:r>
                    </a:p>
                  </a:txBody>
                  <a:tcPr marL="9525" marR="9525" marT="9525"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AU" sz="800" b="0" i="0" u="none" strike="noStrike">
                          <a:solidFill>
                            <a:srgbClr val="1F1F1F"/>
                          </a:solidFill>
                          <a:effectLst/>
                          <a:latin typeface="Arial" panose="020B0604020202020204" pitchFamily="34" charset="0"/>
                        </a:rPr>
                        <a:t>14.4%</a:t>
                      </a:r>
                    </a:p>
                  </a:txBody>
                  <a:tcPr marL="9525" marR="9525" marT="9525"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16.1%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16.9%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500015259"/>
                  </a:ext>
                </a:extLst>
              </a:tr>
            </a:tbl>
          </a:graphicData>
        </a:graphic>
      </p:graphicFrame>
      <p:graphicFrame>
        <p:nvGraphicFramePr>
          <p:cNvPr id="19" name="Table 18">
            <a:extLst>
              <a:ext uri="{FF2B5EF4-FFF2-40B4-BE49-F238E27FC236}">
                <a16:creationId xmlns:a16="http://schemas.microsoft.com/office/drawing/2014/main" id="{94336DF3-5FB6-C397-0B26-CFC77989B992}"/>
              </a:ext>
            </a:extLst>
          </p:cNvPr>
          <p:cNvGraphicFramePr>
            <a:graphicFrameLocks noGrp="1"/>
          </p:cNvGraphicFramePr>
          <p:nvPr>
            <p:extLst>
              <p:ext uri="{D42A27DB-BD31-4B8C-83A1-F6EECF244321}">
                <p14:modId xmlns:p14="http://schemas.microsoft.com/office/powerpoint/2010/main" val="518518199"/>
              </p:ext>
            </p:extLst>
          </p:nvPr>
        </p:nvGraphicFramePr>
        <p:xfrm>
          <a:off x="5095875" y="2013143"/>
          <a:ext cx="3810958" cy="1587138"/>
        </p:xfrm>
        <a:graphic>
          <a:graphicData uri="http://schemas.openxmlformats.org/drawingml/2006/table">
            <a:tbl>
              <a:tblPr/>
              <a:tblGrid>
                <a:gridCol w="706203">
                  <a:extLst>
                    <a:ext uri="{9D8B030D-6E8A-4147-A177-3AD203B41FA5}">
                      <a16:colId xmlns:a16="http://schemas.microsoft.com/office/drawing/2014/main" val="1211190707"/>
                    </a:ext>
                  </a:extLst>
                </a:gridCol>
                <a:gridCol w="620951">
                  <a:extLst>
                    <a:ext uri="{9D8B030D-6E8A-4147-A177-3AD203B41FA5}">
                      <a16:colId xmlns:a16="http://schemas.microsoft.com/office/drawing/2014/main" val="2706029114"/>
                    </a:ext>
                  </a:extLst>
                </a:gridCol>
                <a:gridCol w="620951">
                  <a:extLst>
                    <a:ext uri="{9D8B030D-6E8A-4147-A177-3AD203B41FA5}">
                      <a16:colId xmlns:a16="http://schemas.microsoft.com/office/drawing/2014/main" val="1040453680"/>
                    </a:ext>
                  </a:extLst>
                </a:gridCol>
                <a:gridCol w="620951">
                  <a:extLst>
                    <a:ext uri="{9D8B030D-6E8A-4147-A177-3AD203B41FA5}">
                      <a16:colId xmlns:a16="http://schemas.microsoft.com/office/drawing/2014/main" val="2711768148"/>
                    </a:ext>
                  </a:extLst>
                </a:gridCol>
                <a:gridCol w="620951">
                  <a:extLst>
                    <a:ext uri="{9D8B030D-6E8A-4147-A177-3AD203B41FA5}">
                      <a16:colId xmlns:a16="http://schemas.microsoft.com/office/drawing/2014/main" val="2636728303"/>
                    </a:ext>
                  </a:extLst>
                </a:gridCol>
                <a:gridCol w="620951">
                  <a:extLst>
                    <a:ext uri="{9D8B030D-6E8A-4147-A177-3AD203B41FA5}">
                      <a16:colId xmlns:a16="http://schemas.microsoft.com/office/drawing/2014/main" val="4264555317"/>
                    </a:ext>
                  </a:extLst>
                </a:gridCol>
              </a:tblGrid>
              <a:tr h="278338">
                <a:tc>
                  <a:txBody>
                    <a:bodyPr/>
                    <a:lstStyle/>
                    <a:p>
                      <a:pPr algn="ctr" fontAlgn="ctr">
                        <a:buNone/>
                      </a:pPr>
                      <a:r>
                        <a:rPr lang="en-AU" sz="800" b="1" i="0" u="none" strike="noStrike">
                          <a:solidFill>
                            <a:srgbClr val="000000"/>
                          </a:solidFill>
                          <a:effectLst/>
                          <a:latin typeface="Arial" panose="020B0604020202020204" pitchFamily="34" charset="0"/>
                        </a:rPr>
                        <a:t> </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4.00%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4.50%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5.00%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5.50%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6.00%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2521974"/>
                  </a:ext>
                </a:extLst>
              </a:tr>
              <a:tr h="261760">
                <a:tc>
                  <a:txBody>
                    <a:bodyPr/>
                    <a:lstStyle/>
                    <a:p>
                      <a:pPr algn="ctr" fontAlgn="ctr">
                        <a:buNone/>
                      </a:pPr>
                      <a:r>
                        <a:rPr lang="en-AU" sz="800" b="1" i="0" u="none" strike="noStrike">
                          <a:solidFill>
                            <a:srgbClr val="000000"/>
                          </a:solidFill>
                          <a:effectLst/>
                          <a:latin typeface="Arial" panose="020B0604020202020204" pitchFamily="34" charset="0"/>
                        </a:rPr>
                        <a:t>25.0%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310753830"/>
                  </a:ext>
                </a:extLst>
              </a:tr>
              <a:tr h="261760">
                <a:tc>
                  <a:txBody>
                    <a:bodyPr/>
                    <a:lstStyle/>
                    <a:p>
                      <a:pPr algn="ctr" fontAlgn="ctr">
                        <a:buNone/>
                      </a:pPr>
                      <a:r>
                        <a:rPr lang="en-AU" sz="800" b="1" i="0" u="none" strike="noStrike">
                          <a:solidFill>
                            <a:srgbClr val="000000"/>
                          </a:solidFill>
                          <a:effectLst/>
                          <a:latin typeface="Arial" panose="020B0604020202020204" pitchFamily="34" charset="0"/>
                        </a:rPr>
                        <a:t>30.0%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1F1F1F"/>
                          </a:solidFill>
                          <a:effectLst/>
                          <a:latin typeface="Arial" panose="020B0604020202020204" pitchFamily="34" charset="0"/>
                        </a:rPr>
                        <a:t>12.7%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354621456"/>
                  </a:ext>
                </a:extLst>
              </a:tr>
              <a:tr h="261760">
                <a:tc>
                  <a:txBody>
                    <a:bodyPr/>
                    <a:lstStyle/>
                    <a:p>
                      <a:pPr algn="ctr" fontAlgn="ctr">
                        <a:buNone/>
                      </a:pPr>
                      <a:r>
                        <a:rPr lang="en-AU" sz="800" b="1" i="0" u="none" strike="noStrike">
                          <a:solidFill>
                            <a:srgbClr val="000000"/>
                          </a:solidFill>
                          <a:effectLst/>
                          <a:latin typeface="Arial" panose="020B0604020202020204" pitchFamily="34" charset="0"/>
                        </a:rPr>
                        <a:t>35.0%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13.9%</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1" i="0" u="none" strike="noStrike">
                          <a:solidFill>
                            <a:srgbClr val="1F1F1F"/>
                          </a:solidFill>
                          <a:effectLst/>
                          <a:latin typeface="Arial" panose="020B0604020202020204" pitchFamily="34" charset="0"/>
                        </a:rPr>
                        <a:t>13.5%</a:t>
                      </a:r>
                    </a:p>
                  </a:txBody>
                  <a:tcPr marL="9525" marR="9525" marT="9525" marB="0" anchor="ctr">
                    <a:lnL>
                      <a:noFill/>
                    </a:lnL>
                    <a:lnR>
                      <a:noFill/>
                    </a:lnR>
                    <a:lnT>
                      <a:noFill/>
                    </a:lnT>
                    <a:lnB>
                      <a:noFill/>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13.1%</a:t>
                      </a: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94584991"/>
                  </a:ext>
                </a:extLst>
              </a:tr>
              <a:tr h="261760">
                <a:tc>
                  <a:txBody>
                    <a:bodyPr/>
                    <a:lstStyle/>
                    <a:p>
                      <a:pPr algn="ctr" fontAlgn="ctr">
                        <a:buNone/>
                      </a:pPr>
                      <a:r>
                        <a:rPr lang="en-AU" sz="800" b="1" i="0" u="none" strike="noStrike">
                          <a:solidFill>
                            <a:srgbClr val="000000"/>
                          </a:solidFill>
                          <a:effectLst/>
                          <a:latin typeface="Arial" panose="020B0604020202020204" pitchFamily="34" charset="0"/>
                        </a:rPr>
                        <a:t>40.0%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54142537"/>
                  </a:ext>
                </a:extLst>
              </a:tr>
              <a:tr h="261760">
                <a:tc>
                  <a:txBody>
                    <a:bodyPr/>
                    <a:lstStyle/>
                    <a:p>
                      <a:pPr algn="ctr" fontAlgn="ctr">
                        <a:buNone/>
                      </a:pPr>
                      <a:r>
                        <a:rPr lang="en-AU" sz="800" b="1" i="0" u="none" strike="noStrike">
                          <a:solidFill>
                            <a:srgbClr val="000000"/>
                          </a:solidFill>
                          <a:effectLst/>
                          <a:latin typeface="Arial" panose="020B0604020202020204" pitchFamily="34" charset="0"/>
                        </a:rPr>
                        <a:t>45.0%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84034505"/>
                  </a:ext>
                </a:extLst>
              </a:tr>
            </a:tbl>
          </a:graphicData>
        </a:graphic>
      </p:graphicFrame>
      <p:graphicFrame>
        <p:nvGraphicFramePr>
          <p:cNvPr id="20" name="Table 19">
            <a:extLst>
              <a:ext uri="{FF2B5EF4-FFF2-40B4-BE49-F238E27FC236}">
                <a16:creationId xmlns:a16="http://schemas.microsoft.com/office/drawing/2014/main" id="{2AB5ADF2-B477-18A8-1016-8A69ED537F8E}"/>
              </a:ext>
            </a:extLst>
          </p:cNvPr>
          <p:cNvGraphicFramePr>
            <a:graphicFrameLocks noGrp="1"/>
          </p:cNvGraphicFramePr>
          <p:nvPr>
            <p:extLst>
              <p:ext uri="{D42A27DB-BD31-4B8C-83A1-F6EECF244321}">
                <p14:modId xmlns:p14="http://schemas.microsoft.com/office/powerpoint/2010/main" val="1870663227"/>
              </p:ext>
            </p:extLst>
          </p:nvPr>
        </p:nvGraphicFramePr>
        <p:xfrm>
          <a:off x="547359" y="4363352"/>
          <a:ext cx="3896823" cy="1595444"/>
        </p:xfrm>
        <a:graphic>
          <a:graphicData uri="http://schemas.openxmlformats.org/drawingml/2006/table">
            <a:tbl>
              <a:tblPr/>
              <a:tblGrid>
                <a:gridCol w="483328">
                  <a:extLst>
                    <a:ext uri="{9D8B030D-6E8A-4147-A177-3AD203B41FA5}">
                      <a16:colId xmlns:a16="http://schemas.microsoft.com/office/drawing/2014/main" val="1949590620"/>
                    </a:ext>
                  </a:extLst>
                </a:gridCol>
                <a:gridCol w="682699">
                  <a:extLst>
                    <a:ext uri="{9D8B030D-6E8A-4147-A177-3AD203B41FA5}">
                      <a16:colId xmlns:a16="http://schemas.microsoft.com/office/drawing/2014/main" val="4023161055"/>
                    </a:ext>
                  </a:extLst>
                </a:gridCol>
                <a:gridCol w="682699">
                  <a:extLst>
                    <a:ext uri="{9D8B030D-6E8A-4147-A177-3AD203B41FA5}">
                      <a16:colId xmlns:a16="http://schemas.microsoft.com/office/drawing/2014/main" val="2066406451"/>
                    </a:ext>
                  </a:extLst>
                </a:gridCol>
                <a:gridCol w="682699">
                  <a:extLst>
                    <a:ext uri="{9D8B030D-6E8A-4147-A177-3AD203B41FA5}">
                      <a16:colId xmlns:a16="http://schemas.microsoft.com/office/drawing/2014/main" val="1244061911"/>
                    </a:ext>
                  </a:extLst>
                </a:gridCol>
                <a:gridCol w="682699">
                  <a:extLst>
                    <a:ext uri="{9D8B030D-6E8A-4147-A177-3AD203B41FA5}">
                      <a16:colId xmlns:a16="http://schemas.microsoft.com/office/drawing/2014/main" val="2778850749"/>
                    </a:ext>
                  </a:extLst>
                </a:gridCol>
                <a:gridCol w="682699">
                  <a:extLst>
                    <a:ext uri="{9D8B030D-6E8A-4147-A177-3AD203B41FA5}">
                      <a16:colId xmlns:a16="http://schemas.microsoft.com/office/drawing/2014/main" val="3853512060"/>
                    </a:ext>
                  </a:extLst>
                </a:gridCol>
              </a:tblGrid>
              <a:tr h="279794">
                <a:tc>
                  <a:txBody>
                    <a:bodyPr/>
                    <a:lstStyle/>
                    <a:p>
                      <a:pPr algn="ctr" fontAlgn="ctr">
                        <a:buNone/>
                      </a:pPr>
                      <a:r>
                        <a:rPr lang="en-AU" sz="800" b="1" i="0" u="none" strike="noStrike">
                          <a:solidFill>
                            <a:srgbClr val="000000"/>
                          </a:solidFill>
                          <a:effectLst/>
                          <a:latin typeface="Arial" panose="020B0604020202020204" pitchFamily="34" charset="0"/>
                        </a:rPr>
                        <a:t> </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5.75%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6.00%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6.25%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6.50%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6.75%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9128038"/>
                  </a:ext>
                </a:extLst>
              </a:tr>
              <a:tr h="263130">
                <a:tc>
                  <a:txBody>
                    <a:bodyPr/>
                    <a:lstStyle/>
                    <a:p>
                      <a:pPr algn="ctr" fontAlgn="ctr">
                        <a:buNone/>
                      </a:pPr>
                      <a:r>
                        <a:rPr lang="en-AU" sz="800" b="1" i="0" u="none" strike="noStrike">
                          <a:solidFill>
                            <a:srgbClr val="000000"/>
                          </a:solidFill>
                          <a:effectLst/>
                          <a:latin typeface="Arial" panose="020B0604020202020204" pitchFamily="34" charset="0"/>
                        </a:rPr>
                        <a:t>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18.6%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15.3%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9.1%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457033774"/>
                  </a:ext>
                </a:extLst>
              </a:tr>
              <a:tr h="263130">
                <a:tc>
                  <a:txBody>
                    <a:bodyPr/>
                    <a:lstStyle/>
                    <a:p>
                      <a:pPr algn="ctr" fontAlgn="ctr">
                        <a:buNone/>
                      </a:pPr>
                      <a:r>
                        <a:rPr lang="en-AU" sz="800" b="1" i="0" u="none" strike="noStrike">
                          <a:solidFill>
                            <a:srgbClr val="000000"/>
                          </a:solidFill>
                          <a:effectLst/>
                          <a:latin typeface="Arial" panose="020B0604020202020204" pitchFamily="34" charset="0"/>
                        </a:rPr>
                        <a:t>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16.2%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1F1F1F"/>
                          </a:solidFill>
                          <a:effectLst/>
                          <a:latin typeface="Arial" panose="020B0604020202020204" pitchFamily="34" charset="0"/>
                        </a:rPr>
                        <a:t>12.1%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10.2%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10611459"/>
                  </a:ext>
                </a:extLst>
              </a:tr>
              <a:tr h="263130">
                <a:tc>
                  <a:txBody>
                    <a:bodyPr/>
                    <a:lstStyle/>
                    <a:p>
                      <a:pPr algn="ctr" fontAlgn="ctr">
                        <a:buNone/>
                      </a:pPr>
                      <a:r>
                        <a:rPr lang="en-AU" sz="800" b="1" i="0" u="none" strike="noStrike">
                          <a:solidFill>
                            <a:srgbClr val="000000"/>
                          </a:solidFill>
                          <a:effectLst/>
                          <a:latin typeface="Arial" panose="020B0604020202020204" pitchFamily="34" charset="0"/>
                        </a:rPr>
                        <a:t>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15.0%</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1" i="0" u="none" strike="noStrike">
                          <a:solidFill>
                            <a:srgbClr val="1F1F1F"/>
                          </a:solidFill>
                          <a:effectLst/>
                          <a:latin typeface="Arial" panose="020B0604020202020204" pitchFamily="34" charset="0"/>
                        </a:rPr>
                        <a:t>13.5%</a:t>
                      </a:r>
                    </a:p>
                  </a:txBody>
                  <a:tcPr marL="9525" marR="9525" marT="9525" marB="0" anchor="ctr">
                    <a:lnL>
                      <a:noFill/>
                    </a:lnL>
                    <a:lnR>
                      <a:noFill/>
                    </a:lnR>
                    <a:lnT>
                      <a:noFill/>
                    </a:lnT>
                    <a:lnB>
                      <a:noFill/>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12.1%</a:t>
                      </a: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10.7%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324618135"/>
                  </a:ext>
                </a:extLst>
              </a:tr>
              <a:tr h="263130">
                <a:tc>
                  <a:txBody>
                    <a:bodyPr/>
                    <a:lstStyle/>
                    <a:p>
                      <a:pPr algn="ctr" fontAlgn="ctr">
                        <a:buNone/>
                      </a:pPr>
                      <a:r>
                        <a:rPr lang="en-AU" sz="800" b="1" i="0" u="none" strike="noStrike">
                          <a:solidFill>
                            <a:srgbClr val="000000"/>
                          </a:solidFill>
                          <a:effectLst/>
                          <a:latin typeface="Arial" panose="020B0604020202020204" pitchFamily="34" charset="0"/>
                        </a:rPr>
                        <a:t>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11.0%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26474929"/>
                  </a:ext>
                </a:extLst>
              </a:tr>
              <a:tr h="263130">
                <a:tc>
                  <a:txBody>
                    <a:bodyPr/>
                    <a:lstStyle/>
                    <a:p>
                      <a:pPr algn="ctr" fontAlgn="ctr">
                        <a:buNone/>
                      </a:pPr>
                      <a:r>
                        <a:rPr lang="en-AU" sz="800" b="1" i="0" u="none" strike="noStrike">
                          <a:solidFill>
                            <a:srgbClr val="000000"/>
                          </a:solidFill>
                          <a:effectLst/>
                          <a:latin typeface="Arial" panose="020B0604020202020204" pitchFamily="34" charset="0"/>
                        </a:rPr>
                        <a:t>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73298644"/>
                  </a:ext>
                </a:extLst>
              </a:tr>
            </a:tbl>
          </a:graphicData>
        </a:graphic>
      </p:graphicFrame>
      <p:graphicFrame>
        <p:nvGraphicFramePr>
          <p:cNvPr id="21" name="Table 20">
            <a:extLst>
              <a:ext uri="{FF2B5EF4-FFF2-40B4-BE49-F238E27FC236}">
                <a16:creationId xmlns:a16="http://schemas.microsoft.com/office/drawing/2014/main" id="{EF1577EC-A63E-F774-CC36-1F5C8D384952}"/>
              </a:ext>
            </a:extLst>
          </p:cNvPr>
          <p:cNvGraphicFramePr>
            <a:graphicFrameLocks noGrp="1"/>
          </p:cNvGraphicFramePr>
          <p:nvPr>
            <p:extLst>
              <p:ext uri="{D42A27DB-BD31-4B8C-83A1-F6EECF244321}">
                <p14:modId xmlns:p14="http://schemas.microsoft.com/office/powerpoint/2010/main" val="498383204"/>
              </p:ext>
            </p:extLst>
          </p:nvPr>
        </p:nvGraphicFramePr>
        <p:xfrm>
          <a:off x="4988740" y="4370011"/>
          <a:ext cx="3918092" cy="1588787"/>
        </p:xfrm>
        <a:graphic>
          <a:graphicData uri="http://schemas.openxmlformats.org/drawingml/2006/table">
            <a:tbl>
              <a:tblPr/>
              <a:tblGrid>
                <a:gridCol w="895772">
                  <a:extLst>
                    <a:ext uri="{9D8B030D-6E8A-4147-A177-3AD203B41FA5}">
                      <a16:colId xmlns:a16="http://schemas.microsoft.com/office/drawing/2014/main" val="2622055274"/>
                    </a:ext>
                  </a:extLst>
                </a:gridCol>
                <a:gridCol w="604464">
                  <a:extLst>
                    <a:ext uri="{9D8B030D-6E8A-4147-A177-3AD203B41FA5}">
                      <a16:colId xmlns:a16="http://schemas.microsoft.com/office/drawing/2014/main" val="3711126414"/>
                    </a:ext>
                  </a:extLst>
                </a:gridCol>
                <a:gridCol w="604464">
                  <a:extLst>
                    <a:ext uri="{9D8B030D-6E8A-4147-A177-3AD203B41FA5}">
                      <a16:colId xmlns:a16="http://schemas.microsoft.com/office/drawing/2014/main" val="2674328659"/>
                    </a:ext>
                  </a:extLst>
                </a:gridCol>
                <a:gridCol w="604464">
                  <a:extLst>
                    <a:ext uri="{9D8B030D-6E8A-4147-A177-3AD203B41FA5}">
                      <a16:colId xmlns:a16="http://schemas.microsoft.com/office/drawing/2014/main" val="3263032649"/>
                    </a:ext>
                  </a:extLst>
                </a:gridCol>
                <a:gridCol w="604464">
                  <a:extLst>
                    <a:ext uri="{9D8B030D-6E8A-4147-A177-3AD203B41FA5}">
                      <a16:colId xmlns:a16="http://schemas.microsoft.com/office/drawing/2014/main" val="3776951719"/>
                    </a:ext>
                  </a:extLst>
                </a:gridCol>
                <a:gridCol w="604464">
                  <a:extLst>
                    <a:ext uri="{9D8B030D-6E8A-4147-A177-3AD203B41FA5}">
                      <a16:colId xmlns:a16="http://schemas.microsoft.com/office/drawing/2014/main" val="1181495155"/>
                    </a:ext>
                  </a:extLst>
                </a:gridCol>
              </a:tblGrid>
              <a:tr h="278627">
                <a:tc>
                  <a:txBody>
                    <a:bodyPr/>
                    <a:lstStyle/>
                    <a:p>
                      <a:pPr algn="ctr" fontAlgn="ctr">
                        <a:buNone/>
                      </a:pPr>
                      <a:r>
                        <a:rPr lang="en-AU" sz="800" b="1" i="0" u="none" strike="noStrike">
                          <a:solidFill>
                            <a:srgbClr val="000000"/>
                          </a:solidFill>
                          <a:effectLst/>
                          <a:latin typeface="Arial" panose="020B0604020202020204" pitchFamily="34" charset="0"/>
                        </a:rPr>
                        <a:t> </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250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500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750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1,000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rial" panose="020B0604020202020204" pitchFamily="34" charset="0"/>
                        </a:rPr>
                        <a:t>1,250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9044194"/>
                  </a:ext>
                </a:extLst>
              </a:tr>
              <a:tr h="262032">
                <a:tc>
                  <a:txBody>
                    <a:bodyPr/>
                    <a:lstStyle/>
                    <a:p>
                      <a:pPr algn="ctr" fontAlgn="ctr">
                        <a:buNone/>
                      </a:pPr>
                      <a:r>
                        <a:rPr lang="en-AU" sz="800" b="1" i="0" u="none" strike="noStrike">
                          <a:solidFill>
                            <a:srgbClr val="000000"/>
                          </a:solidFill>
                          <a:effectLst/>
                          <a:latin typeface="Arial" panose="020B0604020202020204" pitchFamily="34" charset="0"/>
                        </a:rPr>
                        <a:t>6,000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13.4%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14.4%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1F1F1F"/>
                          </a:solidFill>
                          <a:effectLst/>
                          <a:latin typeface="Arial" panose="020B0604020202020204" pitchFamily="34" charset="0"/>
                        </a:rPr>
                        <a:t>15.4%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16.4%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35471630"/>
                  </a:ext>
                </a:extLst>
              </a:tr>
              <a:tr h="262032">
                <a:tc>
                  <a:txBody>
                    <a:bodyPr/>
                    <a:lstStyle/>
                    <a:p>
                      <a:pPr algn="ctr" fontAlgn="ctr">
                        <a:buNone/>
                      </a:pPr>
                      <a:r>
                        <a:rPr lang="en-AU" sz="800" b="1" i="0" u="none" strike="noStrike">
                          <a:solidFill>
                            <a:srgbClr val="000000"/>
                          </a:solidFill>
                          <a:effectLst/>
                          <a:latin typeface="Arial" panose="020B0604020202020204" pitchFamily="34" charset="0"/>
                        </a:rPr>
                        <a:t>8,000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13.0%</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14.0%</a:t>
                      </a:r>
                    </a:p>
                  </a:txBody>
                  <a:tcPr marL="9525" marR="9525" marT="9525" marB="0" anchor="ctr">
                    <a:lnL>
                      <a:noFill/>
                    </a:lnL>
                    <a:lnR>
                      <a:noFill/>
                    </a:lnR>
                    <a:lnT>
                      <a:noFill/>
                    </a:lnT>
                    <a:lnB>
                      <a:noFill/>
                    </a:lnB>
                    <a:noFill/>
                  </a:tcPr>
                </a:tc>
                <a:tc>
                  <a:txBody>
                    <a:bodyPr/>
                    <a:lstStyle/>
                    <a:p>
                      <a:pPr algn="ctr" fontAlgn="ctr">
                        <a:buNone/>
                      </a:pPr>
                      <a:r>
                        <a:rPr lang="en-AU" sz="800" b="0" i="0" u="none" strike="noStrike">
                          <a:solidFill>
                            <a:srgbClr val="1F1F1F"/>
                          </a:solidFill>
                          <a:effectLst/>
                          <a:latin typeface="Arial" panose="020B0604020202020204" pitchFamily="34" charset="0"/>
                        </a:rPr>
                        <a:t>15.0%</a:t>
                      </a: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75676893"/>
                  </a:ext>
                </a:extLst>
              </a:tr>
              <a:tr h="262032">
                <a:tc>
                  <a:txBody>
                    <a:bodyPr/>
                    <a:lstStyle/>
                    <a:p>
                      <a:pPr algn="ctr" fontAlgn="ctr">
                        <a:buNone/>
                      </a:pPr>
                      <a:r>
                        <a:rPr lang="en-AU" sz="800" b="1" i="0" u="none" strike="noStrike">
                          <a:solidFill>
                            <a:srgbClr val="000000"/>
                          </a:solidFill>
                          <a:effectLst/>
                          <a:latin typeface="Arial" panose="020B0604020202020204" pitchFamily="34" charset="0"/>
                        </a:rPr>
                        <a:t>10,000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12.5%</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1" i="0" u="none" strike="noStrike">
                          <a:solidFill>
                            <a:srgbClr val="1F1F1F"/>
                          </a:solidFill>
                          <a:effectLst/>
                          <a:latin typeface="Arial" panose="020B0604020202020204" pitchFamily="34" charset="0"/>
                        </a:rPr>
                        <a:t>13.5%</a:t>
                      </a:r>
                    </a:p>
                  </a:txBody>
                  <a:tcPr marL="9525" marR="9525" marT="9525" marB="0" anchor="ctr">
                    <a:lnL>
                      <a:noFill/>
                    </a:lnL>
                    <a:lnR>
                      <a:noFill/>
                    </a:lnR>
                    <a:lnT>
                      <a:noFill/>
                    </a:lnT>
                    <a:lnB>
                      <a:noFill/>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14.5%</a:t>
                      </a: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21835943"/>
                  </a:ext>
                </a:extLst>
              </a:tr>
              <a:tr h="262032">
                <a:tc>
                  <a:txBody>
                    <a:bodyPr/>
                    <a:lstStyle/>
                    <a:p>
                      <a:pPr algn="ctr" fontAlgn="ctr">
                        <a:buNone/>
                      </a:pPr>
                      <a:r>
                        <a:rPr lang="en-AU" sz="800" b="1" i="0" u="none" strike="noStrike">
                          <a:solidFill>
                            <a:srgbClr val="000000"/>
                          </a:solidFill>
                          <a:effectLst/>
                          <a:latin typeface="Arial" panose="020B0604020202020204" pitchFamily="34" charset="0"/>
                        </a:rPr>
                        <a:t>12,000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12.0%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110688462"/>
                  </a:ext>
                </a:extLst>
              </a:tr>
              <a:tr h="262032">
                <a:tc>
                  <a:txBody>
                    <a:bodyPr/>
                    <a:lstStyle/>
                    <a:p>
                      <a:pPr algn="ctr" fontAlgn="ctr">
                        <a:buNone/>
                      </a:pPr>
                      <a:r>
                        <a:rPr lang="en-AU" sz="800" b="1" i="0" u="none" strike="noStrike">
                          <a:solidFill>
                            <a:srgbClr val="000000"/>
                          </a:solidFill>
                          <a:effectLst/>
                          <a:latin typeface="Arial" panose="020B0604020202020204" pitchFamily="34" charset="0"/>
                        </a:rPr>
                        <a:t>14,000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ctr">
                        <a:buNone/>
                      </a:pPr>
                      <a:r>
                        <a:rPr lang="en-AU" sz="800" b="0" i="0" u="none" strike="noStrike">
                          <a:solidFill>
                            <a:srgbClr val="1F1F1F"/>
                          </a:solidFill>
                          <a:effectLst/>
                          <a:latin typeface="Arial" panose="020B0604020202020204" pitchFamily="34" charset="0"/>
                        </a:rPr>
                        <a:t>10.5%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11.6%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12.6%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13.6%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ctr" fontAlgn="ctr">
                        <a:buNone/>
                      </a:pPr>
                      <a:r>
                        <a:rPr lang="en-AU" sz="800" b="0" i="0" u="none" strike="noStrike">
                          <a:solidFill>
                            <a:srgbClr val="1F1F1F"/>
                          </a:solidFill>
                          <a:effectLst/>
                          <a:latin typeface="Arial" panose="020B0604020202020204" pitchFamily="34" charset="0"/>
                        </a:rPr>
                        <a:t>14.6%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653243793"/>
                  </a:ext>
                </a:extLst>
              </a:tr>
            </a:tbl>
          </a:graphicData>
        </a:graphic>
      </p:graphicFrame>
      <p:sp>
        <p:nvSpPr>
          <p:cNvPr id="23" name="Rectangle 22">
            <a:extLst>
              <a:ext uri="{FF2B5EF4-FFF2-40B4-BE49-F238E27FC236}">
                <a16:creationId xmlns:a16="http://schemas.microsoft.com/office/drawing/2014/main" id="{15911573-99E0-2A50-9717-33C4C037C9FB}"/>
              </a:ext>
            </a:extLst>
          </p:cNvPr>
          <p:cNvSpPr/>
          <p:nvPr/>
        </p:nvSpPr>
        <p:spPr>
          <a:xfrm>
            <a:off x="640566" y="1755631"/>
            <a:ext cx="3782351" cy="2043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Occupancy (%)</a:t>
            </a:r>
          </a:p>
        </p:txBody>
      </p:sp>
      <p:sp>
        <p:nvSpPr>
          <p:cNvPr id="25" name="Rectangle 24">
            <a:extLst>
              <a:ext uri="{FF2B5EF4-FFF2-40B4-BE49-F238E27FC236}">
                <a16:creationId xmlns:a16="http://schemas.microsoft.com/office/drawing/2014/main" id="{9DC647CB-8E58-59A6-94C7-FD87A14A3DE5}"/>
              </a:ext>
            </a:extLst>
          </p:cNvPr>
          <p:cNvSpPr/>
          <p:nvPr/>
        </p:nvSpPr>
        <p:spPr>
          <a:xfrm rot="16200000">
            <a:off x="-291966" y="2667753"/>
            <a:ext cx="1636114" cy="2289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NOI Growth (%)</a:t>
            </a:r>
          </a:p>
        </p:txBody>
      </p:sp>
      <p:sp>
        <p:nvSpPr>
          <p:cNvPr id="27" name="Rectangle 26">
            <a:extLst>
              <a:ext uri="{FF2B5EF4-FFF2-40B4-BE49-F238E27FC236}">
                <a16:creationId xmlns:a16="http://schemas.microsoft.com/office/drawing/2014/main" id="{0CB9E23E-46CF-24CB-EA83-B91DEDE2C2A5}"/>
              </a:ext>
            </a:extLst>
          </p:cNvPr>
          <p:cNvSpPr/>
          <p:nvPr/>
        </p:nvSpPr>
        <p:spPr>
          <a:xfrm>
            <a:off x="5145748" y="1788880"/>
            <a:ext cx="3782351" cy="2043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Cost of Debt (%)</a:t>
            </a:r>
          </a:p>
        </p:txBody>
      </p:sp>
      <p:sp>
        <p:nvSpPr>
          <p:cNvPr id="29" name="Rectangle 28">
            <a:extLst>
              <a:ext uri="{FF2B5EF4-FFF2-40B4-BE49-F238E27FC236}">
                <a16:creationId xmlns:a16="http://schemas.microsoft.com/office/drawing/2014/main" id="{49DAAE55-E60D-316A-10D5-CA67E5DA671D}"/>
              </a:ext>
            </a:extLst>
          </p:cNvPr>
          <p:cNvSpPr/>
          <p:nvPr/>
        </p:nvSpPr>
        <p:spPr>
          <a:xfrm rot="16200000">
            <a:off x="4213216" y="2701002"/>
            <a:ext cx="1636114" cy="2289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LTV (%)</a:t>
            </a:r>
          </a:p>
        </p:txBody>
      </p:sp>
      <p:sp>
        <p:nvSpPr>
          <p:cNvPr id="31" name="Rectangle 30">
            <a:extLst>
              <a:ext uri="{FF2B5EF4-FFF2-40B4-BE49-F238E27FC236}">
                <a16:creationId xmlns:a16="http://schemas.microsoft.com/office/drawing/2014/main" id="{B5521C0A-3582-AD78-411E-D423C1E641F4}"/>
              </a:ext>
            </a:extLst>
          </p:cNvPr>
          <p:cNvSpPr/>
          <p:nvPr/>
        </p:nvSpPr>
        <p:spPr>
          <a:xfrm>
            <a:off x="640566" y="4183739"/>
            <a:ext cx="3782351" cy="2043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Exit Cap Rate (%)</a:t>
            </a:r>
          </a:p>
        </p:txBody>
      </p:sp>
      <p:sp>
        <p:nvSpPr>
          <p:cNvPr id="33" name="Rectangle 32">
            <a:extLst>
              <a:ext uri="{FF2B5EF4-FFF2-40B4-BE49-F238E27FC236}">
                <a16:creationId xmlns:a16="http://schemas.microsoft.com/office/drawing/2014/main" id="{F806863F-E708-B0EB-2C58-94B5B5A9A712}"/>
              </a:ext>
            </a:extLst>
          </p:cNvPr>
          <p:cNvSpPr/>
          <p:nvPr/>
        </p:nvSpPr>
        <p:spPr>
          <a:xfrm rot="16200000">
            <a:off x="-291966" y="5095861"/>
            <a:ext cx="1636114" cy="2289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Holding Period (yrs)</a:t>
            </a:r>
          </a:p>
        </p:txBody>
      </p:sp>
      <p:sp>
        <p:nvSpPr>
          <p:cNvPr id="35" name="Rectangle 34">
            <a:extLst>
              <a:ext uri="{FF2B5EF4-FFF2-40B4-BE49-F238E27FC236}">
                <a16:creationId xmlns:a16="http://schemas.microsoft.com/office/drawing/2014/main" id="{E544D97F-C84E-42AA-CC21-9AE745571FAA}"/>
              </a:ext>
            </a:extLst>
          </p:cNvPr>
          <p:cNvSpPr/>
          <p:nvPr/>
        </p:nvSpPr>
        <p:spPr>
          <a:xfrm>
            <a:off x="5095877" y="4165624"/>
            <a:ext cx="3782351" cy="20438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NOI Uplift ($000s)</a:t>
            </a:r>
          </a:p>
        </p:txBody>
      </p:sp>
      <p:sp>
        <p:nvSpPr>
          <p:cNvPr id="37" name="Rectangle 36">
            <a:extLst>
              <a:ext uri="{FF2B5EF4-FFF2-40B4-BE49-F238E27FC236}">
                <a16:creationId xmlns:a16="http://schemas.microsoft.com/office/drawing/2014/main" id="{8B3B09AD-0663-C20B-5C98-59A19E82E43D}"/>
              </a:ext>
            </a:extLst>
          </p:cNvPr>
          <p:cNvSpPr/>
          <p:nvPr/>
        </p:nvSpPr>
        <p:spPr>
          <a:xfrm rot="16200000">
            <a:off x="4163345" y="5077746"/>
            <a:ext cx="1636114" cy="22894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t>Capex Spend ($000s)</a:t>
            </a:r>
          </a:p>
        </p:txBody>
      </p:sp>
      <p:sp>
        <p:nvSpPr>
          <p:cNvPr id="39" name="Oval 38">
            <a:extLst>
              <a:ext uri="{FF2B5EF4-FFF2-40B4-BE49-F238E27FC236}">
                <a16:creationId xmlns:a16="http://schemas.microsoft.com/office/drawing/2014/main" id="{69854C3A-BBE4-F2B2-58E8-B07AB972B660}"/>
              </a:ext>
            </a:extLst>
          </p:cNvPr>
          <p:cNvSpPr/>
          <p:nvPr/>
        </p:nvSpPr>
        <p:spPr>
          <a:xfrm>
            <a:off x="2605646" y="2842156"/>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Oval 40">
            <a:extLst>
              <a:ext uri="{FF2B5EF4-FFF2-40B4-BE49-F238E27FC236}">
                <a16:creationId xmlns:a16="http://schemas.microsoft.com/office/drawing/2014/main" id="{39A01ED8-16A6-8D64-B44D-E165F03A243A}"/>
              </a:ext>
            </a:extLst>
          </p:cNvPr>
          <p:cNvSpPr/>
          <p:nvPr/>
        </p:nvSpPr>
        <p:spPr>
          <a:xfrm>
            <a:off x="7161772" y="2841987"/>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Oval 42">
            <a:extLst>
              <a:ext uri="{FF2B5EF4-FFF2-40B4-BE49-F238E27FC236}">
                <a16:creationId xmlns:a16="http://schemas.microsoft.com/office/drawing/2014/main" id="{9B1C1CAA-2950-9D36-8414-503BFE52AEC6}"/>
              </a:ext>
            </a:extLst>
          </p:cNvPr>
          <p:cNvSpPr/>
          <p:nvPr/>
        </p:nvSpPr>
        <p:spPr>
          <a:xfrm>
            <a:off x="2561661" y="5191618"/>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Oval 44">
            <a:extLst>
              <a:ext uri="{FF2B5EF4-FFF2-40B4-BE49-F238E27FC236}">
                <a16:creationId xmlns:a16="http://schemas.microsoft.com/office/drawing/2014/main" id="{47021843-EE2C-06AE-B27A-6CBCDC295A3F}"/>
              </a:ext>
            </a:extLst>
          </p:cNvPr>
          <p:cNvSpPr/>
          <p:nvPr/>
        </p:nvSpPr>
        <p:spPr>
          <a:xfrm>
            <a:off x="7219386" y="5198239"/>
            <a:ext cx="365125" cy="20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84254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AB3E4-1E7C-7065-748E-4AC26C5A5E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2D11217-9C3A-0EE2-73C8-C12678C03E43}"/>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40C29ECE-8078-945E-821B-B768BE2E48C3}"/>
              </a:ext>
            </a:extLst>
          </p:cNvPr>
          <p:cNvSpPr>
            <a:spLocks noGrp="1"/>
          </p:cNvSpPr>
          <p:nvPr>
            <p:ph type="body" sz="quarter" idx="12"/>
          </p:nvPr>
        </p:nvSpPr>
        <p:spPr/>
        <p:txBody>
          <a:bodyPr/>
          <a:lstStyle/>
          <a:p>
            <a:r>
              <a:rPr lang="en-AU"/>
              <a:t>Assumptions</a:t>
            </a:r>
          </a:p>
        </p:txBody>
      </p:sp>
      <p:sp>
        <p:nvSpPr>
          <p:cNvPr id="4" name="Text Placeholder 3">
            <a:extLst>
              <a:ext uri="{FF2B5EF4-FFF2-40B4-BE49-F238E27FC236}">
                <a16:creationId xmlns:a16="http://schemas.microsoft.com/office/drawing/2014/main" id="{C4569BE5-45EB-EBD4-6458-8D604B629877}"/>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18" name="Table 17">
            <a:extLst>
              <a:ext uri="{FF2B5EF4-FFF2-40B4-BE49-F238E27FC236}">
                <a16:creationId xmlns:a16="http://schemas.microsoft.com/office/drawing/2014/main" id="{9C0F9302-2840-A56E-FC99-88A6B113470A}"/>
              </a:ext>
            </a:extLst>
          </p:cNvPr>
          <p:cNvGraphicFramePr>
            <a:graphicFrameLocks noGrp="1"/>
          </p:cNvGraphicFramePr>
          <p:nvPr>
            <p:extLst>
              <p:ext uri="{D42A27DB-BD31-4B8C-83A1-F6EECF244321}">
                <p14:modId xmlns:p14="http://schemas.microsoft.com/office/powerpoint/2010/main" val="2812502063"/>
              </p:ext>
            </p:extLst>
          </p:nvPr>
        </p:nvGraphicFramePr>
        <p:xfrm>
          <a:off x="215903" y="1253330"/>
          <a:ext cx="8712199" cy="5020470"/>
        </p:xfrm>
        <a:graphic>
          <a:graphicData uri="http://schemas.openxmlformats.org/drawingml/2006/table">
            <a:tbl>
              <a:tblPr/>
              <a:tblGrid>
                <a:gridCol w="190495">
                  <a:extLst>
                    <a:ext uri="{9D8B030D-6E8A-4147-A177-3AD203B41FA5}">
                      <a16:colId xmlns:a16="http://schemas.microsoft.com/office/drawing/2014/main" val="1655850634"/>
                    </a:ext>
                  </a:extLst>
                </a:gridCol>
                <a:gridCol w="2083545">
                  <a:extLst>
                    <a:ext uri="{9D8B030D-6E8A-4147-A177-3AD203B41FA5}">
                      <a16:colId xmlns:a16="http://schemas.microsoft.com/office/drawing/2014/main" val="3886875762"/>
                    </a:ext>
                  </a:extLst>
                </a:gridCol>
                <a:gridCol w="919737">
                  <a:extLst>
                    <a:ext uri="{9D8B030D-6E8A-4147-A177-3AD203B41FA5}">
                      <a16:colId xmlns:a16="http://schemas.microsoft.com/office/drawing/2014/main" val="3218698886"/>
                    </a:ext>
                  </a:extLst>
                </a:gridCol>
                <a:gridCol w="919737">
                  <a:extLst>
                    <a:ext uri="{9D8B030D-6E8A-4147-A177-3AD203B41FA5}">
                      <a16:colId xmlns:a16="http://schemas.microsoft.com/office/drawing/2014/main" val="2480223957"/>
                    </a:ext>
                  </a:extLst>
                </a:gridCol>
                <a:gridCol w="919737">
                  <a:extLst>
                    <a:ext uri="{9D8B030D-6E8A-4147-A177-3AD203B41FA5}">
                      <a16:colId xmlns:a16="http://schemas.microsoft.com/office/drawing/2014/main" val="1693796322"/>
                    </a:ext>
                  </a:extLst>
                </a:gridCol>
                <a:gridCol w="919737">
                  <a:extLst>
                    <a:ext uri="{9D8B030D-6E8A-4147-A177-3AD203B41FA5}">
                      <a16:colId xmlns:a16="http://schemas.microsoft.com/office/drawing/2014/main" val="621859680"/>
                    </a:ext>
                  </a:extLst>
                </a:gridCol>
                <a:gridCol w="919737">
                  <a:extLst>
                    <a:ext uri="{9D8B030D-6E8A-4147-A177-3AD203B41FA5}">
                      <a16:colId xmlns:a16="http://schemas.microsoft.com/office/drawing/2014/main" val="3983549002"/>
                    </a:ext>
                  </a:extLst>
                </a:gridCol>
                <a:gridCol w="919737">
                  <a:extLst>
                    <a:ext uri="{9D8B030D-6E8A-4147-A177-3AD203B41FA5}">
                      <a16:colId xmlns:a16="http://schemas.microsoft.com/office/drawing/2014/main" val="850617811"/>
                    </a:ext>
                  </a:extLst>
                </a:gridCol>
                <a:gridCol w="919737">
                  <a:extLst>
                    <a:ext uri="{9D8B030D-6E8A-4147-A177-3AD203B41FA5}">
                      <a16:colId xmlns:a16="http://schemas.microsoft.com/office/drawing/2014/main" val="1974501327"/>
                    </a:ext>
                  </a:extLst>
                </a:gridCol>
              </a:tblGrid>
              <a:tr h="143442">
                <a:tc>
                  <a:txBody>
                    <a:bodyPr/>
                    <a:lstStyle/>
                    <a:p>
                      <a:pPr algn="r" fontAlgn="b">
                        <a:buNone/>
                      </a:pPr>
                      <a:r>
                        <a:rPr lang="en-AU" sz="800" b="1" i="0" u="none" strike="noStrike">
                          <a:solidFill>
                            <a:srgbClr val="000000"/>
                          </a:solidFill>
                          <a:effectLst/>
                          <a:latin typeface="Arial" panose="020B0604020202020204" pitchFamily="34" charset="0"/>
                        </a:rPr>
                        <a:t>1.1</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Operating Assumptions</a:t>
                      </a:r>
                    </a:p>
                  </a:txBody>
                  <a:tcPr marL="7313" marR="7313" marT="731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extLst>
                  <a:ext uri="{0D108BD9-81ED-4DB2-BD59-A6C34878D82A}">
                    <a16:rowId xmlns:a16="http://schemas.microsoft.com/office/drawing/2014/main" val="2508286802"/>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238208180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Net Lettable Area (NLA)</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sqm</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20,000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127731778"/>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Year 1 Net Operating Income (NOI)</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12,000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639084656"/>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Annual NOI Growth</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3.0%</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790482095"/>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Leasing Fees (annual)</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250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58267667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Maintenance Capex (% of NOI)</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5.0%</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4048174246"/>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Management Fee to Terralith (% of GAV)</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0.35%</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28833211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Occupancy (by income)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96.0%</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231363108"/>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WALE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Years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3.1</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942704617"/>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Year 1 NOI per sqm</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$/sqm</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600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717341105"/>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Entry Price per sqm</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$/sqm</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9,300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623591452"/>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221040186"/>
                  </a:ext>
                </a:extLst>
              </a:tr>
              <a:tr h="143442">
                <a:tc>
                  <a:txBody>
                    <a:bodyPr/>
                    <a:lstStyle/>
                    <a:p>
                      <a:pPr algn="r" fontAlgn="b">
                        <a:buNone/>
                      </a:pPr>
                      <a:r>
                        <a:rPr lang="en-AU" sz="800" b="1" i="0" u="none" strike="noStrike">
                          <a:solidFill>
                            <a:srgbClr val="000000"/>
                          </a:solidFill>
                          <a:effectLst/>
                          <a:latin typeface="Arial" panose="020B0604020202020204" pitchFamily="34" charset="0"/>
                        </a:rPr>
                        <a:t>1.2</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Acquisition &amp; Financing Assumptions</a:t>
                      </a:r>
                    </a:p>
                  </a:txBody>
                  <a:tcPr marL="7313" marR="7313" marT="731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13" marR="7313" marT="7313" marB="0" anchor="b">
                    <a:lnL>
                      <a:noFill/>
                    </a:lnL>
                    <a:lnR>
                      <a:noFill/>
                    </a:lnR>
                    <a:lnT>
                      <a:noFill/>
                    </a:lnT>
                    <a:lnB>
                      <a:noFill/>
                    </a:lnB>
                    <a:solidFill>
                      <a:srgbClr val="D9D9D9"/>
                    </a:solidFill>
                  </a:tcPr>
                </a:tc>
                <a:extLst>
                  <a:ext uri="{0D108BD9-81ED-4DB2-BD59-A6C34878D82A}">
                    <a16:rowId xmlns:a16="http://schemas.microsoft.com/office/drawing/2014/main" val="1679753424"/>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896496605"/>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Date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Date</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01/09/2026</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2916565258"/>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Value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186,000 </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FFFFFF"/>
                          </a:solidFill>
                          <a:effectLst/>
                          <a:latin typeface="Arial" panose="020B0604020202020204" pitchFamily="34" charset="0"/>
                        </a:rPr>
                        <a:t>172,035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93056629"/>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Implied Going-in Cap Rate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6.45%</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43503943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4033572578"/>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Costs</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1.0%</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869823423"/>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Debt Establishment Fee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1.0%</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225819085"/>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45196454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Loan to Value (LTV)</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35.0%</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22560904"/>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Debt Facility Terms</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Terms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Interest Only</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462579563"/>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242758460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Base Rate (5yr Swap)</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3.5%</a:t>
                      </a:r>
                    </a:p>
                  </a:txBody>
                  <a:tcPr marL="7313" marR="7313" marT="7313" marB="0" anchor="b">
                    <a:lnL>
                      <a:noFill/>
                    </a:lnL>
                    <a:lnR>
                      <a:noFill/>
                    </a:lnR>
                    <a:lnT>
                      <a:noFill/>
                    </a:lnT>
                    <a:lnB>
                      <a:noFill/>
                    </a:lnB>
                    <a:noFill/>
                  </a:tcPr>
                </a:tc>
                <a:tc>
                  <a:txBody>
                    <a:bodyPr/>
                    <a:lstStyle/>
                    <a:p>
                      <a:pPr algn="r"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r"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r"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r"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r" fontAlgn="b">
                        <a:buNone/>
                      </a:pPr>
                      <a:endParaRPr lang="en-AU" sz="800" b="0" i="0" u="none" strike="noStrike">
                        <a:solidFill>
                          <a:srgbClr val="0000FF"/>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434355925"/>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Margin</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FF"/>
                          </a:solidFill>
                          <a:effectLst/>
                          <a:latin typeface="Arial" panose="020B0604020202020204" pitchFamily="34" charset="0"/>
                        </a:rPr>
                        <a:t>1.5%</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FF"/>
                          </a:solidFill>
                          <a:effectLst/>
                          <a:latin typeface="Arial" panose="020B0604020202020204" pitchFamily="34" charset="0"/>
                        </a:rPr>
                        <a:t> </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FF"/>
                          </a:solidFill>
                          <a:effectLst/>
                          <a:latin typeface="Arial" panose="020B0604020202020204" pitchFamily="34" charset="0"/>
                        </a:rPr>
                        <a:t> </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FF"/>
                          </a:solidFill>
                          <a:effectLst/>
                          <a:latin typeface="Arial" panose="020B0604020202020204" pitchFamily="34" charset="0"/>
                        </a:rPr>
                        <a:t> </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FF"/>
                          </a:solidFill>
                          <a:effectLst/>
                          <a:latin typeface="Arial" panose="020B0604020202020204" pitchFamily="34" charset="0"/>
                        </a:rPr>
                        <a:t> </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FF"/>
                          </a:solidFill>
                          <a:effectLst/>
                          <a:latin typeface="Arial" panose="020B0604020202020204" pitchFamily="34" charset="0"/>
                        </a:rPr>
                        <a:t> </a:t>
                      </a:r>
                    </a:p>
                  </a:txBody>
                  <a:tcPr marL="7313" marR="7313" marT="7313"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7010094"/>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All-in Interest Rate</a:t>
                      </a: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5.00%</a:t>
                      </a: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7313" marR="7313" marT="7313"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50743529"/>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174394957"/>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Holding Period</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Years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5</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034131546"/>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Exit Date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Date</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31/08/2031</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750940075"/>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Exit Cap Rate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6.25%</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2594841727"/>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Exit Price</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228,193 </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657994770"/>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912142041"/>
                  </a:ext>
                </a:extLst>
              </a:tr>
              <a:tr h="143442">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Selling Costs</a:t>
                      </a:r>
                    </a:p>
                  </a:txBody>
                  <a:tcPr marL="7313" marR="7313" marT="731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13" marR="7313" marT="731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1.5%</a:t>
                      </a: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13" marR="7313" marT="7313" marB="0" anchor="b">
                    <a:lnL>
                      <a:noFill/>
                    </a:lnL>
                    <a:lnR>
                      <a:noFill/>
                    </a:lnR>
                    <a:lnT>
                      <a:noFill/>
                    </a:lnT>
                    <a:lnB>
                      <a:noFill/>
                    </a:lnB>
                    <a:noFill/>
                  </a:tcPr>
                </a:tc>
                <a:extLst>
                  <a:ext uri="{0D108BD9-81ED-4DB2-BD59-A6C34878D82A}">
                    <a16:rowId xmlns:a16="http://schemas.microsoft.com/office/drawing/2014/main" val="3364756222"/>
                  </a:ext>
                </a:extLst>
              </a:tr>
            </a:tbl>
          </a:graphicData>
        </a:graphic>
      </p:graphicFrame>
    </p:spTree>
    <p:extLst>
      <p:ext uri="{BB962C8B-B14F-4D97-AF65-F5344CB8AC3E}">
        <p14:creationId xmlns:p14="http://schemas.microsoft.com/office/powerpoint/2010/main" val="3134325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74B28-5E2B-E497-66BF-834B8FE015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5E6177-7A50-5210-495E-C788783903E8}"/>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ABDDF36E-2F43-4948-BA13-E8C4C8A2E0E5}"/>
              </a:ext>
            </a:extLst>
          </p:cNvPr>
          <p:cNvSpPr>
            <a:spLocks noGrp="1"/>
          </p:cNvSpPr>
          <p:nvPr>
            <p:ph type="body" sz="quarter" idx="12"/>
          </p:nvPr>
        </p:nvSpPr>
        <p:spPr/>
        <p:txBody>
          <a:bodyPr/>
          <a:lstStyle/>
          <a:p>
            <a:r>
              <a:rPr lang="en-AU"/>
              <a:t>Assumptions</a:t>
            </a:r>
          </a:p>
        </p:txBody>
      </p:sp>
      <p:sp>
        <p:nvSpPr>
          <p:cNvPr id="4" name="Text Placeholder 3">
            <a:extLst>
              <a:ext uri="{FF2B5EF4-FFF2-40B4-BE49-F238E27FC236}">
                <a16:creationId xmlns:a16="http://schemas.microsoft.com/office/drawing/2014/main" id="{44F0424B-34DE-848B-E405-59032AB6EE6C}"/>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5" name="Table 4">
            <a:extLst>
              <a:ext uri="{FF2B5EF4-FFF2-40B4-BE49-F238E27FC236}">
                <a16:creationId xmlns:a16="http://schemas.microsoft.com/office/drawing/2014/main" id="{056D68DD-F554-A6AD-3F73-BD86BE026652}"/>
              </a:ext>
            </a:extLst>
          </p:cNvPr>
          <p:cNvGraphicFramePr>
            <a:graphicFrameLocks noGrp="1"/>
          </p:cNvGraphicFramePr>
          <p:nvPr>
            <p:extLst>
              <p:ext uri="{D42A27DB-BD31-4B8C-83A1-F6EECF244321}">
                <p14:modId xmlns:p14="http://schemas.microsoft.com/office/powerpoint/2010/main" val="2627146723"/>
              </p:ext>
            </p:extLst>
          </p:nvPr>
        </p:nvGraphicFramePr>
        <p:xfrm>
          <a:off x="215901" y="1160463"/>
          <a:ext cx="8712200" cy="2084038"/>
        </p:xfrm>
        <a:graphic>
          <a:graphicData uri="http://schemas.openxmlformats.org/drawingml/2006/table">
            <a:tbl>
              <a:tblPr/>
              <a:tblGrid>
                <a:gridCol w="190496">
                  <a:extLst>
                    <a:ext uri="{9D8B030D-6E8A-4147-A177-3AD203B41FA5}">
                      <a16:colId xmlns:a16="http://schemas.microsoft.com/office/drawing/2014/main" val="550691363"/>
                    </a:ext>
                  </a:extLst>
                </a:gridCol>
                <a:gridCol w="2083545">
                  <a:extLst>
                    <a:ext uri="{9D8B030D-6E8A-4147-A177-3AD203B41FA5}">
                      <a16:colId xmlns:a16="http://schemas.microsoft.com/office/drawing/2014/main" val="2248597904"/>
                    </a:ext>
                  </a:extLst>
                </a:gridCol>
                <a:gridCol w="919737">
                  <a:extLst>
                    <a:ext uri="{9D8B030D-6E8A-4147-A177-3AD203B41FA5}">
                      <a16:colId xmlns:a16="http://schemas.microsoft.com/office/drawing/2014/main" val="2034262800"/>
                    </a:ext>
                  </a:extLst>
                </a:gridCol>
                <a:gridCol w="919737">
                  <a:extLst>
                    <a:ext uri="{9D8B030D-6E8A-4147-A177-3AD203B41FA5}">
                      <a16:colId xmlns:a16="http://schemas.microsoft.com/office/drawing/2014/main" val="863975714"/>
                    </a:ext>
                  </a:extLst>
                </a:gridCol>
                <a:gridCol w="919737">
                  <a:extLst>
                    <a:ext uri="{9D8B030D-6E8A-4147-A177-3AD203B41FA5}">
                      <a16:colId xmlns:a16="http://schemas.microsoft.com/office/drawing/2014/main" val="3458012517"/>
                    </a:ext>
                  </a:extLst>
                </a:gridCol>
                <a:gridCol w="919737">
                  <a:extLst>
                    <a:ext uri="{9D8B030D-6E8A-4147-A177-3AD203B41FA5}">
                      <a16:colId xmlns:a16="http://schemas.microsoft.com/office/drawing/2014/main" val="2229431614"/>
                    </a:ext>
                  </a:extLst>
                </a:gridCol>
                <a:gridCol w="919737">
                  <a:extLst>
                    <a:ext uri="{9D8B030D-6E8A-4147-A177-3AD203B41FA5}">
                      <a16:colId xmlns:a16="http://schemas.microsoft.com/office/drawing/2014/main" val="2628953065"/>
                    </a:ext>
                  </a:extLst>
                </a:gridCol>
                <a:gridCol w="919737">
                  <a:extLst>
                    <a:ext uri="{9D8B030D-6E8A-4147-A177-3AD203B41FA5}">
                      <a16:colId xmlns:a16="http://schemas.microsoft.com/office/drawing/2014/main" val="3284552875"/>
                    </a:ext>
                  </a:extLst>
                </a:gridCol>
                <a:gridCol w="919737">
                  <a:extLst>
                    <a:ext uri="{9D8B030D-6E8A-4147-A177-3AD203B41FA5}">
                      <a16:colId xmlns:a16="http://schemas.microsoft.com/office/drawing/2014/main" val="1954468185"/>
                    </a:ext>
                  </a:extLst>
                </a:gridCol>
              </a:tblGrid>
              <a:tr h="137747">
                <a:tc>
                  <a:txBody>
                    <a:bodyPr/>
                    <a:lstStyle/>
                    <a:p>
                      <a:pPr algn="r" fontAlgn="b">
                        <a:buNone/>
                      </a:pPr>
                      <a:r>
                        <a:rPr lang="en-AU" sz="800" b="1" i="0" u="none" strike="noStrike">
                          <a:solidFill>
                            <a:srgbClr val="000000"/>
                          </a:solidFill>
                          <a:effectLst/>
                          <a:latin typeface="Arial" panose="020B0604020202020204" pitchFamily="34" charset="0"/>
                        </a:rPr>
                        <a:t>1.3</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Value-Add Capex Assumptions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[Units]</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2734178507"/>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355569092"/>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Capex for Value Creation Plan</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10,000 </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986338071"/>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Capex Timeline (FY incurred)</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FY</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2026</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780653304"/>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Debt Funded %</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100.0%</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680846124"/>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Capex Yield on Cost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7.5%</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492279381"/>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NOI Uplift from Value-Add (Yr 1+)</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750 </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508298233"/>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887304762"/>
                  </a:ext>
                </a:extLst>
              </a:tr>
              <a:tr h="137747">
                <a:tc>
                  <a:txBody>
                    <a:bodyPr/>
                    <a:lstStyle/>
                    <a:p>
                      <a:pPr algn="r" fontAlgn="b">
                        <a:buNone/>
                      </a:pPr>
                      <a:r>
                        <a:rPr lang="en-AU" sz="800" b="1" i="0" u="none" strike="noStrike">
                          <a:solidFill>
                            <a:srgbClr val="000000"/>
                          </a:solidFill>
                          <a:effectLst/>
                          <a:latin typeface="Arial" panose="020B0604020202020204" pitchFamily="34" charset="0"/>
                        </a:rPr>
                        <a:t>1.4</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CFS Co-Investment Assumptions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[Units]</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3729125643"/>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392712234"/>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Co-Investment Ticket Size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25,000 </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75893137"/>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Implied CFS Equity Stake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20.2%</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759172506"/>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Current CFSPF Gross Asset Value (GAV)</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496,000 </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890050811"/>
                  </a:ext>
                </a:extLst>
              </a:tr>
              <a:tr h="15071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Ticket as % of Asset Value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13.4%</a:t>
                      </a: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9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159725464"/>
                  </a:ext>
                </a:extLst>
              </a:tr>
            </a:tbl>
          </a:graphicData>
        </a:graphic>
      </p:graphicFrame>
      <p:sp>
        <p:nvSpPr>
          <p:cNvPr id="6" name="Text Placeholder 2">
            <a:extLst>
              <a:ext uri="{FF2B5EF4-FFF2-40B4-BE49-F238E27FC236}">
                <a16:creationId xmlns:a16="http://schemas.microsoft.com/office/drawing/2014/main" id="{9F884F52-74AD-7B4C-A850-DD7F58B18F67}"/>
              </a:ext>
            </a:extLst>
          </p:cNvPr>
          <p:cNvSpPr txBox="1">
            <a:spLocks/>
          </p:cNvSpPr>
          <p:nvPr/>
        </p:nvSpPr>
        <p:spPr>
          <a:xfrm>
            <a:off x="215901" y="3415062"/>
            <a:ext cx="8712200" cy="396876"/>
          </a:xfrm>
          <a:prstGeom prst="rect">
            <a:avLst/>
          </a:prstGeom>
        </p:spPr>
        <p:txBody>
          <a:bodyPr lIns="0" rIns="0"/>
          <a:lstStyle>
            <a:lvl1pPr marL="228600" indent="-228600" algn="l" defTabSz="914400" rtl="0" eaLnBrk="1" latinLnBrk="0" hangingPunct="1">
              <a:lnSpc>
                <a:spcPct val="90000"/>
              </a:lnSpc>
              <a:spcBef>
                <a:spcPts val="1000"/>
              </a:spcBef>
              <a:buFont typeface="Arial" panose="020B0604020202020204" pitchFamily="34" charset="0"/>
              <a:buNone/>
              <a:defRPr sz="1400" i="0" kern="1200">
                <a:solidFill>
                  <a:schemeClr val="accent3"/>
                </a:solidFill>
                <a:latin typeface="+mj-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Sources &amp; Uses</a:t>
            </a:r>
          </a:p>
        </p:txBody>
      </p:sp>
      <p:graphicFrame>
        <p:nvGraphicFramePr>
          <p:cNvPr id="7" name="Table 6">
            <a:extLst>
              <a:ext uri="{FF2B5EF4-FFF2-40B4-BE49-F238E27FC236}">
                <a16:creationId xmlns:a16="http://schemas.microsoft.com/office/drawing/2014/main" id="{6FF0DAC4-C16E-186A-2727-5642D09F44DE}"/>
              </a:ext>
            </a:extLst>
          </p:cNvPr>
          <p:cNvGraphicFramePr>
            <a:graphicFrameLocks noGrp="1"/>
          </p:cNvGraphicFramePr>
          <p:nvPr>
            <p:extLst>
              <p:ext uri="{D42A27DB-BD31-4B8C-83A1-F6EECF244321}">
                <p14:modId xmlns:p14="http://schemas.microsoft.com/office/powerpoint/2010/main" val="1710410886"/>
              </p:ext>
            </p:extLst>
          </p:nvPr>
        </p:nvGraphicFramePr>
        <p:xfrm>
          <a:off x="215900" y="3811937"/>
          <a:ext cx="8712200" cy="2369792"/>
        </p:xfrm>
        <a:graphic>
          <a:graphicData uri="http://schemas.openxmlformats.org/drawingml/2006/table">
            <a:tbl>
              <a:tblPr/>
              <a:tblGrid>
                <a:gridCol w="190496">
                  <a:extLst>
                    <a:ext uri="{9D8B030D-6E8A-4147-A177-3AD203B41FA5}">
                      <a16:colId xmlns:a16="http://schemas.microsoft.com/office/drawing/2014/main" val="1792245500"/>
                    </a:ext>
                  </a:extLst>
                </a:gridCol>
                <a:gridCol w="2083545">
                  <a:extLst>
                    <a:ext uri="{9D8B030D-6E8A-4147-A177-3AD203B41FA5}">
                      <a16:colId xmlns:a16="http://schemas.microsoft.com/office/drawing/2014/main" val="1521543035"/>
                    </a:ext>
                  </a:extLst>
                </a:gridCol>
                <a:gridCol w="919737">
                  <a:extLst>
                    <a:ext uri="{9D8B030D-6E8A-4147-A177-3AD203B41FA5}">
                      <a16:colId xmlns:a16="http://schemas.microsoft.com/office/drawing/2014/main" val="1267839659"/>
                    </a:ext>
                  </a:extLst>
                </a:gridCol>
                <a:gridCol w="919737">
                  <a:extLst>
                    <a:ext uri="{9D8B030D-6E8A-4147-A177-3AD203B41FA5}">
                      <a16:colId xmlns:a16="http://schemas.microsoft.com/office/drawing/2014/main" val="3877314850"/>
                    </a:ext>
                  </a:extLst>
                </a:gridCol>
                <a:gridCol w="919737">
                  <a:extLst>
                    <a:ext uri="{9D8B030D-6E8A-4147-A177-3AD203B41FA5}">
                      <a16:colId xmlns:a16="http://schemas.microsoft.com/office/drawing/2014/main" val="3095398483"/>
                    </a:ext>
                  </a:extLst>
                </a:gridCol>
                <a:gridCol w="919737">
                  <a:extLst>
                    <a:ext uri="{9D8B030D-6E8A-4147-A177-3AD203B41FA5}">
                      <a16:colId xmlns:a16="http://schemas.microsoft.com/office/drawing/2014/main" val="2069993799"/>
                    </a:ext>
                  </a:extLst>
                </a:gridCol>
                <a:gridCol w="919737">
                  <a:extLst>
                    <a:ext uri="{9D8B030D-6E8A-4147-A177-3AD203B41FA5}">
                      <a16:colId xmlns:a16="http://schemas.microsoft.com/office/drawing/2014/main" val="3900400215"/>
                    </a:ext>
                  </a:extLst>
                </a:gridCol>
                <a:gridCol w="919737">
                  <a:extLst>
                    <a:ext uri="{9D8B030D-6E8A-4147-A177-3AD203B41FA5}">
                      <a16:colId xmlns:a16="http://schemas.microsoft.com/office/drawing/2014/main" val="2840395256"/>
                    </a:ext>
                  </a:extLst>
                </a:gridCol>
                <a:gridCol w="919737">
                  <a:extLst>
                    <a:ext uri="{9D8B030D-6E8A-4147-A177-3AD203B41FA5}">
                      <a16:colId xmlns:a16="http://schemas.microsoft.com/office/drawing/2014/main" val="1317205040"/>
                    </a:ext>
                  </a:extLst>
                </a:gridCol>
              </a:tblGrid>
              <a:tr h="148112">
                <a:tc>
                  <a:txBody>
                    <a:bodyPr/>
                    <a:lstStyle/>
                    <a:p>
                      <a:pPr algn="r" fontAlgn="b">
                        <a:buNone/>
                      </a:pPr>
                      <a:r>
                        <a:rPr lang="en-AU" sz="800" b="1" i="0" u="none" strike="noStrike">
                          <a:solidFill>
                            <a:srgbClr val="000000"/>
                          </a:solidFill>
                          <a:effectLst/>
                          <a:latin typeface="Arial" panose="020B0604020202020204" pitchFamily="34" charset="0"/>
                        </a:rPr>
                        <a:t>2.1</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Sources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3997489873"/>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460650714"/>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Debt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65,100 </a:t>
                      </a: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196658087"/>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Capex Debt Facility</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10,000 </a:t>
                      </a: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129173318"/>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Total Equity</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123,511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021278817"/>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Total Sources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1" i="1" u="none" strike="noStrike">
                          <a:solidFill>
                            <a:srgbClr val="A6A6A6"/>
                          </a:solidFill>
                          <a:effectLst/>
                          <a:latin typeface="Arial" panose="020B0604020202020204" pitchFamily="34" charset="0"/>
                        </a:rPr>
                        <a:t>$000s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198,611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933713993"/>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1"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673133766"/>
                  </a:ext>
                </a:extLst>
              </a:tr>
              <a:tr h="148112">
                <a:tc>
                  <a:txBody>
                    <a:bodyPr/>
                    <a:lstStyle/>
                    <a:p>
                      <a:pPr algn="r" fontAlgn="b">
                        <a:buNone/>
                      </a:pPr>
                      <a:r>
                        <a:rPr lang="en-AU" sz="800" b="1" i="0" u="none" strike="noStrike">
                          <a:solidFill>
                            <a:srgbClr val="000000"/>
                          </a:solidFill>
                          <a:effectLst/>
                          <a:latin typeface="Arial" panose="020B0604020202020204" pitchFamily="34" charset="0"/>
                        </a:rPr>
                        <a:t>2.2</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Uses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1708221882"/>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555231717"/>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Price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186,000 </a:t>
                      </a: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746173346"/>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Costs</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1,860 </a:t>
                      </a: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101093900"/>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Debt Establishment Fee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 </a:t>
                      </a: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4208231455"/>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Value-Add Capex Programme</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10,000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598319347"/>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Total Uses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1" i="1" u="none" strike="noStrike">
                          <a:solidFill>
                            <a:srgbClr val="A6A6A6"/>
                          </a:solidFill>
                          <a:effectLst/>
                          <a:latin typeface="Arial" panose="020B0604020202020204" pitchFamily="34" charset="0"/>
                        </a:rPr>
                        <a:t>$000s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198,611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826473885"/>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478669594"/>
                  </a:ext>
                </a:extLst>
              </a:tr>
              <a:tr h="148112">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Check</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1" i="0" u="none" strike="noStrike">
                          <a:solidFill>
                            <a:srgbClr val="008000"/>
                          </a:solidFill>
                          <a:effectLst/>
                          <a:latin typeface="Arial" panose="020B0604020202020204" pitchFamily="34" charset="0"/>
                        </a:rPr>
                        <a:t>OK </a:t>
                      </a: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416998931"/>
                  </a:ext>
                </a:extLst>
              </a:tr>
            </a:tbl>
          </a:graphicData>
        </a:graphic>
      </p:graphicFrame>
    </p:spTree>
    <p:extLst>
      <p:ext uri="{BB962C8B-B14F-4D97-AF65-F5344CB8AC3E}">
        <p14:creationId xmlns:p14="http://schemas.microsoft.com/office/powerpoint/2010/main" val="1161228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47610-A492-26AA-E1C8-25DD614FB6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85B78E5-EDA8-E5A8-FB24-3CF001D0421C}"/>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2CB283F2-5B7D-1E09-5D6B-70D679A58200}"/>
              </a:ext>
            </a:extLst>
          </p:cNvPr>
          <p:cNvSpPr>
            <a:spLocks noGrp="1"/>
          </p:cNvSpPr>
          <p:nvPr>
            <p:ph type="body" sz="quarter" idx="12"/>
          </p:nvPr>
        </p:nvSpPr>
        <p:spPr/>
        <p:txBody>
          <a:bodyPr/>
          <a:lstStyle/>
          <a:p>
            <a:r>
              <a:rPr lang="en-AU"/>
              <a:t>Summary Cash Flows</a:t>
            </a:r>
          </a:p>
        </p:txBody>
      </p:sp>
      <p:sp>
        <p:nvSpPr>
          <p:cNvPr id="4" name="Text Placeholder 3">
            <a:extLst>
              <a:ext uri="{FF2B5EF4-FFF2-40B4-BE49-F238E27FC236}">
                <a16:creationId xmlns:a16="http://schemas.microsoft.com/office/drawing/2014/main" id="{5C4C37F1-AE45-764E-FDE7-A1161D8B0427}"/>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8" name="Table 7">
            <a:extLst>
              <a:ext uri="{FF2B5EF4-FFF2-40B4-BE49-F238E27FC236}">
                <a16:creationId xmlns:a16="http://schemas.microsoft.com/office/drawing/2014/main" id="{F710E2C0-0889-5C8E-7025-C87DC8D953B1}"/>
              </a:ext>
            </a:extLst>
          </p:cNvPr>
          <p:cNvGraphicFramePr>
            <a:graphicFrameLocks noGrp="1"/>
          </p:cNvGraphicFramePr>
          <p:nvPr>
            <p:extLst>
              <p:ext uri="{D42A27DB-BD31-4B8C-83A1-F6EECF244321}">
                <p14:modId xmlns:p14="http://schemas.microsoft.com/office/powerpoint/2010/main" val="2753220044"/>
              </p:ext>
            </p:extLst>
          </p:nvPr>
        </p:nvGraphicFramePr>
        <p:xfrm>
          <a:off x="215901" y="1160463"/>
          <a:ext cx="8712200" cy="5113914"/>
        </p:xfrm>
        <a:graphic>
          <a:graphicData uri="http://schemas.openxmlformats.org/drawingml/2006/table">
            <a:tbl>
              <a:tblPr/>
              <a:tblGrid>
                <a:gridCol w="190496">
                  <a:extLst>
                    <a:ext uri="{9D8B030D-6E8A-4147-A177-3AD203B41FA5}">
                      <a16:colId xmlns:a16="http://schemas.microsoft.com/office/drawing/2014/main" val="1438173115"/>
                    </a:ext>
                  </a:extLst>
                </a:gridCol>
                <a:gridCol w="2083545">
                  <a:extLst>
                    <a:ext uri="{9D8B030D-6E8A-4147-A177-3AD203B41FA5}">
                      <a16:colId xmlns:a16="http://schemas.microsoft.com/office/drawing/2014/main" val="2760322882"/>
                    </a:ext>
                  </a:extLst>
                </a:gridCol>
                <a:gridCol w="919737">
                  <a:extLst>
                    <a:ext uri="{9D8B030D-6E8A-4147-A177-3AD203B41FA5}">
                      <a16:colId xmlns:a16="http://schemas.microsoft.com/office/drawing/2014/main" val="1567635076"/>
                    </a:ext>
                  </a:extLst>
                </a:gridCol>
                <a:gridCol w="919737">
                  <a:extLst>
                    <a:ext uri="{9D8B030D-6E8A-4147-A177-3AD203B41FA5}">
                      <a16:colId xmlns:a16="http://schemas.microsoft.com/office/drawing/2014/main" val="1798375728"/>
                    </a:ext>
                  </a:extLst>
                </a:gridCol>
                <a:gridCol w="919737">
                  <a:extLst>
                    <a:ext uri="{9D8B030D-6E8A-4147-A177-3AD203B41FA5}">
                      <a16:colId xmlns:a16="http://schemas.microsoft.com/office/drawing/2014/main" val="2599638093"/>
                    </a:ext>
                  </a:extLst>
                </a:gridCol>
                <a:gridCol w="919737">
                  <a:extLst>
                    <a:ext uri="{9D8B030D-6E8A-4147-A177-3AD203B41FA5}">
                      <a16:colId xmlns:a16="http://schemas.microsoft.com/office/drawing/2014/main" val="2698069768"/>
                    </a:ext>
                  </a:extLst>
                </a:gridCol>
                <a:gridCol w="919737">
                  <a:extLst>
                    <a:ext uri="{9D8B030D-6E8A-4147-A177-3AD203B41FA5}">
                      <a16:colId xmlns:a16="http://schemas.microsoft.com/office/drawing/2014/main" val="2108162830"/>
                    </a:ext>
                  </a:extLst>
                </a:gridCol>
                <a:gridCol w="919737">
                  <a:extLst>
                    <a:ext uri="{9D8B030D-6E8A-4147-A177-3AD203B41FA5}">
                      <a16:colId xmlns:a16="http://schemas.microsoft.com/office/drawing/2014/main" val="3428731483"/>
                    </a:ext>
                  </a:extLst>
                </a:gridCol>
                <a:gridCol w="919737">
                  <a:extLst>
                    <a:ext uri="{9D8B030D-6E8A-4147-A177-3AD203B41FA5}">
                      <a16:colId xmlns:a16="http://schemas.microsoft.com/office/drawing/2014/main" val="3521238182"/>
                    </a:ext>
                  </a:extLst>
                </a:gridCol>
              </a:tblGrid>
              <a:tr h="196689">
                <a:tc>
                  <a:txBody>
                    <a:bodyPr/>
                    <a:lstStyle/>
                    <a:p>
                      <a:pPr algn="r" fontAlgn="b">
                        <a:buNone/>
                      </a:pPr>
                      <a:r>
                        <a:rPr lang="en-AU" sz="800" b="1" i="0" u="none" strike="noStrike">
                          <a:solidFill>
                            <a:srgbClr val="000000"/>
                          </a:solidFill>
                          <a:effectLst/>
                          <a:latin typeface="Arial" panose="020B0604020202020204" pitchFamily="34" charset="0"/>
                        </a:rPr>
                        <a:t>3.1</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Unlevered Cashflows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136018091"/>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589300345"/>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Property Acquisition Price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(187,860)</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489701403"/>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Value-Add Capex Programme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(10,000)</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753263559"/>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NOI</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12,174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12,567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12,972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13,390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13,819 </a:t>
                      </a:r>
                    </a:p>
                  </a:txBody>
                  <a:tcPr marL="8103" marR="8103" marT="8103" marB="0" anchor="b">
                    <a:lnL>
                      <a:noFill/>
                    </a:lnL>
                    <a:lnR>
                      <a:noFill/>
                    </a:lnR>
                    <a:lnT>
                      <a:noFill/>
                    </a:lnT>
                    <a:lnB>
                      <a:noFill/>
                    </a:lnB>
                    <a:noFill/>
                  </a:tcPr>
                </a:tc>
                <a:extLst>
                  <a:ext uri="{0D108BD9-81ED-4DB2-BD59-A6C34878D82A}">
                    <a16:rowId xmlns:a16="http://schemas.microsoft.com/office/drawing/2014/main" val="2795900216"/>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Maintenance Capex</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(609)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(628)</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(649)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(669)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(691)</a:t>
                      </a:r>
                    </a:p>
                  </a:txBody>
                  <a:tcPr marL="8103" marR="8103" marT="8103" marB="0" anchor="b">
                    <a:lnL>
                      <a:noFill/>
                    </a:lnL>
                    <a:lnR>
                      <a:noFill/>
                    </a:lnR>
                    <a:lnT>
                      <a:noFill/>
                    </a:lnT>
                    <a:lnB>
                      <a:noFill/>
                    </a:lnB>
                    <a:noFill/>
                  </a:tcPr>
                </a:tc>
                <a:extLst>
                  <a:ext uri="{0D108BD9-81ED-4DB2-BD59-A6C34878D82A}">
                    <a16:rowId xmlns:a16="http://schemas.microsoft.com/office/drawing/2014/main" val="3564369215"/>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Sale Proceeds</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228,193 </a:t>
                      </a:r>
                    </a:p>
                  </a:txBody>
                  <a:tcPr marL="8103" marR="8103" marT="8103" marB="0" anchor="b">
                    <a:lnL>
                      <a:noFill/>
                    </a:lnL>
                    <a:lnR>
                      <a:noFill/>
                    </a:lnR>
                    <a:lnT>
                      <a:noFill/>
                    </a:lnT>
                    <a:lnB>
                      <a:noFill/>
                    </a:lnB>
                    <a:noFill/>
                  </a:tcPr>
                </a:tc>
                <a:extLst>
                  <a:ext uri="{0D108BD9-81ED-4DB2-BD59-A6C34878D82A}">
                    <a16:rowId xmlns:a16="http://schemas.microsoft.com/office/drawing/2014/main" val="3208106826"/>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 Selling Costs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1" i="0" u="none" strike="noStrike">
                          <a:solidFill>
                            <a:srgbClr val="000000"/>
                          </a:solidFill>
                          <a:effectLst/>
                          <a:latin typeface="Arial" panose="020B0604020202020204" pitchFamily="34" charset="0"/>
                        </a:rPr>
                        <a:t>(3,423)</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4725699"/>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Unlevered Project Cash Flows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(197,860)</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11,565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11,939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12,324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12,720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237,899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855517271"/>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Unlevered IRR</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11.1%</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117682881"/>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Unlevered MOIC</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1.4x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823961285"/>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394818032"/>
                  </a:ext>
                </a:extLst>
              </a:tr>
              <a:tr h="196689">
                <a:tc>
                  <a:txBody>
                    <a:bodyPr/>
                    <a:lstStyle/>
                    <a:p>
                      <a:pPr algn="r" fontAlgn="b">
                        <a:buNone/>
                      </a:pPr>
                      <a:r>
                        <a:rPr lang="en-AU" sz="800" b="1" i="0" u="none" strike="noStrike">
                          <a:solidFill>
                            <a:srgbClr val="000000"/>
                          </a:solidFill>
                          <a:effectLst/>
                          <a:latin typeface="Arial" panose="020B0604020202020204" pitchFamily="34" charset="0"/>
                        </a:rPr>
                        <a:t>3.2</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Levered Cashflows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2186417016"/>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637156462"/>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Initial Equity Investment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(123,511)</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795851797"/>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NOI</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12,174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12,567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12,972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13,390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13,819 </a:t>
                      </a:r>
                    </a:p>
                  </a:txBody>
                  <a:tcPr marL="8103" marR="8103" marT="8103" marB="0" anchor="b">
                    <a:lnL>
                      <a:noFill/>
                    </a:lnL>
                    <a:lnR>
                      <a:noFill/>
                    </a:lnR>
                    <a:lnT>
                      <a:noFill/>
                    </a:lnT>
                    <a:lnB>
                      <a:noFill/>
                    </a:lnB>
                    <a:noFill/>
                  </a:tcPr>
                </a:tc>
                <a:extLst>
                  <a:ext uri="{0D108BD9-81ED-4DB2-BD59-A6C34878D82A}">
                    <a16:rowId xmlns:a16="http://schemas.microsoft.com/office/drawing/2014/main" val="3221494367"/>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Maintenance Capex</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(609)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(628)</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(649)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(669)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(691)</a:t>
                      </a:r>
                    </a:p>
                  </a:txBody>
                  <a:tcPr marL="8103" marR="8103" marT="8103" marB="0" anchor="b">
                    <a:lnL>
                      <a:noFill/>
                    </a:lnL>
                    <a:lnR>
                      <a:noFill/>
                    </a:lnR>
                    <a:lnT>
                      <a:noFill/>
                    </a:lnT>
                    <a:lnB>
                      <a:noFill/>
                    </a:lnB>
                    <a:noFill/>
                  </a:tcPr>
                </a:tc>
                <a:extLst>
                  <a:ext uri="{0D108BD9-81ED-4DB2-BD59-A6C34878D82A}">
                    <a16:rowId xmlns:a16="http://schemas.microsoft.com/office/drawing/2014/main" val="1745394173"/>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Interest Expense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a:t>
                      </a:r>
                    </a:p>
                  </a:txBody>
                  <a:tcPr marL="8103" marR="8103" marT="8103" marB="0" anchor="b">
                    <a:lnL>
                      <a:noFill/>
                    </a:lnL>
                    <a:lnR>
                      <a:noFill/>
                    </a:lnR>
                    <a:lnT>
                      <a:noFill/>
                    </a:lnT>
                    <a:lnB>
                      <a:noFill/>
                    </a:lnB>
                    <a:noFill/>
                  </a:tcPr>
                </a:tc>
                <a:extLst>
                  <a:ext uri="{0D108BD9-81ED-4DB2-BD59-A6C34878D82A}">
                    <a16:rowId xmlns:a16="http://schemas.microsoft.com/office/drawing/2014/main" val="4089265142"/>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Sale Proceeds</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228,193 </a:t>
                      </a:r>
                    </a:p>
                  </a:txBody>
                  <a:tcPr marL="8103" marR="8103" marT="8103" marB="0" anchor="b">
                    <a:lnL>
                      <a:noFill/>
                    </a:lnL>
                    <a:lnR>
                      <a:noFill/>
                    </a:lnR>
                    <a:lnT>
                      <a:noFill/>
                    </a:lnT>
                    <a:lnB>
                      <a:noFill/>
                    </a:lnB>
                    <a:noFill/>
                  </a:tcPr>
                </a:tc>
                <a:extLst>
                  <a:ext uri="{0D108BD9-81ED-4DB2-BD59-A6C34878D82A}">
                    <a16:rowId xmlns:a16="http://schemas.microsoft.com/office/drawing/2014/main" val="1750109275"/>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Selling Costs</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(3,423)</a:t>
                      </a:r>
                    </a:p>
                  </a:txBody>
                  <a:tcPr marL="8103" marR="8103" marT="8103" marB="0" anchor="b">
                    <a:lnL>
                      <a:noFill/>
                    </a:lnL>
                    <a:lnR>
                      <a:noFill/>
                    </a:lnR>
                    <a:lnT>
                      <a:noFill/>
                    </a:lnT>
                    <a:lnB>
                      <a:noFill/>
                    </a:lnB>
                    <a:noFill/>
                  </a:tcPr>
                </a:tc>
                <a:extLst>
                  <a:ext uri="{0D108BD9-81ED-4DB2-BD59-A6C34878D82A}">
                    <a16:rowId xmlns:a16="http://schemas.microsoft.com/office/drawing/2014/main" val="425304664"/>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Debt Repayment on Exit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(75,100)</a:t>
                      </a:r>
                    </a:p>
                  </a:txBody>
                  <a:tcPr marL="8103" marR="8103" marT="8103" marB="0" anchor="b">
                    <a:lnL>
                      <a:noFill/>
                    </a:lnL>
                    <a:lnR>
                      <a:noFill/>
                    </a:lnR>
                    <a:lnT>
                      <a:noFill/>
                    </a:lnT>
                    <a:lnB>
                      <a:noFill/>
                    </a:lnB>
                    <a:noFill/>
                  </a:tcPr>
                </a:tc>
                <a:extLst>
                  <a:ext uri="{0D108BD9-81ED-4DB2-BD59-A6C34878D82A}">
                    <a16:rowId xmlns:a16="http://schemas.microsoft.com/office/drawing/2014/main" val="2228136347"/>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Levered Project Cash Flows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(123,511)</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7,810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8,184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8,569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8,965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159,044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0614227"/>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85283581"/>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Levered IRR</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13.5%</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371664407"/>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Equity Multiple (MOIC)</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1.6x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1"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282180116"/>
                  </a:ext>
                </a:extLst>
              </a:tr>
              <a:tr h="196689">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Avg. Distribution Yield (on equity)</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6.8%</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724936256"/>
                  </a:ext>
                </a:extLst>
              </a:tr>
            </a:tbl>
          </a:graphicData>
        </a:graphic>
      </p:graphicFrame>
    </p:spTree>
    <p:extLst>
      <p:ext uri="{BB962C8B-B14F-4D97-AF65-F5344CB8AC3E}">
        <p14:creationId xmlns:p14="http://schemas.microsoft.com/office/powerpoint/2010/main" val="18789571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1F400-5D07-91CC-157B-8606C08510B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C37678-B43A-F59D-38DD-6120B09682A5}"/>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D8044B28-6418-B908-07DF-FCCAFB62F876}"/>
              </a:ext>
            </a:extLst>
          </p:cNvPr>
          <p:cNvSpPr>
            <a:spLocks noGrp="1"/>
          </p:cNvSpPr>
          <p:nvPr>
            <p:ph type="body" sz="quarter" idx="12"/>
          </p:nvPr>
        </p:nvSpPr>
        <p:spPr/>
        <p:txBody>
          <a:bodyPr/>
          <a:lstStyle/>
          <a:p>
            <a:r>
              <a:rPr lang="en-AU"/>
              <a:t>CFS Co-Investment Returns</a:t>
            </a:r>
          </a:p>
        </p:txBody>
      </p:sp>
      <p:sp>
        <p:nvSpPr>
          <p:cNvPr id="4" name="Text Placeholder 3">
            <a:extLst>
              <a:ext uri="{FF2B5EF4-FFF2-40B4-BE49-F238E27FC236}">
                <a16:creationId xmlns:a16="http://schemas.microsoft.com/office/drawing/2014/main" id="{CC77B183-5B38-6B94-F35D-482833E9C074}"/>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5" name="Table 4">
            <a:extLst>
              <a:ext uri="{FF2B5EF4-FFF2-40B4-BE49-F238E27FC236}">
                <a16:creationId xmlns:a16="http://schemas.microsoft.com/office/drawing/2014/main" id="{DE9025E1-51F1-EBA7-9026-953546E4800D}"/>
              </a:ext>
            </a:extLst>
          </p:cNvPr>
          <p:cNvGraphicFramePr>
            <a:graphicFrameLocks noGrp="1"/>
          </p:cNvGraphicFramePr>
          <p:nvPr/>
        </p:nvGraphicFramePr>
        <p:xfrm>
          <a:off x="215901" y="1195381"/>
          <a:ext cx="8712200" cy="2018286"/>
        </p:xfrm>
        <a:graphic>
          <a:graphicData uri="http://schemas.openxmlformats.org/drawingml/2006/table">
            <a:tbl>
              <a:tblPr/>
              <a:tblGrid>
                <a:gridCol w="190496">
                  <a:extLst>
                    <a:ext uri="{9D8B030D-6E8A-4147-A177-3AD203B41FA5}">
                      <a16:colId xmlns:a16="http://schemas.microsoft.com/office/drawing/2014/main" val="3231669666"/>
                    </a:ext>
                  </a:extLst>
                </a:gridCol>
                <a:gridCol w="2083545">
                  <a:extLst>
                    <a:ext uri="{9D8B030D-6E8A-4147-A177-3AD203B41FA5}">
                      <a16:colId xmlns:a16="http://schemas.microsoft.com/office/drawing/2014/main" val="2450252794"/>
                    </a:ext>
                  </a:extLst>
                </a:gridCol>
                <a:gridCol w="919737">
                  <a:extLst>
                    <a:ext uri="{9D8B030D-6E8A-4147-A177-3AD203B41FA5}">
                      <a16:colId xmlns:a16="http://schemas.microsoft.com/office/drawing/2014/main" val="861968701"/>
                    </a:ext>
                  </a:extLst>
                </a:gridCol>
                <a:gridCol w="919737">
                  <a:extLst>
                    <a:ext uri="{9D8B030D-6E8A-4147-A177-3AD203B41FA5}">
                      <a16:colId xmlns:a16="http://schemas.microsoft.com/office/drawing/2014/main" val="4242199919"/>
                    </a:ext>
                  </a:extLst>
                </a:gridCol>
                <a:gridCol w="919737">
                  <a:extLst>
                    <a:ext uri="{9D8B030D-6E8A-4147-A177-3AD203B41FA5}">
                      <a16:colId xmlns:a16="http://schemas.microsoft.com/office/drawing/2014/main" val="3213434753"/>
                    </a:ext>
                  </a:extLst>
                </a:gridCol>
                <a:gridCol w="919737">
                  <a:extLst>
                    <a:ext uri="{9D8B030D-6E8A-4147-A177-3AD203B41FA5}">
                      <a16:colId xmlns:a16="http://schemas.microsoft.com/office/drawing/2014/main" val="1994495277"/>
                    </a:ext>
                  </a:extLst>
                </a:gridCol>
                <a:gridCol w="919737">
                  <a:extLst>
                    <a:ext uri="{9D8B030D-6E8A-4147-A177-3AD203B41FA5}">
                      <a16:colId xmlns:a16="http://schemas.microsoft.com/office/drawing/2014/main" val="2727242905"/>
                    </a:ext>
                  </a:extLst>
                </a:gridCol>
                <a:gridCol w="919737">
                  <a:extLst>
                    <a:ext uri="{9D8B030D-6E8A-4147-A177-3AD203B41FA5}">
                      <a16:colId xmlns:a16="http://schemas.microsoft.com/office/drawing/2014/main" val="2090371539"/>
                    </a:ext>
                  </a:extLst>
                </a:gridCol>
                <a:gridCol w="919737">
                  <a:extLst>
                    <a:ext uri="{9D8B030D-6E8A-4147-A177-3AD203B41FA5}">
                      <a16:colId xmlns:a16="http://schemas.microsoft.com/office/drawing/2014/main" val="3346198136"/>
                    </a:ext>
                  </a:extLst>
                </a:gridCol>
              </a:tblGrid>
              <a:tr h="142842">
                <a:tc>
                  <a:txBody>
                    <a:bodyPr/>
                    <a:lstStyle/>
                    <a:p>
                      <a:pPr algn="r" fontAlgn="b">
                        <a:buNone/>
                      </a:pPr>
                      <a:r>
                        <a:rPr lang="en-AU" sz="800" b="1" i="0" u="none" strike="noStrike">
                          <a:solidFill>
                            <a:srgbClr val="000000"/>
                          </a:solidFill>
                          <a:effectLst/>
                          <a:latin typeface="Arial" panose="020B0604020202020204" pitchFamily="34" charset="0"/>
                        </a:rPr>
                        <a:t>3.3</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CFS Co-Investment Returns</a:t>
                      </a:r>
                    </a:p>
                  </a:txBody>
                  <a:tcPr marL="8103" marR="8103" marT="8103" marB="0" anchor="b">
                    <a:lnL>
                      <a:noFill/>
                    </a:lnL>
                    <a:lnR>
                      <a:noFill/>
                    </a:lnR>
                    <a:lnT>
                      <a:noFill/>
                    </a:lnT>
                    <a:lnB>
                      <a:noFill/>
                    </a:lnB>
                    <a:solidFill>
                      <a:srgbClr val="D9D9D9"/>
                    </a:solidFill>
                  </a:tcPr>
                </a:tc>
                <a:tc>
                  <a:txBody>
                    <a:bodyPr/>
                    <a:lstStyle/>
                    <a:p>
                      <a:pPr algn="ctr" fontAlgn="b">
                        <a:buNone/>
                      </a:pPr>
                      <a:r>
                        <a:rPr lang="en-AU" sz="800" b="0" i="1" u="none" strike="noStrike">
                          <a:solidFill>
                            <a:srgbClr val="A6A6A6"/>
                          </a:solidFill>
                          <a:effectLst/>
                          <a:latin typeface="Arial" panose="020B0604020202020204" pitchFamily="34" charset="0"/>
                        </a:rPr>
                        <a:t>[Units]</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1880805728"/>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050349419"/>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Pro-Rata Share of Equity</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20.2%</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015458418"/>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678028298"/>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Equity Investment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(25,000)</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743777120"/>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Share of Levered Cash Flows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1,581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1,657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1,734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1,815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32,192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1404711"/>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CFS Net Cash Flows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(25,000)</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1,581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1,657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1,734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1,815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32,192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795417968"/>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016241242"/>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NPV</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2,963 </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298482775"/>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Levered IRR</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13.5%</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1330609323"/>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Equity Multiple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1.6x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843657297"/>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Avg. Distribution Yield</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6.8%</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635626242"/>
                  </a:ext>
                </a:extLst>
              </a:tr>
              <a:tr h="156287">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CFS Asset Exposure as % of CFSPF GAV</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4.8%</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905466006"/>
                  </a:ext>
                </a:extLst>
              </a:tr>
            </a:tbl>
          </a:graphicData>
        </a:graphic>
      </p:graphicFrame>
      <p:sp>
        <p:nvSpPr>
          <p:cNvPr id="6" name="Text Placeholder 2">
            <a:extLst>
              <a:ext uri="{FF2B5EF4-FFF2-40B4-BE49-F238E27FC236}">
                <a16:creationId xmlns:a16="http://schemas.microsoft.com/office/drawing/2014/main" id="{A1982874-1F18-2921-7F9B-2237ED09C8D6}"/>
              </a:ext>
            </a:extLst>
          </p:cNvPr>
          <p:cNvSpPr txBox="1">
            <a:spLocks/>
          </p:cNvSpPr>
          <p:nvPr/>
        </p:nvSpPr>
        <p:spPr>
          <a:xfrm>
            <a:off x="269875" y="3333750"/>
            <a:ext cx="8712200" cy="396876"/>
          </a:xfrm>
          <a:prstGeom prst="rect">
            <a:avLst/>
          </a:prstGeom>
        </p:spPr>
        <p:txBody>
          <a:bodyPr lIns="0" rIns="0"/>
          <a:lstStyle>
            <a:lvl1pPr marL="228600" indent="-228600" algn="l" defTabSz="914400" rtl="0" eaLnBrk="1" latinLnBrk="0" hangingPunct="1">
              <a:lnSpc>
                <a:spcPct val="90000"/>
              </a:lnSpc>
              <a:spcBef>
                <a:spcPts val="1000"/>
              </a:spcBef>
              <a:buFont typeface="Arial" panose="020B0604020202020204" pitchFamily="34" charset="0"/>
              <a:buNone/>
              <a:defRPr sz="1400" i="0" kern="1200">
                <a:solidFill>
                  <a:schemeClr val="accent3"/>
                </a:solidFill>
                <a:latin typeface="+mj-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Operating Cash Flows</a:t>
            </a:r>
          </a:p>
        </p:txBody>
      </p:sp>
      <p:graphicFrame>
        <p:nvGraphicFramePr>
          <p:cNvPr id="7" name="Table 6">
            <a:extLst>
              <a:ext uri="{FF2B5EF4-FFF2-40B4-BE49-F238E27FC236}">
                <a16:creationId xmlns:a16="http://schemas.microsoft.com/office/drawing/2014/main" id="{962BDCC9-89DD-768D-A8D5-17608FC12861}"/>
              </a:ext>
            </a:extLst>
          </p:cNvPr>
          <p:cNvGraphicFramePr>
            <a:graphicFrameLocks noGrp="1"/>
          </p:cNvGraphicFramePr>
          <p:nvPr/>
        </p:nvGraphicFramePr>
        <p:xfrm>
          <a:off x="296864" y="3629313"/>
          <a:ext cx="8631240" cy="1247491"/>
        </p:xfrm>
        <a:graphic>
          <a:graphicData uri="http://schemas.openxmlformats.org/drawingml/2006/table">
            <a:tbl>
              <a:tblPr/>
              <a:tblGrid>
                <a:gridCol w="2110327">
                  <a:extLst>
                    <a:ext uri="{9D8B030D-6E8A-4147-A177-3AD203B41FA5}">
                      <a16:colId xmlns:a16="http://schemas.microsoft.com/office/drawing/2014/main" val="3086961359"/>
                    </a:ext>
                  </a:extLst>
                </a:gridCol>
                <a:gridCol w="931559">
                  <a:extLst>
                    <a:ext uri="{9D8B030D-6E8A-4147-A177-3AD203B41FA5}">
                      <a16:colId xmlns:a16="http://schemas.microsoft.com/office/drawing/2014/main" val="807095512"/>
                    </a:ext>
                  </a:extLst>
                </a:gridCol>
                <a:gridCol w="931559">
                  <a:extLst>
                    <a:ext uri="{9D8B030D-6E8A-4147-A177-3AD203B41FA5}">
                      <a16:colId xmlns:a16="http://schemas.microsoft.com/office/drawing/2014/main" val="1729295138"/>
                    </a:ext>
                  </a:extLst>
                </a:gridCol>
                <a:gridCol w="931559">
                  <a:extLst>
                    <a:ext uri="{9D8B030D-6E8A-4147-A177-3AD203B41FA5}">
                      <a16:colId xmlns:a16="http://schemas.microsoft.com/office/drawing/2014/main" val="3902414969"/>
                    </a:ext>
                  </a:extLst>
                </a:gridCol>
                <a:gridCol w="931559">
                  <a:extLst>
                    <a:ext uri="{9D8B030D-6E8A-4147-A177-3AD203B41FA5}">
                      <a16:colId xmlns:a16="http://schemas.microsoft.com/office/drawing/2014/main" val="2512326271"/>
                    </a:ext>
                  </a:extLst>
                </a:gridCol>
                <a:gridCol w="931559">
                  <a:extLst>
                    <a:ext uri="{9D8B030D-6E8A-4147-A177-3AD203B41FA5}">
                      <a16:colId xmlns:a16="http://schemas.microsoft.com/office/drawing/2014/main" val="3312240423"/>
                    </a:ext>
                  </a:extLst>
                </a:gridCol>
                <a:gridCol w="931559">
                  <a:extLst>
                    <a:ext uri="{9D8B030D-6E8A-4147-A177-3AD203B41FA5}">
                      <a16:colId xmlns:a16="http://schemas.microsoft.com/office/drawing/2014/main" val="3292958924"/>
                    </a:ext>
                  </a:extLst>
                </a:gridCol>
                <a:gridCol w="931559">
                  <a:extLst>
                    <a:ext uri="{9D8B030D-6E8A-4147-A177-3AD203B41FA5}">
                      <a16:colId xmlns:a16="http://schemas.microsoft.com/office/drawing/2014/main" val="1248631853"/>
                    </a:ext>
                  </a:extLst>
                </a:gridCol>
              </a:tblGrid>
              <a:tr h="178213">
                <a:tc>
                  <a:txBody>
                    <a:bodyPr/>
                    <a:lstStyle/>
                    <a:p>
                      <a:pPr algn="l" fontAlgn="b">
                        <a:buNone/>
                      </a:pPr>
                      <a:r>
                        <a:rPr lang="en-AU" sz="800" b="0" i="0" u="none" strike="noStrike">
                          <a:solidFill>
                            <a:srgbClr val="000000"/>
                          </a:solidFill>
                          <a:effectLst/>
                          <a:latin typeface="Arial" panose="020B0604020202020204" pitchFamily="34" charset="0"/>
                        </a:rPr>
                        <a:t>Base NOI (pre value-add)</a:t>
                      </a:r>
                    </a:p>
                  </a:txBody>
                  <a:tcPr marL="8284" marR="8284" marT="8284"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12,000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12,360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12,731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13,113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13,506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13,911 </a:t>
                      </a:r>
                    </a:p>
                  </a:txBody>
                  <a:tcPr marL="8284" marR="8284" marT="8284" marB="0" anchor="b">
                    <a:lnL>
                      <a:noFill/>
                    </a:lnL>
                    <a:lnR>
                      <a:noFill/>
                    </a:lnR>
                    <a:lnT>
                      <a:noFill/>
                    </a:lnT>
                    <a:lnB>
                      <a:noFill/>
                    </a:lnB>
                    <a:noFill/>
                  </a:tcPr>
                </a:tc>
                <a:extLst>
                  <a:ext uri="{0D108BD9-81ED-4DB2-BD59-A6C34878D82A}">
                    <a16:rowId xmlns:a16="http://schemas.microsoft.com/office/drawing/2014/main" val="2338510347"/>
                  </a:ext>
                </a:extLst>
              </a:tr>
              <a:tr h="178213">
                <a:tc>
                  <a:txBody>
                    <a:bodyPr/>
                    <a:lstStyle/>
                    <a:p>
                      <a:pPr algn="l" fontAlgn="b">
                        <a:buNone/>
                      </a:pPr>
                      <a:r>
                        <a:rPr lang="en-AU" sz="800" b="0" i="0" u="none" strike="noStrike">
                          <a:solidFill>
                            <a:srgbClr val="000000"/>
                          </a:solidFill>
                          <a:effectLst/>
                          <a:latin typeface="Arial" panose="020B0604020202020204" pitchFamily="34" charset="0"/>
                        </a:rPr>
                        <a:t>(+) Value-Add NOI Uplift</a:t>
                      </a:r>
                    </a:p>
                  </a:txBody>
                  <a:tcPr marL="8284" marR="8284" marT="8284"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773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796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820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844 </a:t>
                      </a:r>
                    </a:p>
                  </a:txBody>
                  <a:tcPr marL="8284" marR="8284" marT="8284" marB="0" anchor="b">
                    <a:lnL>
                      <a:noFill/>
                    </a:lnL>
                    <a:lnR>
                      <a:noFill/>
                    </a:lnR>
                    <a:lnT>
                      <a:noFill/>
                    </a:lnT>
                    <a:lnB>
                      <a:noFill/>
                    </a:lnB>
                    <a:noFill/>
                  </a:tcPr>
                </a:tc>
                <a:extLst>
                  <a:ext uri="{0D108BD9-81ED-4DB2-BD59-A6C34878D82A}">
                    <a16:rowId xmlns:a16="http://schemas.microsoft.com/office/drawing/2014/main" val="2066265504"/>
                  </a:ext>
                </a:extLst>
              </a:tr>
              <a:tr h="178213">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extLst>
                  <a:ext uri="{0D108BD9-81ED-4DB2-BD59-A6C34878D82A}">
                    <a16:rowId xmlns:a16="http://schemas.microsoft.com/office/drawing/2014/main" val="1518331957"/>
                  </a:ext>
                </a:extLst>
              </a:tr>
              <a:tr h="178213">
                <a:tc>
                  <a:txBody>
                    <a:bodyPr/>
                    <a:lstStyle/>
                    <a:p>
                      <a:pPr algn="l" fontAlgn="b">
                        <a:buNone/>
                      </a:pPr>
                      <a:r>
                        <a:rPr lang="en-AU" sz="800" b="1" i="0" u="none" strike="noStrike">
                          <a:solidFill>
                            <a:srgbClr val="000000"/>
                          </a:solidFill>
                          <a:effectLst/>
                          <a:latin typeface="Arial" panose="020B0604020202020204" pitchFamily="34" charset="0"/>
                        </a:rPr>
                        <a:t>Gross Operating Income</a:t>
                      </a:r>
                    </a:p>
                  </a:txBody>
                  <a:tcPr marL="8284" marR="8284" marT="8284"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12,000 </a:t>
                      </a:r>
                    </a:p>
                  </a:txBody>
                  <a:tcPr marL="8284" marR="8284" marT="8284"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13,110 </a:t>
                      </a:r>
                    </a:p>
                  </a:txBody>
                  <a:tcPr marL="8284" marR="8284" marT="8284"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13,503 </a:t>
                      </a:r>
                    </a:p>
                  </a:txBody>
                  <a:tcPr marL="8284" marR="8284" marT="8284"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13,908 </a:t>
                      </a:r>
                    </a:p>
                  </a:txBody>
                  <a:tcPr marL="8284" marR="8284" marT="8284"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14,326 </a:t>
                      </a:r>
                    </a:p>
                  </a:txBody>
                  <a:tcPr marL="8284" marR="8284" marT="8284"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14,755 </a:t>
                      </a:r>
                    </a:p>
                  </a:txBody>
                  <a:tcPr marL="8284" marR="8284" marT="8284" marB="0" anchor="b">
                    <a:lnL>
                      <a:noFill/>
                    </a:lnL>
                    <a:lnR>
                      <a:noFill/>
                    </a:lnR>
                    <a:lnT>
                      <a:noFill/>
                    </a:lnT>
                    <a:lnB>
                      <a:noFill/>
                    </a:lnB>
                    <a:noFill/>
                  </a:tcPr>
                </a:tc>
                <a:extLst>
                  <a:ext uri="{0D108BD9-81ED-4DB2-BD59-A6C34878D82A}">
                    <a16:rowId xmlns:a16="http://schemas.microsoft.com/office/drawing/2014/main" val="2750217710"/>
                  </a:ext>
                </a:extLst>
              </a:tr>
              <a:tr h="178213">
                <a:tc>
                  <a:txBody>
                    <a:bodyPr/>
                    <a:lstStyle/>
                    <a:p>
                      <a:pPr algn="l" fontAlgn="b">
                        <a:buNone/>
                      </a:pPr>
                      <a:r>
                        <a:rPr lang="en-AU" sz="800" b="0" i="0" u="none" strike="noStrike">
                          <a:solidFill>
                            <a:srgbClr val="000000"/>
                          </a:solidFill>
                          <a:effectLst/>
                          <a:latin typeface="Arial" panose="020B0604020202020204" pitchFamily="34" charset="0"/>
                        </a:rPr>
                        <a:t>(-) Leasing Fees</a:t>
                      </a:r>
                    </a:p>
                  </a:txBody>
                  <a:tcPr marL="8284" marR="8284" marT="8284"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(250)</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(250)</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(250)</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(250)</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(250)</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(250)</a:t>
                      </a:r>
                    </a:p>
                  </a:txBody>
                  <a:tcPr marL="8284" marR="8284" marT="8284" marB="0" anchor="ctr">
                    <a:lnL>
                      <a:noFill/>
                    </a:lnL>
                    <a:lnR>
                      <a:noFill/>
                    </a:lnR>
                    <a:lnT>
                      <a:noFill/>
                    </a:lnT>
                    <a:lnB>
                      <a:noFill/>
                    </a:lnB>
                    <a:noFill/>
                  </a:tcPr>
                </a:tc>
                <a:extLst>
                  <a:ext uri="{0D108BD9-81ED-4DB2-BD59-A6C34878D82A}">
                    <a16:rowId xmlns:a16="http://schemas.microsoft.com/office/drawing/2014/main" val="2121231296"/>
                  </a:ext>
                </a:extLst>
              </a:tr>
              <a:tr h="178213">
                <a:tc>
                  <a:txBody>
                    <a:bodyPr/>
                    <a:lstStyle/>
                    <a:p>
                      <a:pPr algn="l" fontAlgn="b">
                        <a:buNone/>
                      </a:pPr>
                      <a:r>
                        <a:rPr lang="en-AU" sz="800" b="0" i="0" u="none" strike="noStrike">
                          <a:solidFill>
                            <a:srgbClr val="000000"/>
                          </a:solidFill>
                          <a:effectLst/>
                          <a:latin typeface="Arial" panose="020B0604020202020204" pitchFamily="34" charset="0"/>
                        </a:rPr>
                        <a:t>(-) Management Fee to Terralith</a:t>
                      </a:r>
                    </a:p>
                  </a:txBody>
                  <a:tcPr marL="8284" marR="8284" marT="8284"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(651)</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(686)</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(686)</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(686)</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(686)</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(686)</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468035"/>
                  </a:ext>
                </a:extLst>
              </a:tr>
              <a:tr h="178213">
                <a:tc>
                  <a:txBody>
                    <a:bodyPr/>
                    <a:lstStyle/>
                    <a:p>
                      <a:pPr algn="l" fontAlgn="b">
                        <a:buNone/>
                      </a:pPr>
                      <a:r>
                        <a:rPr lang="en-AU" sz="800" b="1" i="0" u="none" strike="noStrike">
                          <a:solidFill>
                            <a:srgbClr val="000000"/>
                          </a:solidFill>
                          <a:effectLst/>
                          <a:latin typeface="Arial" panose="020B0604020202020204" pitchFamily="34" charset="0"/>
                        </a:rPr>
                        <a:t>Net Operating Income (NOI)</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11,099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12,174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12,567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12,972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13,390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13,819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362505423"/>
                  </a:ext>
                </a:extLst>
              </a:tr>
            </a:tbl>
          </a:graphicData>
        </a:graphic>
      </p:graphicFrame>
      <p:sp>
        <p:nvSpPr>
          <p:cNvPr id="10" name="Text Placeholder 2">
            <a:extLst>
              <a:ext uri="{FF2B5EF4-FFF2-40B4-BE49-F238E27FC236}">
                <a16:creationId xmlns:a16="http://schemas.microsoft.com/office/drawing/2014/main" id="{A6802D2A-47FB-7614-BD8B-A673F80FEB57}"/>
              </a:ext>
            </a:extLst>
          </p:cNvPr>
          <p:cNvSpPr txBox="1">
            <a:spLocks/>
          </p:cNvSpPr>
          <p:nvPr/>
        </p:nvSpPr>
        <p:spPr>
          <a:xfrm>
            <a:off x="296864" y="4971028"/>
            <a:ext cx="8712200" cy="396876"/>
          </a:xfrm>
          <a:prstGeom prst="rect">
            <a:avLst/>
          </a:prstGeom>
        </p:spPr>
        <p:txBody>
          <a:bodyPr lIns="0" rIns="0"/>
          <a:lstStyle>
            <a:lvl1pPr marL="228600" indent="-228600" algn="l" defTabSz="914400" rtl="0" eaLnBrk="1" latinLnBrk="0" hangingPunct="1">
              <a:lnSpc>
                <a:spcPct val="90000"/>
              </a:lnSpc>
              <a:spcBef>
                <a:spcPts val="1000"/>
              </a:spcBef>
              <a:buFont typeface="Arial" panose="020B0604020202020204" pitchFamily="34" charset="0"/>
              <a:buNone/>
              <a:defRPr sz="1400" i="0" kern="1200">
                <a:solidFill>
                  <a:schemeClr val="accent3"/>
                </a:solidFill>
                <a:latin typeface="+mj-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Debt Schedule</a:t>
            </a:r>
          </a:p>
        </p:txBody>
      </p:sp>
      <p:graphicFrame>
        <p:nvGraphicFramePr>
          <p:cNvPr id="11" name="Table 10">
            <a:extLst>
              <a:ext uri="{FF2B5EF4-FFF2-40B4-BE49-F238E27FC236}">
                <a16:creationId xmlns:a16="http://schemas.microsoft.com/office/drawing/2014/main" id="{D3964F48-6273-1302-A3D9-37A161CBA729}"/>
              </a:ext>
            </a:extLst>
          </p:cNvPr>
          <p:cNvGraphicFramePr>
            <a:graphicFrameLocks noGrp="1"/>
          </p:cNvGraphicFramePr>
          <p:nvPr/>
        </p:nvGraphicFramePr>
        <p:xfrm>
          <a:off x="301626" y="5207233"/>
          <a:ext cx="8616952" cy="1048088"/>
        </p:xfrm>
        <a:graphic>
          <a:graphicData uri="http://schemas.openxmlformats.org/drawingml/2006/table">
            <a:tbl>
              <a:tblPr/>
              <a:tblGrid>
                <a:gridCol w="2106833">
                  <a:extLst>
                    <a:ext uri="{9D8B030D-6E8A-4147-A177-3AD203B41FA5}">
                      <a16:colId xmlns:a16="http://schemas.microsoft.com/office/drawing/2014/main" val="2542853883"/>
                    </a:ext>
                  </a:extLst>
                </a:gridCol>
                <a:gridCol w="930017">
                  <a:extLst>
                    <a:ext uri="{9D8B030D-6E8A-4147-A177-3AD203B41FA5}">
                      <a16:colId xmlns:a16="http://schemas.microsoft.com/office/drawing/2014/main" val="2560518214"/>
                    </a:ext>
                  </a:extLst>
                </a:gridCol>
                <a:gridCol w="930017">
                  <a:extLst>
                    <a:ext uri="{9D8B030D-6E8A-4147-A177-3AD203B41FA5}">
                      <a16:colId xmlns:a16="http://schemas.microsoft.com/office/drawing/2014/main" val="1890605140"/>
                    </a:ext>
                  </a:extLst>
                </a:gridCol>
                <a:gridCol w="930017">
                  <a:extLst>
                    <a:ext uri="{9D8B030D-6E8A-4147-A177-3AD203B41FA5}">
                      <a16:colId xmlns:a16="http://schemas.microsoft.com/office/drawing/2014/main" val="2966221471"/>
                    </a:ext>
                  </a:extLst>
                </a:gridCol>
                <a:gridCol w="930017">
                  <a:extLst>
                    <a:ext uri="{9D8B030D-6E8A-4147-A177-3AD203B41FA5}">
                      <a16:colId xmlns:a16="http://schemas.microsoft.com/office/drawing/2014/main" val="1522850019"/>
                    </a:ext>
                  </a:extLst>
                </a:gridCol>
                <a:gridCol w="930017">
                  <a:extLst>
                    <a:ext uri="{9D8B030D-6E8A-4147-A177-3AD203B41FA5}">
                      <a16:colId xmlns:a16="http://schemas.microsoft.com/office/drawing/2014/main" val="3957399991"/>
                    </a:ext>
                  </a:extLst>
                </a:gridCol>
                <a:gridCol w="930017">
                  <a:extLst>
                    <a:ext uri="{9D8B030D-6E8A-4147-A177-3AD203B41FA5}">
                      <a16:colId xmlns:a16="http://schemas.microsoft.com/office/drawing/2014/main" val="3371141023"/>
                    </a:ext>
                  </a:extLst>
                </a:gridCol>
                <a:gridCol w="930017">
                  <a:extLst>
                    <a:ext uri="{9D8B030D-6E8A-4147-A177-3AD203B41FA5}">
                      <a16:colId xmlns:a16="http://schemas.microsoft.com/office/drawing/2014/main" val="1657369960"/>
                    </a:ext>
                  </a:extLst>
                </a:gridCol>
              </a:tblGrid>
              <a:tr h="262022">
                <a:tc>
                  <a:txBody>
                    <a:bodyPr/>
                    <a:lstStyle/>
                    <a:p>
                      <a:pPr algn="l" fontAlgn="b">
                        <a:buNone/>
                      </a:pPr>
                      <a:r>
                        <a:rPr lang="en-AU" sz="800" b="0" i="0" u="none" strike="noStrike">
                          <a:solidFill>
                            <a:srgbClr val="000000"/>
                          </a:solidFill>
                          <a:effectLst/>
                          <a:latin typeface="Arial" panose="020B0604020202020204" pitchFamily="34" charset="0"/>
                        </a:rPr>
                        <a:t>Opening Loan Balance</a:t>
                      </a:r>
                    </a:p>
                  </a:txBody>
                  <a:tcPr marL="8284" marR="8284" marT="8284"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75,100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75,100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75,100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75,100 </a:t>
                      </a:r>
                    </a:p>
                  </a:txBody>
                  <a:tcPr marL="8284" marR="8284" marT="8284"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75,100 </a:t>
                      </a:r>
                    </a:p>
                  </a:txBody>
                  <a:tcPr marL="8284" marR="8284" marT="8284" marB="0" anchor="b">
                    <a:lnL>
                      <a:noFill/>
                    </a:lnL>
                    <a:lnR>
                      <a:noFill/>
                    </a:lnR>
                    <a:lnT>
                      <a:noFill/>
                    </a:lnT>
                    <a:lnB>
                      <a:noFill/>
                    </a:lnB>
                    <a:noFill/>
                  </a:tcPr>
                </a:tc>
                <a:extLst>
                  <a:ext uri="{0D108BD9-81ED-4DB2-BD59-A6C34878D82A}">
                    <a16:rowId xmlns:a16="http://schemas.microsoft.com/office/drawing/2014/main" val="155177186"/>
                  </a:ext>
                </a:extLst>
              </a:tr>
              <a:tr h="262022">
                <a:tc>
                  <a:txBody>
                    <a:bodyPr/>
                    <a:lstStyle/>
                    <a:p>
                      <a:pPr algn="l" fontAlgn="b">
                        <a:buNone/>
                      </a:pPr>
                      <a:r>
                        <a:rPr lang="en-AU" sz="800" b="0" i="0" u="none" strike="noStrike">
                          <a:solidFill>
                            <a:srgbClr val="000000"/>
                          </a:solidFill>
                          <a:effectLst/>
                          <a:latin typeface="Arial" panose="020B0604020202020204" pitchFamily="34" charset="0"/>
                        </a:rPr>
                        <a:t>(+) Capex Facility Drawdown</a:t>
                      </a:r>
                    </a:p>
                  </a:txBody>
                  <a:tcPr marL="8284" marR="8284" marT="8284"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10,000 </a:t>
                      </a:r>
                    </a:p>
                  </a:txBody>
                  <a:tcPr marL="8284" marR="8284" marT="8284"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 </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 </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 </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 </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AU" sz="800" b="0" i="0" u="none" strike="noStrike">
                          <a:solidFill>
                            <a:srgbClr val="000000"/>
                          </a:solidFill>
                          <a:effectLst/>
                          <a:latin typeface="Arial" panose="020B0604020202020204" pitchFamily="34" charset="0"/>
                        </a:rPr>
                        <a:t>- </a:t>
                      </a:r>
                    </a:p>
                  </a:txBody>
                  <a:tcPr marL="8284" marR="8284" marT="8284"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4656910"/>
                  </a:ext>
                </a:extLst>
              </a:tr>
              <a:tr h="262022">
                <a:tc>
                  <a:txBody>
                    <a:bodyPr/>
                    <a:lstStyle/>
                    <a:p>
                      <a:pPr algn="l" fontAlgn="b">
                        <a:buNone/>
                      </a:pPr>
                      <a:r>
                        <a:rPr lang="en-AU" sz="800" b="1" i="0" u="none" strike="noStrike">
                          <a:solidFill>
                            <a:srgbClr val="000000"/>
                          </a:solidFill>
                          <a:effectLst/>
                          <a:latin typeface="Arial" panose="020B0604020202020204" pitchFamily="34" charset="0"/>
                        </a:rPr>
                        <a:t>Closing Loan Balance</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284" marR="8284" marT="8284"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0095211"/>
                  </a:ext>
                </a:extLst>
              </a:tr>
              <a:tr h="262022">
                <a:tc>
                  <a:txBody>
                    <a:bodyPr/>
                    <a:lstStyle/>
                    <a:p>
                      <a:pPr algn="l" fontAlgn="b">
                        <a:buNone/>
                      </a:pPr>
                      <a:r>
                        <a:rPr lang="en-AU" sz="800" b="0" i="0" u="none" strike="noStrike">
                          <a:solidFill>
                            <a:srgbClr val="000000"/>
                          </a:solidFill>
                          <a:effectLst/>
                          <a:latin typeface="Arial" panose="020B0604020202020204" pitchFamily="34" charset="0"/>
                        </a:rPr>
                        <a:t>Interest Expense</a:t>
                      </a:r>
                    </a:p>
                  </a:txBody>
                  <a:tcPr marL="8284" marR="8284" marT="8284"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284" marR="8284" marT="8284"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8284" marR="8284" marT="8284" marB="0" anchor="b">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(3,755)</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(3,755)</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(3,755)</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(3,755)</a:t>
                      </a:r>
                    </a:p>
                  </a:txBody>
                  <a:tcPr marL="8284" marR="8284" marT="8284" marB="0" anchor="ctr">
                    <a:lnL>
                      <a:noFill/>
                    </a:lnL>
                    <a:lnR>
                      <a:noFill/>
                    </a:lnR>
                    <a:lnT>
                      <a:noFill/>
                    </a:lnT>
                    <a:lnB>
                      <a:noFill/>
                    </a:lnB>
                    <a:noFill/>
                  </a:tcPr>
                </a:tc>
                <a:tc>
                  <a:txBody>
                    <a:bodyPr/>
                    <a:lstStyle/>
                    <a:p>
                      <a:pPr algn="r" fontAlgn="ctr">
                        <a:buNone/>
                      </a:pPr>
                      <a:r>
                        <a:rPr lang="en-AU" sz="800" b="0" i="0" u="none" strike="noStrike">
                          <a:solidFill>
                            <a:srgbClr val="000000"/>
                          </a:solidFill>
                          <a:effectLst/>
                          <a:latin typeface="Arial" panose="020B0604020202020204" pitchFamily="34" charset="0"/>
                        </a:rPr>
                        <a:t>(3,755)</a:t>
                      </a:r>
                    </a:p>
                  </a:txBody>
                  <a:tcPr marL="8284" marR="8284" marT="8284" marB="0" anchor="ctr">
                    <a:lnL>
                      <a:noFill/>
                    </a:lnL>
                    <a:lnR>
                      <a:noFill/>
                    </a:lnR>
                    <a:lnT>
                      <a:noFill/>
                    </a:lnT>
                    <a:lnB>
                      <a:noFill/>
                    </a:lnB>
                    <a:noFill/>
                  </a:tcPr>
                </a:tc>
                <a:extLst>
                  <a:ext uri="{0D108BD9-81ED-4DB2-BD59-A6C34878D82A}">
                    <a16:rowId xmlns:a16="http://schemas.microsoft.com/office/drawing/2014/main" val="3879159688"/>
                  </a:ext>
                </a:extLst>
              </a:tr>
            </a:tbl>
          </a:graphicData>
        </a:graphic>
      </p:graphicFrame>
    </p:spTree>
    <p:extLst>
      <p:ext uri="{BB962C8B-B14F-4D97-AF65-F5344CB8AC3E}">
        <p14:creationId xmlns:p14="http://schemas.microsoft.com/office/powerpoint/2010/main" val="4006616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0ED96-A51D-0A76-4BF4-965080B003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0CA820-A637-138C-B16F-122861320C75}"/>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E8A0D50D-8954-03E8-84FC-96EAC842D126}"/>
              </a:ext>
            </a:extLst>
          </p:cNvPr>
          <p:cNvSpPr>
            <a:spLocks noGrp="1"/>
          </p:cNvSpPr>
          <p:nvPr>
            <p:ph type="body" sz="quarter" idx="12"/>
          </p:nvPr>
        </p:nvSpPr>
        <p:spPr/>
        <p:txBody>
          <a:bodyPr/>
          <a:lstStyle/>
          <a:p>
            <a:r>
              <a:rPr lang="en-AU"/>
              <a:t>Tenant Level NOI Build</a:t>
            </a:r>
          </a:p>
        </p:txBody>
      </p:sp>
      <p:sp>
        <p:nvSpPr>
          <p:cNvPr id="4" name="Text Placeholder 3">
            <a:extLst>
              <a:ext uri="{FF2B5EF4-FFF2-40B4-BE49-F238E27FC236}">
                <a16:creationId xmlns:a16="http://schemas.microsoft.com/office/drawing/2014/main" id="{378FAEC8-7186-A325-A921-89072C0E9D8B}"/>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8" name="Table 7">
            <a:extLst>
              <a:ext uri="{FF2B5EF4-FFF2-40B4-BE49-F238E27FC236}">
                <a16:creationId xmlns:a16="http://schemas.microsoft.com/office/drawing/2014/main" id="{51C5D8A6-3A88-159A-9090-9FF24984998C}"/>
              </a:ext>
            </a:extLst>
          </p:cNvPr>
          <p:cNvGraphicFramePr>
            <a:graphicFrameLocks noGrp="1"/>
          </p:cNvGraphicFramePr>
          <p:nvPr>
            <p:extLst>
              <p:ext uri="{D42A27DB-BD31-4B8C-83A1-F6EECF244321}">
                <p14:modId xmlns:p14="http://schemas.microsoft.com/office/powerpoint/2010/main" val="2180603682"/>
              </p:ext>
            </p:extLst>
          </p:nvPr>
        </p:nvGraphicFramePr>
        <p:xfrm>
          <a:off x="215902" y="1160463"/>
          <a:ext cx="8712197" cy="5121224"/>
        </p:xfrm>
        <a:graphic>
          <a:graphicData uri="http://schemas.openxmlformats.org/drawingml/2006/table">
            <a:tbl>
              <a:tblPr/>
              <a:tblGrid>
                <a:gridCol w="190560">
                  <a:extLst>
                    <a:ext uri="{9D8B030D-6E8A-4147-A177-3AD203B41FA5}">
                      <a16:colId xmlns:a16="http://schemas.microsoft.com/office/drawing/2014/main" val="1104918853"/>
                    </a:ext>
                  </a:extLst>
                </a:gridCol>
                <a:gridCol w="2081280">
                  <a:extLst>
                    <a:ext uri="{9D8B030D-6E8A-4147-A177-3AD203B41FA5}">
                      <a16:colId xmlns:a16="http://schemas.microsoft.com/office/drawing/2014/main" val="1408599018"/>
                    </a:ext>
                  </a:extLst>
                </a:gridCol>
                <a:gridCol w="920051">
                  <a:extLst>
                    <a:ext uri="{9D8B030D-6E8A-4147-A177-3AD203B41FA5}">
                      <a16:colId xmlns:a16="http://schemas.microsoft.com/office/drawing/2014/main" val="2889326907"/>
                    </a:ext>
                  </a:extLst>
                </a:gridCol>
                <a:gridCol w="920051">
                  <a:extLst>
                    <a:ext uri="{9D8B030D-6E8A-4147-A177-3AD203B41FA5}">
                      <a16:colId xmlns:a16="http://schemas.microsoft.com/office/drawing/2014/main" val="1092992503"/>
                    </a:ext>
                  </a:extLst>
                </a:gridCol>
                <a:gridCol w="920051">
                  <a:extLst>
                    <a:ext uri="{9D8B030D-6E8A-4147-A177-3AD203B41FA5}">
                      <a16:colId xmlns:a16="http://schemas.microsoft.com/office/drawing/2014/main" val="2319159091"/>
                    </a:ext>
                  </a:extLst>
                </a:gridCol>
                <a:gridCol w="920051">
                  <a:extLst>
                    <a:ext uri="{9D8B030D-6E8A-4147-A177-3AD203B41FA5}">
                      <a16:colId xmlns:a16="http://schemas.microsoft.com/office/drawing/2014/main" val="3614425939"/>
                    </a:ext>
                  </a:extLst>
                </a:gridCol>
                <a:gridCol w="920051">
                  <a:extLst>
                    <a:ext uri="{9D8B030D-6E8A-4147-A177-3AD203B41FA5}">
                      <a16:colId xmlns:a16="http://schemas.microsoft.com/office/drawing/2014/main" val="3924705629"/>
                    </a:ext>
                  </a:extLst>
                </a:gridCol>
                <a:gridCol w="920051">
                  <a:extLst>
                    <a:ext uri="{9D8B030D-6E8A-4147-A177-3AD203B41FA5}">
                      <a16:colId xmlns:a16="http://schemas.microsoft.com/office/drawing/2014/main" val="1558036372"/>
                    </a:ext>
                  </a:extLst>
                </a:gridCol>
                <a:gridCol w="920051">
                  <a:extLst>
                    <a:ext uri="{9D8B030D-6E8A-4147-A177-3AD203B41FA5}">
                      <a16:colId xmlns:a16="http://schemas.microsoft.com/office/drawing/2014/main" val="2284749509"/>
                    </a:ext>
                  </a:extLst>
                </a:gridCol>
              </a:tblGrid>
              <a:tr h="158290">
                <a:tc>
                  <a:txBody>
                    <a:bodyPr/>
                    <a:lstStyle/>
                    <a:p>
                      <a:pPr algn="r" fontAlgn="b">
                        <a:buNone/>
                      </a:pPr>
                      <a:r>
                        <a:rPr lang="en-AU" sz="800" b="1" i="0" u="none" strike="noStrike">
                          <a:solidFill>
                            <a:srgbClr val="000000"/>
                          </a:solidFill>
                          <a:effectLst/>
                          <a:latin typeface="Arial" panose="020B0604020202020204" pitchFamily="34" charset="0"/>
                        </a:rPr>
                        <a:t>6.1</a:t>
                      </a:r>
                    </a:p>
                  </a:txBody>
                  <a:tcPr marL="7581" marR="7581" marT="7581" marB="0" anchor="b">
                    <a:lnL>
                      <a:noFill/>
                    </a:lnL>
                    <a:lnR>
                      <a:noFill/>
                    </a:lnR>
                    <a:lnT>
                      <a:noFill/>
                    </a:lnT>
                    <a:lnB>
                      <a:noFill/>
                    </a:lnB>
                    <a:solidFill>
                      <a:srgbClr val="D9D9D9"/>
                    </a:solidFill>
                  </a:tcPr>
                </a:tc>
                <a:tc gridSpan="2">
                  <a:txBody>
                    <a:bodyPr/>
                    <a:lstStyle/>
                    <a:p>
                      <a:pPr algn="l" fontAlgn="b">
                        <a:buNone/>
                      </a:pPr>
                      <a:r>
                        <a:rPr lang="en-AU" sz="800" b="1" i="0" u="none" strike="noStrike">
                          <a:solidFill>
                            <a:srgbClr val="000000"/>
                          </a:solidFill>
                          <a:effectLst/>
                          <a:latin typeface="Arial" panose="020B0604020202020204" pitchFamily="34" charset="0"/>
                        </a:rPr>
                        <a:t>Tenancy Mix (per Information Memorandum)</a:t>
                      </a:r>
                    </a:p>
                  </a:txBody>
                  <a:tcPr marL="7581" marR="7581" marT="7581" marB="0" anchor="b">
                    <a:lnL>
                      <a:noFill/>
                    </a:lnL>
                    <a:lnR>
                      <a:noFill/>
                    </a:lnR>
                    <a:lnT>
                      <a:noFill/>
                    </a:lnT>
                    <a:lnB>
                      <a:noFill/>
                    </a:lnB>
                    <a:solidFill>
                      <a:srgbClr val="D9D9D9"/>
                    </a:solidFill>
                  </a:tcPr>
                </a:tc>
                <a:tc hMerge="1">
                  <a:txBody>
                    <a:bodyPr/>
                    <a:lstStyle/>
                    <a:p>
                      <a:endParaRPr lang="en-AU"/>
                    </a:p>
                  </a:txBody>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extLst>
                  <a:ext uri="{0D108BD9-81ED-4DB2-BD59-A6C34878D82A}">
                    <a16:rowId xmlns:a16="http://schemas.microsoft.com/office/drawing/2014/main" val="46165540"/>
                  </a:ext>
                </a:extLst>
              </a:tr>
              <a:tr h="24945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Anchor Tenants (Coles, Woolworths, Kmart, Priceline)</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 inc</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42.0%</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1326449110"/>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Mini-Majors (value / general merchandise)</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 inc</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19.0%</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3844565960"/>
                  </a:ext>
                </a:extLst>
              </a:tr>
              <a:tr h="24945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Specialty Retail (food court, services, value retail)</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 inc</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32.0%</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4198366268"/>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Vacant (to be addressed via value-add)</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 inc</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FF"/>
                          </a:solidFill>
                          <a:effectLst/>
                          <a:latin typeface="Arial" panose="020B0604020202020204" pitchFamily="34" charset="0"/>
                        </a:rPr>
                        <a:t>7.0%</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2136402847"/>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Total</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100.0%</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1217205450"/>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Occupied (income-producing)</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93.0%</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3320679745"/>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141094851"/>
                  </a:ext>
                </a:extLst>
              </a:tr>
              <a:tr h="158290">
                <a:tc>
                  <a:txBody>
                    <a:bodyPr/>
                    <a:lstStyle/>
                    <a:p>
                      <a:pPr algn="r" fontAlgn="b">
                        <a:buNone/>
                      </a:pPr>
                      <a:r>
                        <a:rPr lang="en-AU" sz="800" b="1" i="0" u="none" strike="noStrike">
                          <a:solidFill>
                            <a:srgbClr val="000000"/>
                          </a:solidFill>
                          <a:effectLst/>
                          <a:latin typeface="Arial" panose="020B0604020202020204" pitchFamily="34" charset="0"/>
                        </a:rPr>
                        <a:t>6.2</a:t>
                      </a:r>
                    </a:p>
                  </a:txBody>
                  <a:tcPr marL="7581" marR="7581" marT="7581"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Passing NOI by Tenant Category</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extLst>
                  <a:ext uri="{0D108BD9-81ED-4DB2-BD59-A6C34878D82A}">
                    <a16:rowId xmlns:a16="http://schemas.microsoft.com/office/drawing/2014/main" val="2567073930"/>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Anchor Tenants (3.0% contractual)</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5,419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5,582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5,749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5,922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6,100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6,283 </a:t>
                      </a:r>
                    </a:p>
                  </a:txBody>
                  <a:tcPr marL="7581" marR="7581" marT="7581" marB="0" anchor="b">
                    <a:lnL>
                      <a:noFill/>
                    </a:lnL>
                    <a:lnR>
                      <a:noFill/>
                    </a:lnR>
                    <a:lnT>
                      <a:noFill/>
                    </a:lnT>
                    <a:lnB>
                      <a:noFill/>
                    </a:lnB>
                    <a:noFill/>
                  </a:tcPr>
                </a:tc>
                <a:extLst>
                  <a:ext uri="{0D108BD9-81ED-4DB2-BD59-A6C34878D82A}">
                    <a16:rowId xmlns:a16="http://schemas.microsoft.com/office/drawing/2014/main" val="419426919"/>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Mini-Majors (3.0% market)</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2,452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2,525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2,601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2,679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2,759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2,842 </a:t>
                      </a:r>
                    </a:p>
                  </a:txBody>
                  <a:tcPr marL="7581" marR="7581" marT="7581" marB="0" anchor="b">
                    <a:lnL>
                      <a:noFill/>
                    </a:lnL>
                    <a:lnR>
                      <a:noFill/>
                    </a:lnR>
                    <a:lnT>
                      <a:noFill/>
                    </a:lnT>
                    <a:lnB>
                      <a:noFill/>
                    </a:lnB>
                    <a:noFill/>
                  </a:tcPr>
                </a:tc>
                <a:extLst>
                  <a:ext uri="{0D108BD9-81ED-4DB2-BD59-A6C34878D82A}">
                    <a16:rowId xmlns:a16="http://schemas.microsoft.com/office/drawing/2014/main" val="2164360945"/>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Specialty Retail (3.0% market)</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4,129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4,253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4,380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4,512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4,647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4,787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4784492"/>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Total Passing NOI</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12,000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12,360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12,731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13,113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13,506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13,911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44387950"/>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Check: vs Base NOI (pre value-add)</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extLst>
                  <a:ext uri="{0D108BD9-81ED-4DB2-BD59-A6C34878D82A}">
                    <a16:rowId xmlns:a16="http://schemas.microsoft.com/office/drawing/2014/main" val="106380012"/>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188740077"/>
                  </a:ext>
                </a:extLst>
              </a:tr>
              <a:tr h="158290">
                <a:tc>
                  <a:txBody>
                    <a:bodyPr/>
                    <a:lstStyle/>
                    <a:p>
                      <a:pPr algn="r" fontAlgn="b">
                        <a:buNone/>
                      </a:pPr>
                      <a:r>
                        <a:rPr lang="en-AU" sz="800" b="1" i="0" u="none" strike="noStrike">
                          <a:solidFill>
                            <a:srgbClr val="000000"/>
                          </a:solidFill>
                          <a:effectLst/>
                          <a:latin typeface="Arial" panose="020B0604020202020204" pitchFamily="34" charset="0"/>
                        </a:rPr>
                        <a:t>6.3</a:t>
                      </a:r>
                    </a:p>
                  </a:txBody>
                  <a:tcPr marL="7581" marR="7581" marT="7581" marB="0" anchor="b">
                    <a:lnL>
                      <a:noFill/>
                    </a:lnL>
                    <a:lnR>
                      <a:noFill/>
                    </a:lnR>
                    <a:lnT>
                      <a:noFill/>
                    </a:lnT>
                    <a:lnB>
                      <a:noFill/>
                    </a:lnB>
                    <a:solidFill>
                      <a:srgbClr val="D9D9D9"/>
                    </a:solidFill>
                  </a:tcPr>
                </a:tc>
                <a:tc gridSpan="2">
                  <a:txBody>
                    <a:bodyPr/>
                    <a:lstStyle/>
                    <a:p>
                      <a:pPr algn="l" fontAlgn="b">
                        <a:buNone/>
                      </a:pPr>
                      <a:r>
                        <a:rPr lang="en-AU" sz="800" b="1" i="0" u="none" strike="noStrike">
                          <a:solidFill>
                            <a:srgbClr val="000000"/>
                          </a:solidFill>
                          <a:effectLst/>
                          <a:latin typeface="Arial" panose="020B0604020202020204" pitchFamily="34" charset="0"/>
                        </a:rPr>
                        <a:t>Value-Add NOI Decomposition ($10m Capex Program)</a:t>
                      </a:r>
                    </a:p>
                  </a:txBody>
                  <a:tcPr marL="7581" marR="7581" marT="7581" marB="0" anchor="b">
                    <a:lnL>
                      <a:noFill/>
                    </a:lnL>
                    <a:lnR>
                      <a:noFill/>
                    </a:lnR>
                    <a:lnT>
                      <a:noFill/>
                    </a:lnT>
                    <a:lnB>
                      <a:noFill/>
                    </a:lnB>
                    <a:solidFill>
                      <a:srgbClr val="D9D9D9"/>
                    </a:solidFill>
                  </a:tcPr>
                </a:tc>
                <a:tc hMerge="1">
                  <a:txBody>
                    <a:bodyPr/>
                    <a:lstStyle/>
                    <a:p>
                      <a:endParaRPr lang="en-AU"/>
                    </a:p>
                  </a:txBody>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extLst>
                  <a:ext uri="{0D108BD9-81ED-4DB2-BD59-A6C34878D82A}">
                    <a16:rowId xmlns:a16="http://schemas.microsoft.com/office/drawing/2014/main" val="1477485600"/>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Capex</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Yield o/c</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Stab. NOI</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3158118841"/>
                  </a:ext>
                </a:extLst>
              </a:tr>
              <a:tr h="24945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Specialty Leasing Remix (target 30% turnover)</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3,500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263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3806644228"/>
                  </a:ext>
                </a:extLst>
              </a:tr>
              <a:tr h="249452">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Centre Upgrades (amenity, food court, facade)</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3,500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263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484786997"/>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Loading Dock (anchor logistics / circulation)</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1,200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90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2699867054"/>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ESG / Solar PV (NABERS 4.5-5 star target)</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800 </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7.5%</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60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2674743299"/>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Development Approval (air rights / car park)</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FF"/>
                          </a:solidFill>
                          <a:effectLst/>
                          <a:latin typeface="Arial" panose="020B0604020202020204" pitchFamily="34" charset="0"/>
                        </a:rPr>
                        <a:t>1,000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7.5%</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75 </a:t>
                      </a:r>
                    </a:p>
                  </a:txBody>
                  <a:tcPr marL="7581" marR="7581" marT="7581"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1110825249"/>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Total Program</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10,000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750 </a:t>
                      </a:r>
                    </a:p>
                  </a:txBody>
                  <a:tcPr marL="7581" marR="7581" marT="7581"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2840536292"/>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Check</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8000"/>
                          </a:solidFill>
                          <a:effectLst/>
                          <a:latin typeface="Arial" panose="020B0604020202020204" pitchFamily="34" charset="0"/>
                        </a:rPr>
                        <a:t>OK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2276529235"/>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3922125737"/>
                  </a:ext>
                </a:extLst>
              </a:tr>
              <a:tr h="158290">
                <a:tc>
                  <a:txBody>
                    <a:bodyPr/>
                    <a:lstStyle/>
                    <a:p>
                      <a:pPr algn="r" fontAlgn="b">
                        <a:buNone/>
                      </a:pPr>
                      <a:r>
                        <a:rPr lang="en-AU" sz="800" b="1" i="0" u="none" strike="noStrike">
                          <a:solidFill>
                            <a:srgbClr val="000000"/>
                          </a:solidFill>
                          <a:effectLst/>
                          <a:latin typeface="Arial" panose="020B0604020202020204" pitchFamily="34" charset="0"/>
                        </a:rPr>
                        <a:t>6.4</a:t>
                      </a:r>
                    </a:p>
                  </a:txBody>
                  <a:tcPr marL="7581" marR="7581" marT="7581"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Income Quality Metrics</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581" marR="7581" marT="7581" marB="0" anchor="b">
                    <a:lnL>
                      <a:noFill/>
                    </a:lnL>
                    <a:lnR>
                      <a:noFill/>
                    </a:lnR>
                    <a:lnT>
                      <a:noFill/>
                    </a:lnT>
                    <a:lnB>
                      <a:noFill/>
                    </a:lnB>
                    <a:solidFill>
                      <a:srgbClr val="D9D9D9"/>
                    </a:solidFill>
                  </a:tcPr>
                </a:tc>
                <a:extLst>
                  <a:ext uri="{0D108BD9-81ED-4DB2-BD59-A6C34878D82A}">
                    <a16:rowId xmlns:a16="http://schemas.microsoft.com/office/drawing/2014/main" val="778624871"/>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gridSpan="2">
                  <a:txBody>
                    <a:bodyPr/>
                    <a:lstStyle/>
                    <a:p>
                      <a:pPr algn="l" fontAlgn="b">
                        <a:buNone/>
                      </a:pPr>
                      <a:r>
                        <a:rPr lang="en-AU" sz="800" b="0" i="0" u="none" strike="noStrike">
                          <a:solidFill>
                            <a:srgbClr val="000000"/>
                          </a:solidFill>
                          <a:effectLst/>
                          <a:latin typeface="Arial" panose="020B0604020202020204" pitchFamily="34" charset="0"/>
                        </a:rPr>
                        <a:t>% of NOI from Anchors (defensive, contractual)</a:t>
                      </a:r>
                    </a:p>
                  </a:txBody>
                  <a:tcPr marL="7581" marR="7581" marT="7581" marB="0" anchor="b">
                    <a:lnL>
                      <a:noFill/>
                    </a:lnL>
                    <a:lnR>
                      <a:noFill/>
                    </a:lnR>
                    <a:lnT>
                      <a:noFill/>
                    </a:lnT>
                    <a:lnB>
                      <a:noFill/>
                    </a:lnB>
                    <a:noFill/>
                  </a:tcPr>
                </a:tc>
                <a:tc hMerge="1">
                  <a:txBody>
                    <a:bodyPr/>
                    <a:lstStyle/>
                    <a:p>
                      <a:endParaRPr lang="en-AU"/>
                    </a:p>
                  </a:txBody>
                  <a:tcPr/>
                </a:tc>
                <a:tc>
                  <a:txBody>
                    <a:bodyPr/>
                    <a:lstStyle/>
                    <a:p>
                      <a:pPr algn="r" fontAlgn="b">
                        <a:buNone/>
                      </a:pPr>
                      <a:r>
                        <a:rPr lang="en-AU" sz="800" b="0" i="0" u="none" strike="noStrike">
                          <a:solidFill>
                            <a:srgbClr val="000000"/>
                          </a:solidFill>
                          <a:effectLst/>
                          <a:latin typeface="Arial" panose="020B0604020202020204" pitchFamily="34" charset="0"/>
                        </a:rPr>
                        <a:t>45.2%</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1930751758"/>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Occupancy (by income)</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96.0%</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3124908944"/>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WALE</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yrs</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3.1</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917557969"/>
                  </a:ext>
                </a:extLst>
              </a:tr>
              <a:tr h="158290">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Stabilised NOI (Yr1 FY28, net of fees)</a:t>
                      </a:r>
                    </a:p>
                  </a:txBody>
                  <a:tcPr marL="7581" marR="7581" marT="7581"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581" marR="7581" marT="7581"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12,174 </a:t>
                      </a: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tc>
                  <a:txBody>
                    <a:bodyPr/>
                    <a:lstStyle/>
                    <a:p>
                      <a:pPr algn="l" fontAlgn="b">
                        <a:buNone/>
                      </a:pPr>
                      <a:endParaRPr lang="en-AU" sz="800" b="0" i="0" u="none" strike="noStrike" dirty="0">
                        <a:solidFill>
                          <a:srgbClr val="000000"/>
                        </a:solidFill>
                        <a:effectLst/>
                        <a:latin typeface="Aptos Narrow" panose="020B0004020202020204" pitchFamily="34" charset="0"/>
                      </a:endParaRPr>
                    </a:p>
                  </a:txBody>
                  <a:tcPr marL="7581" marR="7581" marT="7581" marB="0" anchor="b">
                    <a:lnL>
                      <a:noFill/>
                    </a:lnL>
                    <a:lnR>
                      <a:noFill/>
                    </a:lnR>
                    <a:lnT>
                      <a:noFill/>
                    </a:lnT>
                    <a:lnB>
                      <a:noFill/>
                    </a:lnB>
                    <a:noFill/>
                  </a:tcPr>
                </a:tc>
                <a:extLst>
                  <a:ext uri="{0D108BD9-81ED-4DB2-BD59-A6C34878D82A}">
                    <a16:rowId xmlns:a16="http://schemas.microsoft.com/office/drawing/2014/main" val="2818252292"/>
                  </a:ext>
                </a:extLst>
              </a:tr>
            </a:tbl>
          </a:graphicData>
        </a:graphic>
      </p:graphicFrame>
    </p:spTree>
    <p:extLst>
      <p:ext uri="{BB962C8B-B14F-4D97-AF65-F5344CB8AC3E}">
        <p14:creationId xmlns:p14="http://schemas.microsoft.com/office/powerpoint/2010/main" val="3664628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9" name="Chart 1028">
            <a:extLst>
              <a:ext uri="{FF2B5EF4-FFF2-40B4-BE49-F238E27FC236}">
                <a16:creationId xmlns:a16="http://schemas.microsoft.com/office/drawing/2014/main" id="{3C5A58C6-E7A6-EA17-12D4-9495623EC0CC}"/>
              </a:ext>
            </a:extLst>
          </p:cNvPr>
          <p:cNvGraphicFramePr/>
          <p:nvPr/>
        </p:nvGraphicFramePr>
        <p:xfrm>
          <a:off x="-345353" y="3782378"/>
          <a:ext cx="2968398" cy="2398966"/>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id="{48F0C4B9-FD6F-66C4-B39E-CABA09C2C0C8}"/>
              </a:ext>
            </a:extLst>
          </p:cNvPr>
          <p:cNvSpPr txBox="1"/>
          <p:nvPr/>
        </p:nvSpPr>
        <p:spPr>
          <a:xfrm>
            <a:off x="114306" y="3547291"/>
            <a:ext cx="4278309" cy="276999"/>
          </a:xfrm>
          <a:prstGeom prst="rect">
            <a:avLst/>
          </a:prstGeom>
          <a:noFill/>
        </p:spPr>
        <p:txBody>
          <a:bodyPr wrap="square">
            <a:spAutoFit/>
          </a:bodyPr>
          <a:lstStyle/>
          <a:p>
            <a:r>
              <a:rPr lang="en-US" sz="1200"/>
              <a:t>…well-positioned for its </a:t>
            </a:r>
            <a:r>
              <a:rPr lang="en-AU" sz="1200"/>
              <a:t>young, family-oriented catchment…</a:t>
            </a:r>
            <a:endParaRPr lang="en-US" sz="1200"/>
          </a:p>
        </p:txBody>
      </p:sp>
      <p:grpSp>
        <p:nvGrpSpPr>
          <p:cNvPr id="86" name="Group 85">
            <a:extLst>
              <a:ext uri="{FF2B5EF4-FFF2-40B4-BE49-F238E27FC236}">
                <a16:creationId xmlns:a16="http://schemas.microsoft.com/office/drawing/2014/main" id="{85D87E1C-C1FB-EB82-F219-1758CB3B88C7}"/>
              </a:ext>
            </a:extLst>
          </p:cNvPr>
          <p:cNvGrpSpPr/>
          <p:nvPr/>
        </p:nvGrpSpPr>
        <p:grpSpPr>
          <a:xfrm>
            <a:off x="2290353" y="3930144"/>
            <a:ext cx="2093072" cy="815007"/>
            <a:chOff x="3518503" y="3932108"/>
            <a:chExt cx="2239122" cy="759598"/>
          </a:xfrm>
        </p:grpSpPr>
        <p:sp>
          <p:nvSpPr>
            <p:cNvPr id="87" name="Rectangle 86">
              <a:extLst>
                <a:ext uri="{FF2B5EF4-FFF2-40B4-BE49-F238E27FC236}">
                  <a16:creationId xmlns:a16="http://schemas.microsoft.com/office/drawing/2014/main" id="{05EDF011-4E2A-8F56-373E-5A07AD6788A6}"/>
                </a:ext>
              </a:extLst>
            </p:cNvPr>
            <p:cNvSpPr/>
            <p:nvPr/>
          </p:nvSpPr>
          <p:spPr>
            <a:xfrm>
              <a:off x="3518503" y="3932108"/>
              <a:ext cx="1185820" cy="282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solidFill>
                    <a:sysClr val="windowText" lastClr="000000"/>
                  </a:solidFill>
                  <a:latin typeface="Segoe UI Light" panose="020B0502040204020203" pitchFamily="34" charset="0"/>
                  <a:cs typeface="Segoe UI Light" panose="020B0502040204020203" pitchFamily="34" charset="0"/>
                </a:rPr>
                <a:t>Median Household Income (/</a:t>
              </a:r>
              <a:r>
                <a:rPr lang="en-AU" sz="900" err="1">
                  <a:solidFill>
                    <a:sysClr val="windowText" lastClr="000000"/>
                  </a:solidFill>
                  <a:latin typeface="Segoe UI Light" panose="020B0502040204020203" pitchFamily="34" charset="0"/>
                  <a:cs typeface="Segoe UI Light" panose="020B0502040204020203" pitchFamily="34" charset="0"/>
                </a:rPr>
                <a:t>wk</a:t>
              </a:r>
              <a:r>
                <a:rPr lang="en-AU" sz="900">
                  <a:solidFill>
                    <a:sysClr val="windowText" lastClr="000000"/>
                  </a:solidFill>
                  <a:latin typeface="Segoe UI Light" panose="020B0502040204020203" pitchFamily="34" charset="0"/>
                  <a:cs typeface="Segoe UI Light" panose="020B0502040204020203" pitchFamily="34" charset="0"/>
                </a:rPr>
                <a:t>)</a:t>
              </a:r>
            </a:p>
          </p:txBody>
        </p:sp>
        <p:sp>
          <p:nvSpPr>
            <p:cNvPr id="88" name="Rectangle 87">
              <a:extLst>
                <a:ext uri="{FF2B5EF4-FFF2-40B4-BE49-F238E27FC236}">
                  <a16:creationId xmlns:a16="http://schemas.microsoft.com/office/drawing/2014/main" id="{6ED31455-DF49-64DB-8C80-1D0E75F51FEB}"/>
                </a:ext>
              </a:extLst>
            </p:cNvPr>
            <p:cNvSpPr/>
            <p:nvPr/>
          </p:nvSpPr>
          <p:spPr>
            <a:xfrm>
              <a:off x="3565295" y="4233917"/>
              <a:ext cx="1007999" cy="3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a:solidFill>
                    <a:srgbClr val="297FD6"/>
                  </a:solidFill>
                  <a:latin typeface="Segoe UI Light" panose="020B0502040204020203" pitchFamily="34" charset="0"/>
                  <a:cs typeface="Segoe UI Light" panose="020B0502040204020203" pitchFamily="34" charset="0"/>
                </a:rPr>
                <a:t>$2,105</a:t>
              </a:r>
            </a:p>
          </p:txBody>
        </p:sp>
        <p:sp>
          <p:nvSpPr>
            <p:cNvPr id="89" name="Rectangle 88">
              <a:extLst>
                <a:ext uri="{FF2B5EF4-FFF2-40B4-BE49-F238E27FC236}">
                  <a16:creationId xmlns:a16="http://schemas.microsoft.com/office/drawing/2014/main" id="{D7BC6644-B6AD-00FE-FD81-69F37E6DF47D}"/>
                </a:ext>
              </a:extLst>
            </p:cNvPr>
            <p:cNvSpPr/>
            <p:nvPr/>
          </p:nvSpPr>
          <p:spPr>
            <a:xfrm>
              <a:off x="3557704" y="4560223"/>
              <a:ext cx="1115585" cy="1314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900">
                  <a:solidFill>
                    <a:sysClr val="windowText" lastClr="000000"/>
                  </a:solidFill>
                  <a:latin typeface="Segoe UI Light" panose="020B0502040204020203" pitchFamily="34" charset="0"/>
                  <a:cs typeface="Segoe UI Light" panose="020B0502040204020203" pitchFamily="34" charset="0"/>
                </a:rPr>
                <a:t>vs. $2,077 (Sydney)</a:t>
              </a:r>
            </a:p>
          </p:txBody>
        </p:sp>
        <p:sp>
          <p:nvSpPr>
            <p:cNvPr id="90" name="Rectangle 89">
              <a:extLst>
                <a:ext uri="{FF2B5EF4-FFF2-40B4-BE49-F238E27FC236}">
                  <a16:creationId xmlns:a16="http://schemas.microsoft.com/office/drawing/2014/main" id="{C58CE2CB-ACA4-598F-39CF-5B03DF6F0917}"/>
                </a:ext>
              </a:extLst>
            </p:cNvPr>
            <p:cNvSpPr/>
            <p:nvPr/>
          </p:nvSpPr>
          <p:spPr>
            <a:xfrm>
              <a:off x="4733893" y="4233917"/>
              <a:ext cx="1007999" cy="3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a:solidFill>
                    <a:srgbClr val="297FD6"/>
                  </a:solidFill>
                  <a:latin typeface="Segoe UI Light" panose="020B0502040204020203" pitchFamily="34" charset="0"/>
                  <a:cs typeface="Segoe UI Light" panose="020B0502040204020203" pitchFamily="34" charset="0"/>
                </a:rPr>
                <a:t>34</a:t>
              </a:r>
            </a:p>
          </p:txBody>
        </p:sp>
        <p:sp>
          <p:nvSpPr>
            <p:cNvPr id="91" name="Rectangle 90">
              <a:extLst>
                <a:ext uri="{FF2B5EF4-FFF2-40B4-BE49-F238E27FC236}">
                  <a16:creationId xmlns:a16="http://schemas.microsoft.com/office/drawing/2014/main" id="{D077451F-42D8-791F-FD3D-3F58A3D236CE}"/>
                </a:ext>
              </a:extLst>
            </p:cNvPr>
            <p:cNvSpPr/>
            <p:nvPr/>
          </p:nvSpPr>
          <p:spPr>
            <a:xfrm>
              <a:off x="4749626" y="4562263"/>
              <a:ext cx="1007999" cy="129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solidFill>
                    <a:sysClr val="windowText" lastClr="000000"/>
                  </a:solidFill>
                  <a:latin typeface="Segoe UI Light" panose="020B0502040204020203" pitchFamily="34" charset="0"/>
                  <a:cs typeface="Segoe UI Light" panose="020B0502040204020203" pitchFamily="34" charset="0"/>
                </a:rPr>
                <a:t>vs. 37 (Sydney)</a:t>
              </a:r>
            </a:p>
          </p:txBody>
        </p:sp>
        <p:sp>
          <p:nvSpPr>
            <p:cNvPr id="92" name="Rectangle 91">
              <a:extLst>
                <a:ext uri="{FF2B5EF4-FFF2-40B4-BE49-F238E27FC236}">
                  <a16:creationId xmlns:a16="http://schemas.microsoft.com/office/drawing/2014/main" id="{8BE7B39D-DB3E-98E1-AD1C-49AE0AAB6D73}"/>
                </a:ext>
              </a:extLst>
            </p:cNvPr>
            <p:cNvSpPr/>
            <p:nvPr/>
          </p:nvSpPr>
          <p:spPr>
            <a:xfrm>
              <a:off x="4743141" y="3932108"/>
              <a:ext cx="1007999" cy="283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solidFill>
                    <a:sysClr val="windowText" lastClr="000000"/>
                  </a:solidFill>
                  <a:latin typeface="Segoe UI Light" panose="020B0502040204020203" pitchFamily="34" charset="0"/>
                  <a:cs typeface="Segoe UI Light" panose="020B0502040204020203" pitchFamily="34" charset="0"/>
                </a:rPr>
                <a:t>Median </a:t>
              </a:r>
            </a:p>
            <a:p>
              <a:pPr algn="ctr"/>
              <a:r>
                <a:rPr lang="en-AU" sz="900">
                  <a:solidFill>
                    <a:sysClr val="windowText" lastClr="000000"/>
                  </a:solidFill>
                  <a:latin typeface="Segoe UI Light" panose="020B0502040204020203" pitchFamily="34" charset="0"/>
                  <a:cs typeface="Segoe UI Light" panose="020B0502040204020203" pitchFamily="34" charset="0"/>
                </a:rPr>
                <a:t>Age</a:t>
              </a:r>
            </a:p>
          </p:txBody>
        </p:sp>
      </p:grpSp>
      <p:sp>
        <p:nvSpPr>
          <p:cNvPr id="93" name="Rectangle 92">
            <a:extLst>
              <a:ext uri="{FF2B5EF4-FFF2-40B4-BE49-F238E27FC236}">
                <a16:creationId xmlns:a16="http://schemas.microsoft.com/office/drawing/2014/main" id="{0B7DCD5D-322B-6205-2024-C2C55088B294}"/>
              </a:ext>
            </a:extLst>
          </p:cNvPr>
          <p:cNvSpPr/>
          <p:nvPr/>
        </p:nvSpPr>
        <p:spPr>
          <a:xfrm>
            <a:off x="2302562" y="5334706"/>
            <a:ext cx="2129833" cy="723195"/>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2"/>
                </a:solidFill>
                <a:latin typeface="Segoe UI Light" panose="020B0502040204020203" pitchFamily="34" charset="0"/>
                <a:cs typeface="Segoe UI Light" panose="020B0502040204020203" pitchFamily="34" charset="0"/>
              </a:rPr>
              <a:t>Underpins </a:t>
            </a:r>
            <a:r>
              <a:rPr lang="en-US" sz="1000" b="1">
                <a:solidFill>
                  <a:schemeClr val="tx2"/>
                </a:solidFill>
                <a:latin typeface="Segoe UI Light" panose="020B0502040204020203" pitchFamily="34" charset="0"/>
                <a:cs typeface="Segoe UI Light" panose="020B0502040204020203" pitchFamily="34" charset="0"/>
              </a:rPr>
              <a:t>resilient demand </a:t>
            </a:r>
            <a:r>
              <a:rPr lang="en-US" sz="1000">
                <a:solidFill>
                  <a:schemeClr val="tx2"/>
                </a:solidFill>
                <a:latin typeface="Segoe UI Light" panose="020B0502040204020203" pitchFamily="34" charset="0"/>
                <a:cs typeface="Segoe UI Light" panose="020B0502040204020203" pitchFamily="34" charset="0"/>
              </a:rPr>
              <a:t>for Bayview’s essential-needs anchors and planned specialty remix</a:t>
            </a:r>
          </a:p>
        </p:txBody>
      </p:sp>
      <p:sp>
        <p:nvSpPr>
          <p:cNvPr id="1030" name="TextBox 1029">
            <a:extLst>
              <a:ext uri="{FF2B5EF4-FFF2-40B4-BE49-F238E27FC236}">
                <a16:creationId xmlns:a16="http://schemas.microsoft.com/office/drawing/2014/main" id="{955423E5-6B48-7092-A06D-49B2815EA887}"/>
              </a:ext>
            </a:extLst>
          </p:cNvPr>
          <p:cNvSpPr txBox="1"/>
          <p:nvPr/>
        </p:nvSpPr>
        <p:spPr>
          <a:xfrm>
            <a:off x="225301" y="3902700"/>
            <a:ext cx="3589654"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Blacktown LGA household types (%)</a:t>
            </a:r>
          </a:p>
        </p:txBody>
      </p:sp>
      <p:sp>
        <p:nvSpPr>
          <p:cNvPr id="119" name="Rectangle 118">
            <a:extLst>
              <a:ext uri="{FF2B5EF4-FFF2-40B4-BE49-F238E27FC236}">
                <a16:creationId xmlns:a16="http://schemas.microsoft.com/office/drawing/2014/main" id="{A3FFE1E7-75A1-CA98-A099-BF995761CB24}"/>
              </a:ext>
            </a:extLst>
          </p:cNvPr>
          <p:cNvSpPr/>
          <p:nvPr/>
        </p:nvSpPr>
        <p:spPr>
          <a:xfrm>
            <a:off x="4720839" y="3905482"/>
            <a:ext cx="1702326" cy="1781985"/>
          </a:xfrm>
          <a:prstGeom prst="rect">
            <a:avLst/>
          </a:prstGeom>
          <a:solidFill>
            <a:srgbClr val="D9D9D9">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26" name="Picture 2" descr="Blacktown LGA - HealthStats NSW">
            <a:extLst>
              <a:ext uri="{FF2B5EF4-FFF2-40B4-BE49-F238E27FC236}">
                <a16:creationId xmlns:a16="http://schemas.microsoft.com/office/drawing/2014/main" id="{0EBFD10C-8267-AD99-2EE7-1145C122F7D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803" r="15983" b="4793"/>
          <a:stretch/>
        </p:blipFill>
        <p:spPr bwMode="auto">
          <a:xfrm>
            <a:off x="4723816" y="3919515"/>
            <a:ext cx="1702327" cy="178198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CEC0B7DF-3C40-E292-3DE7-870D548C38F5}"/>
              </a:ext>
            </a:extLst>
          </p:cNvPr>
          <p:cNvSpPr>
            <a:spLocks noGrp="1"/>
          </p:cNvSpPr>
          <p:nvPr>
            <p:ph type="body" sz="quarter" idx="10"/>
          </p:nvPr>
        </p:nvSpPr>
        <p:spPr/>
        <p:txBody>
          <a:bodyPr lIns="0" tIns="45720" rIns="0" bIns="45720" anchor="t"/>
          <a:lstStyle/>
          <a:p>
            <a:r>
              <a:rPr lang="en-AU">
                <a:latin typeface="Segoe UI"/>
                <a:cs typeface="Segoe UI"/>
              </a:rPr>
              <a:t>Asset Overview</a:t>
            </a:r>
            <a:endParaRPr lang="en-AU"/>
          </a:p>
        </p:txBody>
      </p:sp>
      <p:sp>
        <p:nvSpPr>
          <p:cNvPr id="3" name="Text Placeholder 2">
            <a:extLst>
              <a:ext uri="{FF2B5EF4-FFF2-40B4-BE49-F238E27FC236}">
                <a16:creationId xmlns:a16="http://schemas.microsoft.com/office/drawing/2014/main" id="{74E01D80-1AA7-432A-31CC-66F66785AE03}"/>
              </a:ext>
            </a:extLst>
          </p:cNvPr>
          <p:cNvSpPr>
            <a:spLocks noGrp="1"/>
          </p:cNvSpPr>
          <p:nvPr>
            <p:ph type="body" sz="quarter" idx="12"/>
          </p:nvPr>
        </p:nvSpPr>
        <p:spPr/>
        <p:txBody>
          <a:bodyPr/>
          <a:lstStyle/>
          <a:p>
            <a:r>
              <a:rPr lang="en-AU" i="0"/>
              <a:t>Bayview Village is a defensive sub-regional centre in a high growth corridor, with strong repositioning potential</a:t>
            </a:r>
          </a:p>
        </p:txBody>
      </p:sp>
      <p:sp>
        <p:nvSpPr>
          <p:cNvPr id="4" name="Text Placeholder 3">
            <a:extLst>
              <a:ext uri="{FF2B5EF4-FFF2-40B4-BE49-F238E27FC236}">
                <a16:creationId xmlns:a16="http://schemas.microsoft.com/office/drawing/2014/main" id="{5ADB3F96-6788-140F-14F1-0A114C11448E}"/>
              </a:ext>
            </a:extLst>
          </p:cNvPr>
          <p:cNvSpPr>
            <a:spLocks noGrp="1"/>
          </p:cNvSpPr>
          <p:nvPr>
            <p:ph type="body" sz="quarter" idx="13"/>
          </p:nvPr>
        </p:nvSpPr>
        <p:spPr/>
        <p:txBody>
          <a:bodyPr/>
          <a:lstStyle/>
          <a:p>
            <a:r>
              <a:rPr lang="en-AU"/>
              <a:t>Source: Blacktown City Council, CBRE Sydney Retail Figures, CBRE Pacific Market Outlook, CBRE Shopping Centre Outlook</a:t>
            </a:r>
          </a:p>
        </p:txBody>
      </p:sp>
      <p:cxnSp>
        <p:nvCxnSpPr>
          <p:cNvPr id="12" name="Straight Connector 11">
            <a:extLst>
              <a:ext uri="{FF2B5EF4-FFF2-40B4-BE49-F238E27FC236}">
                <a16:creationId xmlns:a16="http://schemas.microsoft.com/office/drawing/2014/main" id="{D7705BAD-524D-22EE-CDDF-B754651169AB}"/>
              </a:ext>
            </a:extLst>
          </p:cNvPr>
          <p:cNvCxnSpPr>
            <a:cxnSpLocks/>
          </p:cNvCxnSpPr>
          <p:nvPr/>
        </p:nvCxnSpPr>
        <p:spPr>
          <a:xfrm>
            <a:off x="219919" y="3824288"/>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B64875F-6CCB-0392-8903-7922FA695244}"/>
              </a:ext>
            </a:extLst>
          </p:cNvPr>
          <p:cNvCxnSpPr>
            <a:cxnSpLocks/>
          </p:cNvCxnSpPr>
          <p:nvPr/>
        </p:nvCxnSpPr>
        <p:spPr>
          <a:xfrm>
            <a:off x="4751388" y="3824288"/>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12DD55C-68B6-EBF3-6E8E-87BC958EAC36}"/>
              </a:ext>
            </a:extLst>
          </p:cNvPr>
          <p:cNvSpPr txBox="1"/>
          <p:nvPr/>
        </p:nvSpPr>
        <p:spPr>
          <a:xfrm>
            <a:off x="4649793" y="3547291"/>
            <a:ext cx="4386259" cy="276999"/>
          </a:xfrm>
          <a:prstGeom prst="rect">
            <a:avLst/>
          </a:prstGeom>
          <a:noFill/>
        </p:spPr>
        <p:txBody>
          <a:bodyPr wrap="square">
            <a:spAutoFit/>
          </a:bodyPr>
          <a:lstStyle/>
          <a:p>
            <a:r>
              <a:rPr lang="en-US" sz="1200"/>
              <a:t>...with strong fundamentals anchoring its competitive position</a:t>
            </a:r>
          </a:p>
        </p:txBody>
      </p:sp>
      <p:sp>
        <p:nvSpPr>
          <p:cNvPr id="8" name="Diamond 7">
            <a:extLst>
              <a:ext uri="{FF2B5EF4-FFF2-40B4-BE49-F238E27FC236}">
                <a16:creationId xmlns:a16="http://schemas.microsoft.com/office/drawing/2014/main" id="{493EE62A-353E-B769-CA0B-68A1DDB232CC}"/>
              </a:ext>
            </a:extLst>
          </p:cNvPr>
          <p:cNvSpPr/>
          <p:nvPr/>
        </p:nvSpPr>
        <p:spPr>
          <a:xfrm>
            <a:off x="5353073" y="4848386"/>
            <a:ext cx="81194" cy="81194"/>
          </a:xfrm>
          <a:prstGeom prst="diamond">
            <a:avLst/>
          </a:prstGeom>
          <a:solidFill>
            <a:schemeClr val="accent3"/>
          </a:solidFill>
          <a:ln w="12700">
            <a:solidFill>
              <a:schemeClr val="bg1"/>
            </a:solidFill>
          </a:ln>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Diamond 15">
            <a:extLst>
              <a:ext uri="{FF2B5EF4-FFF2-40B4-BE49-F238E27FC236}">
                <a16:creationId xmlns:a16="http://schemas.microsoft.com/office/drawing/2014/main" id="{747C35A0-45DB-C99E-0347-2959CDE66BCD}"/>
              </a:ext>
            </a:extLst>
          </p:cNvPr>
          <p:cNvSpPr/>
          <p:nvPr/>
        </p:nvSpPr>
        <p:spPr>
          <a:xfrm>
            <a:off x="5945446" y="4649573"/>
            <a:ext cx="81194" cy="81194"/>
          </a:xfrm>
          <a:prstGeom prst="diamond">
            <a:avLst/>
          </a:prstGeom>
          <a:solidFill>
            <a:schemeClr val="accent3"/>
          </a:solidFill>
          <a:ln w="12700">
            <a:solidFill>
              <a:schemeClr val="bg1"/>
            </a:solidFill>
          </a:ln>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Diamond 16">
            <a:extLst>
              <a:ext uri="{FF2B5EF4-FFF2-40B4-BE49-F238E27FC236}">
                <a16:creationId xmlns:a16="http://schemas.microsoft.com/office/drawing/2014/main" id="{5347EFCE-1C2F-122D-65F8-2FEC656616D3}"/>
              </a:ext>
            </a:extLst>
          </p:cNvPr>
          <p:cNvSpPr/>
          <p:nvPr/>
        </p:nvSpPr>
        <p:spPr>
          <a:xfrm>
            <a:off x="6057535" y="5143150"/>
            <a:ext cx="81194" cy="81194"/>
          </a:xfrm>
          <a:prstGeom prst="diamond">
            <a:avLst/>
          </a:prstGeom>
          <a:solidFill>
            <a:schemeClr val="accent3"/>
          </a:solidFill>
          <a:ln w="12700">
            <a:solidFill>
              <a:schemeClr val="bg1"/>
            </a:solidFill>
          </a:ln>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Oval 74">
            <a:extLst>
              <a:ext uri="{FF2B5EF4-FFF2-40B4-BE49-F238E27FC236}">
                <a16:creationId xmlns:a16="http://schemas.microsoft.com/office/drawing/2014/main" id="{88B06210-16D0-A1F4-9DEC-3A29D00B1AF0}"/>
              </a:ext>
            </a:extLst>
          </p:cNvPr>
          <p:cNvSpPr/>
          <p:nvPr/>
        </p:nvSpPr>
        <p:spPr>
          <a:xfrm>
            <a:off x="6037238" y="4775232"/>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Oval 79">
            <a:extLst>
              <a:ext uri="{FF2B5EF4-FFF2-40B4-BE49-F238E27FC236}">
                <a16:creationId xmlns:a16="http://schemas.microsoft.com/office/drawing/2014/main" id="{DA62F7B2-DD87-809D-E479-2710B09928FB}"/>
              </a:ext>
            </a:extLst>
          </p:cNvPr>
          <p:cNvSpPr/>
          <p:nvPr/>
        </p:nvSpPr>
        <p:spPr>
          <a:xfrm>
            <a:off x="6030243" y="4866143"/>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Oval 80">
            <a:extLst>
              <a:ext uri="{FF2B5EF4-FFF2-40B4-BE49-F238E27FC236}">
                <a16:creationId xmlns:a16="http://schemas.microsoft.com/office/drawing/2014/main" id="{C50A12D4-75D6-5C4E-E511-68660404EE8A}"/>
              </a:ext>
            </a:extLst>
          </p:cNvPr>
          <p:cNvSpPr/>
          <p:nvPr/>
        </p:nvSpPr>
        <p:spPr>
          <a:xfrm>
            <a:off x="6168976" y="4888984"/>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Oval 81">
            <a:extLst>
              <a:ext uri="{FF2B5EF4-FFF2-40B4-BE49-F238E27FC236}">
                <a16:creationId xmlns:a16="http://schemas.microsoft.com/office/drawing/2014/main" id="{BB8D0532-DA70-F1C8-0BAC-DFD21C79FEF7}"/>
              </a:ext>
            </a:extLst>
          </p:cNvPr>
          <p:cNvSpPr/>
          <p:nvPr/>
        </p:nvSpPr>
        <p:spPr>
          <a:xfrm>
            <a:off x="6168976" y="5269032"/>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Oval 82">
            <a:extLst>
              <a:ext uri="{FF2B5EF4-FFF2-40B4-BE49-F238E27FC236}">
                <a16:creationId xmlns:a16="http://schemas.microsoft.com/office/drawing/2014/main" id="{467B3D3D-89D7-BDE7-DA35-E06DAF225AA5}"/>
              </a:ext>
            </a:extLst>
          </p:cNvPr>
          <p:cNvSpPr/>
          <p:nvPr/>
        </p:nvSpPr>
        <p:spPr>
          <a:xfrm>
            <a:off x="5405798" y="5296110"/>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Oval 95">
            <a:extLst>
              <a:ext uri="{FF2B5EF4-FFF2-40B4-BE49-F238E27FC236}">
                <a16:creationId xmlns:a16="http://schemas.microsoft.com/office/drawing/2014/main" id="{E80EB9D8-361A-E6F4-442B-DFD4134B665B}"/>
              </a:ext>
            </a:extLst>
          </p:cNvPr>
          <p:cNvSpPr/>
          <p:nvPr/>
        </p:nvSpPr>
        <p:spPr>
          <a:xfrm>
            <a:off x="5750667" y="4827709"/>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Oval 96">
            <a:extLst>
              <a:ext uri="{FF2B5EF4-FFF2-40B4-BE49-F238E27FC236}">
                <a16:creationId xmlns:a16="http://schemas.microsoft.com/office/drawing/2014/main" id="{01481144-F7C6-AE19-225B-878274353C97}"/>
              </a:ext>
            </a:extLst>
          </p:cNvPr>
          <p:cNvSpPr/>
          <p:nvPr/>
        </p:nvSpPr>
        <p:spPr>
          <a:xfrm>
            <a:off x="5677279" y="4925925"/>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Oval 97">
            <a:extLst>
              <a:ext uri="{FF2B5EF4-FFF2-40B4-BE49-F238E27FC236}">
                <a16:creationId xmlns:a16="http://schemas.microsoft.com/office/drawing/2014/main" id="{DC60415D-CD43-CBAB-EF04-D30083EA6A21}"/>
              </a:ext>
            </a:extLst>
          </p:cNvPr>
          <p:cNvSpPr/>
          <p:nvPr/>
        </p:nvSpPr>
        <p:spPr>
          <a:xfrm>
            <a:off x="5429704" y="4860396"/>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Oval 98">
            <a:extLst>
              <a:ext uri="{FF2B5EF4-FFF2-40B4-BE49-F238E27FC236}">
                <a16:creationId xmlns:a16="http://schemas.microsoft.com/office/drawing/2014/main" id="{664B0E13-3112-E467-32AB-212223FB86CE}"/>
              </a:ext>
            </a:extLst>
          </p:cNvPr>
          <p:cNvSpPr/>
          <p:nvPr/>
        </p:nvSpPr>
        <p:spPr>
          <a:xfrm>
            <a:off x="5241628" y="4735448"/>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Oval 99">
            <a:extLst>
              <a:ext uri="{FF2B5EF4-FFF2-40B4-BE49-F238E27FC236}">
                <a16:creationId xmlns:a16="http://schemas.microsoft.com/office/drawing/2014/main" id="{7F54182D-E8DC-52EC-2B60-DB90F2A8BDD7}"/>
              </a:ext>
            </a:extLst>
          </p:cNvPr>
          <p:cNvSpPr/>
          <p:nvPr/>
        </p:nvSpPr>
        <p:spPr>
          <a:xfrm>
            <a:off x="5110064" y="4854986"/>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1" name="Oval 100">
            <a:extLst>
              <a:ext uri="{FF2B5EF4-FFF2-40B4-BE49-F238E27FC236}">
                <a16:creationId xmlns:a16="http://schemas.microsoft.com/office/drawing/2014/main" id="{A9CA7FEC-9BBA-BB9E-C344-63BCB15CF847}"/>
              </a:ext>
            </a:extLst>
          </p:cNvPr>
          <p:cNvSpPr/>
          <p:nvPr/>
        </p:nvSpPr>
        <p:spPr>
          <a:xfrm>
            <a:off x="4934866" y="4781596"/>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Oval 101">
            <a:extLst>
              <a:ext uri="{FF2B5EF4-FFF2-40B4-BE49-F238E27FC236}">
                <a16:creationId xmlns:a16="http://schemas.microsoft.com/office/drawing/2014/main" id="{A387A57B-99A7-39A5-7CD3-13A449D0D09E}"/>
              </a:ext>
            </a:extLst>
          </p:cNvPr>
          <p:cNvSpPr/>
          <p:nvPr/>
        </p:nvSpPr>
        <p:spPr>
          <a:xfrm>
            <a:off x="5552817" y="4197294"/>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 name="Oval 102">
            <a:extLst>
              <a:ext uri="{FF2B5EF4-FFF2-40B4-BE49-F238E27FC236}">
                <a16:creationId xmlns:a16="http://schemas.microsoft.com/office/drawing/2014/main" id="{DA6D8D08-B2D6-F3DF-9EEB-3F0CAB1EEFF4}"/>
              </a:ext>
            </a:extLst>
          </p:cNvPr>
          <p:cNvSpPr/>
          <p:nvPr/>
        </p:nvSpPr>
        <p:spPr>
          <a:xfrm>
            <a:off x="5925149" y="4311413"/>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4" name="Oval 103">
            <a:extLst>
              <a:ext uri="{FF2B5EF4-FFF2-40B4-BE49-F238E27FC236}">
                <a16:creationId xmlns:a16="http://schemas.microsoft.com/office/drawing/2014/main" id="{E09C3311-E34E-E7C2-1788-78BAFC0264C0}"/>
              </a:ext>
            </a:extLst>
          </p:cNvPr>
          <p:cNvSpPr/>
          <p:nvPr/>
        </p:nvSpPr>
        <p:spPr>
          <a:xfrm>
            <a:off x="5656980" y="4512132"/>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Oval 104">
            <a:extLst>
              <a:ext uri="{FF2B5EF4-FFF2-40B4-BE49-F238E27FC236}">
                <a16:creationId xmlns:a16="http://schemas.microsoft.com/office/drawing/2014/main" id="{D86D75DA-D14D-ADFB-D2C0-BDA464CBFB55}"/>
              </a:ext>
            </a:extLst>
          </p:cNvPr>
          <p:cNvSpPr/>
          <p:nvPr/>
        </p:nvSpPr>
        <p:spPr>
          <a:xfrm>
            <a:off x="5908626" y="4528438"/>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9" name="Oval 108">
            <a:extLst>
              <a:ext uri="{FF2B5EF4-FFF2-40B4-BE49-F238E27FC236}">
                <a16:creationId xmlns:a16="http://schemas.microsoft.com/office/drawing/2014/main" id="{54BCDB3B-1635-1A77-7840-2B59E899775A}"/>
              </a:ext>
            </a:extLst>
          </p:cNvPr>
          <p:cNvSpPr/>
          <p:nvPr/>
        </p:nvSpPr>
        <p:spPr>
          <a:xfrm>
            <a:off x="5884552" y="5097197"/>
            <a:ext cx="40597" cy="40597"/>
          </a:xfrm>
          <a:prstGeom prst="ellipse">
            <a:avLst/>
          </a:prstGeom>
          <a:solidFill>
            <a:schemeClr val="accent2"/>
          </a:solidFill>
          <a:ln w="9525">
            <a:solidFill>
              <a:schemeClr val="bg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0" name="Oval 109">
            <a:extLst>
              <a:ext uri="{FF2B5EF4-FFF2-40B4-BE49-F238E27FC236}">
                <a16:creationId xmlns:a16="http://schemas.microsoft.com/office/drawing/2014/main" id="{86574F7D-F03D-8D00-844B-729B28996E54}"/>
              </a:ext>
            </a:extLst>
          </p:cNvPr>
          <p:cNvSpPr/>
          <p:nvPr/>
        </p:nvSpPr>
        <p:spPr>
          <a:xfrm>
            <a:off x="5244362" y="5056600"/>
            <a:ext cx="40597" cy="40597"/>
          </a:xfrm>
          <a:prstGeom prst="ellipse">
            <a:avLst/>
          </a:prstGeom>
          <a:solidFill>
            <a:schemeClr val="accent2"/>
          </a:solidFill>
          <a:ln w="9525">
            <a:solidFill>
              <a:schemeClr val="bg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2" name="Diamond 111">
            <a:extLst>
              <a:ext uri="{FF2B5EF4-FFF2-40B4-BE49-F238E27FC236}">
                <a16:creationId xmlns:a16="http://schemas.microsoft.com/office/drawing/2014/main" id="{EA8608E7-065B-6638-4D94-A3A835FEBDF9}"/>
              </a:ext>
            </a:extLst>
          </p:cNvPr>
          <p:cNvSpPr/>
          <p:nvPr/>
        </p:nvSpPr>
        <p:spPr>
          <a:xfrm>
            <a:off x="4787559" y="5782695"/>
            <a:ext cx="81194" cy="81194"/>
          </a:xfrm>
          <a:prstGeom prst="diamond">
            <a:avLst/>
          </a:prstGeom>
          <a:solidFill>
            <a:schemeClr val="accent3"/>
          </a:solidFill>
          <a:ln w="12700">
            <a:solidFill>
              <a:schemeClr val="bg1"/>
            </a:solidFill>
          </a:ln>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TextBox 112">
            <a:extLst>
              <a:ext uri="{FF2B5EF4-FFF2-40B4-BE49-F238E27FC236}">
                <a16:creationId xmlns:a16="http://schemas.microsoft.com/office/drawing/2014/main" id="{FB469D01-4BB4-A97C-9A84-4B944E80189E}"/>
              </a:ext>
            </a:extLst>
          </p:cNvPr>
          <p:cNvSpPr txBox="1"/>
          <p:nvPr/>
        </p:nvSpPr>
        <p:spPr>
          <a:xfrm>
            <a:off x="4866951" y="5700899"/>
            <a:ext cx="2381169" cy="215444"/>
          </a:xfrm>
          <a:prstGeom prst="rect">
            <a:avLst/>
          </a:prstGeom>
          <a:noFill/>
        </p:spPr>
        <p:txBody>
          <a:bodyPr wrap="square" rtlCol="0">
            <a:spAutoFit/>
          </a:bodyPr>
          <a:lstStyle/>
          <a:p>
            <a:r>
              <a:rPr lang="en-AU" sz="800" i="1">
                <a:solidFill>
                  <a:schemeClr val="tx2"/>
                </a:solidFill>
                <a:latin typeface="Segoe UI Light" panose="020B0502040204020203" pitchFamily="34" charset="0"/>
                <a:cs typeface="Segoe UI Light" panose="020B0502040204020203" pitchFamily="34" charset="0"/>
              </a:rPr>
              <a:t>Sub-regional</a:t>
            </a:r>
            <a:endParaRPr lang="en-AU" sz="800" baseline="30000">
              <a:solidFill>
                <a:schemeClr val="tx2"/>
              </a:solidFill>
              <a:latin typeface="Segoe UI Light" panose="020B0502040204020203" pitchFamily="34" charset="0"/>
              <a:cs typeface="Segoe UI Light" panose="020B0502040204020203" pitchFamily="34" charset="0"/>
            </a:endParaRPr>
          </a:p>
        </p:txBody>
      </p:sp>
      <p:sp>
        <p:nvSpPr>
          <p:cNvPr id="115" name="Oval 114">
            <a:extLst>
              <a:ext uri="{FF2B5EF4-FFF2-40B4-BE49-F238E27FC236}">
                <a16:creationId xmlns:a16="http://schemas.microsoft.com/office/drawing/2014/main" id="{E01C75AC-C48F-67FA-97FC-8C3FFC9EE980}"/>
              </a:ext>
            </a:extLst>
          </p:cNvPr>
          <p:cNvSpPr/>
          <p:nvPr/>
        </p:nvSpPr>
        <p:spPr>
          <a:xfrm>
            <a:off x="4807859" y="5986691"/>
            <a:ext cx="40597" cy="40597"/>
          </a:xfrm>
          <a:prstGeom prst="ellipse">
            <a:avLst/>
          </a:prstGeom>
          <a:solidFill>
            <a:schemeClr val="accent2"/>
          </a:solidFill>
          <a:ln w="9525">
            <a:solidFill>
              <a:schemeClr val="bg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TextBox 115">
            <a:extLst>
              <a:ext uri="{FF2B5EF4-FFF2-40B4-BE49-F238E27FC236}">
                <a16:creationId xmlns:a16="http://schemas.microsoft.com/office/drawing/2014/main" id="{6A7BDCE4-17EB-F319-A9F7-DAA91F291565}"/>
              </a:ext>
            </a:extLst>
          </p:cNvPr>
          <p:cNvSpPr txBox="1"/>
          <p:nvPr/>
        </p:nvSpPr>
        <p:spPr>
          <a:xfrm>
            <a:off x="4874505" y="5888849"/>
            <a:ext cx="612356" cy="215444"/>
          </a:xfrm>
          <a:prstGeom prst="rect">
            <a:avLst/>
          </a:prstGeom>
          <a:noFill/>
        </p:spPr>
        <p:txBody>
          <a:bodyPr wrap="square" rtlCol="0">
            <a:spAutoFit/>
          </a:bodyPr>
          <a:lstStyle/>
          <a:p>
            <a:r>
              <a:rPr lang="en-AU" sz="800" i="1">
                <a:solidFill>
                  <a:schemeClr val="tx2"/>
                </a:solidFill>
                <a:latin typeface="Segoe UI Light" panose="020B0502040204020203" pitchFamily="34" charset="0"/>
                <a:cs typeface="Segoe UI Light" panose="020B0502040204020203" pitchFamily="34" charset="0"/>
              </a:rPr>
              <a:t>Regional</a:t>
            </a:r>
            <a:endParaRPr lang="en-AU" sz="800">
              <a:solidFill>
                <a:schemeClr val="tx2"/>
              </a:solidFill>
              <a:latin typeface="Segoe UI Light" panose="020B0502040204020203" pitchFamily="34" charset="0"/>
              <a:cs typeface="Segoe UI Light" panose="020B0502040204020203" pitchFamily="34" charset="0"/>
            </a:endParaRPr>
          </a:p>
        </p:txBody>
      </p:sp>
      <p:sp>
        <p:nvSpPr>
          <p:cNvPr id="117" name="Oval 116">
            <a:extLst>
              <a:ext uri="{FF2B5EF4-FFF2-40B4-BE49-F238E27FC236}">
                <a16:creationId xmlns:a16="http://schemas.microsoft.com/office/drawing/2014/main" id="{7451FE71-0DFC-147E-00D9-35C74249982E}"/>
              </a:ext>
            </a:extLst>
          </p:cNvPr>
          <p:cNvSpPr/>
          <p:nvPr/>
        </p:nvSpPr>
        <p:spPr>
          <a:xfrm>
            <a:off x="5486862" y="5986691"/>
            <a:ext cx="40597" cy="40597"/>
          </a:xfrm>
          <a:prstGeom prst="ellipse">
            <a:avLst/>
          </a:prstGeom>
          <a:solidFill>
            <a:srgbClr val="F38189"/>
          </a:solidFill>
          <a:ln w="9525">
            <a:solidFill>
              <a:schemeClr val="bg1"/>
            </a:solid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TextBox 117">
            <a:extLst>
              <a:ext uri="{FF2B5EF4-FFF2-40B4-BE49-F238E27FC236}">
                <a16:creationId xmlns:a16="http://schemas.microsoft.com/office/drawing/2014/main" id="{08686A3C-F2F0-672A-7122-EA6BAEE43364}"/>
              </a:ext>
            </a:extLst>
          </p:cNvPr>
          <p:cNvSpPr txBox="1"/>
          <p:nvPr/>
        </p:nvSpPr>
        <p:spPr>
          <a:xfrm>
            <a:off x="5553772" y="5888849"/>
            <a:ext cx="977658" cy="215444"/>
          </a:xfrm>
          <a:prstGeom prst="rect">
            <a:avLst/>
          </a:prstGeom>
          <a:noFill/>
        </p:spPr>
        <p:txBody>
          <a:bodyPr wrap="square" rtlCol="0">
            <a:spAutoFit/>
          </a:bodyPr>
          <a:lstStyle/>
          <a:p>
            <a:r>
              <a:rPr lang="en-AU" sz="800" i="1">
                <a:solidFill>
                  <a:schemeClr val="tx2"/>
                </a:solidFill>
                <a:latin typeface="Segoe UI Light" panose="020B0502040204020203" pitchFamily="34" charset="0"/>
                <a:cs typeface="Segoe UI Light" panose="020B0502040204020203" pitchFamily="34" charset="0"/>
              </a:rPr>
              <a:t>Neighbourhood</a:t>
            </a:r>
            <a:endParaRPr lang="en-AU" sz="800">
              <a:solidFill>
                <a:schemeClr val="tx2"/>
              </a:solidFill>
              <a:latin typeface="Segoe UI Light" panose="020B0502040204020203" pitchFamily="34" charset="0"/>
              <a:cs typeface="Segoe UI Light" panose="020B0502040204020203" pitchFamily="34" charset="0"/>
            </a:endParaRPr>
          </a:p>
        </p:txBody>
      </p:sp>
      <p:sp>
        <p:nvSpPr>
          <p:cNvPr id="1031" name="TextBox 1030">
            <a:extLst>
              <a:ext uri="{FF2B5EF4-FFF2-40B4-BE49-F238E27FC236}">
                <a16:creationId xmlns:a16="http://schemas.microsoft.com/office/drawing/2014/main" id="{740E53C7-7982-1E1C-5A65-499F5A0F9B5E}"/>
              </a:ext>
            </a:extLst>
          </p:cNvPr>
          <p:cNvSpPr txBox="1"/>
          <p:nvPr/>
        </p:nvSpPr>
        <p:spPr>
          <a:xfrm>
            <a:off x="614728" y="4311827"/>
            <a:ext cx="574766" cy="217625"/>
          </a:xfrm>
          <a:prstGeom prst="rect">
            <a:avLst/>
          </a:prstGeom>
          <a:noFill/>
        </p:spPr>
        <p:txBody>
          <a:bodyPr wrap="square" lIns="0" tIns="46800" rIns="90000" bIns="46800" rtlCol="0">
            <a:spAutoFit/>
          </a:bodyPr>
          <a:lstStyle/>
          <a:p>
            <a:pPr algn="l"/>
            <a:r>
              <a:rPr lang="en-AU" sz="800">
                <a:solidFill>
                  <a:schemeClr val="tx2"/>
                </a:solidFill>
                <a:latin typeface="Segoe UI Light" panose="020B0502040204020203" pitchFamily="34" charset="0"/>
                <a:cs typeface="Segoe UI Light" panose="020B0502040204020203" pitchFamily="34" charset="0"/>
              </a:rPr>
              <a:t>Other</a:t>
            </a:r>
          </a:p>
        </p:txBody>
      </p:sp>
      <p:sp>
        <p:nvSpPr>
          <p:cNvPr id="1032" name="Isosceles Triangle 1031">
            <a:extLst>
              <a:ext uri="{FF2B5EF4-FFF2-40B4-BE49-F238E27FC236}">
                <a16:creationId xmlns:a16="http://schemas.microsoft.com/office/drawing/2014/main" id="{205B2405-9EBE-8CF8-2671-BC6D70C4FA21}"/>
              </a:ext>
            </a:extLst>
          </p:cNvPr>
          <p:cNvSpPr/>
          <p:nvPr/>
        </p:nvSpPr>
        <p:spPr>
          <a:xfrm flipV="1">
            <a:off x="2849791" y="4945748"/>
            <a:ext cx="1069521" cy="200052"/>
          </a:xfrm>
          <a:prstGeom prst="triangle">
            <a:avLst/>
          </a:prstGeom>
          <a:solidFill>
            <a:schemeClr val="bg1">
              <a:lumMod val="8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3" name="Rectangle 1052">
            <a:extLst>
              <a:ext uri="{FF2B5EF4-FFF2-40B4-BE49-F238E27FC236}">
                <a16:creationId xmlns:a16="http://schemas.microsoft.com/office/drawing/2014/main" id="{20695D2E-ED81-C769-EC3C-FFD54EB01D81}"/>
              </a:ext>
            </a:extLst>
          </p:cNvPr>
          <p:cNvSpPr/>
          <p:nvPr/>
        </p:nvSpPr>
        <p:spPr>
          <a:xfrm>
            <a:off x="6548637" y="3889723"/>
            <a:ext cx="120514" cy="216933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4" name="Rectangle 1053">
            <a:extLst>
              <a:ext uri="{FF2B5EF4-FFF2-40B4-BE49-F238E27FC236}">
                <a16:creationId xmlns:a16="http://schemas.microsoft.com/office/drawing/2014/main" id="{8CCBD1FE-8832-FBE9-0558-ACF4A3022001}"/>
              </a:ext>
            </a:extLst>
          </p:cNvPr>
          <p:cNvSpPr/>
          <p:nvPr/>
        </p:nvSpPr>
        <p:spPr>
          <a:xfrm>
            <a:off x="6602166" y="3945776"/>
            <a:ext cx="104242" cy="99971"/>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5" name="Rectangle 1054">
            <a:extLst>
              <a:ext uri="{FF2B5EF4-FFF2-40B4-BE49-F238E27FC236}">
                <a16:creationId xmlns:a16="http://schemas.microsoft.com/office/drawing/2014/main" id="{EF30143A-FA2A-240C-BCF2-C3063240C353}"/>
              </a:ext>
            </a:extLst>
          </p:cNvPr>
          <p:cNvSpPr/>
          <p:nvPr/>
        </p:nvSpPr>
        <p:spPr>
          <a:xfrm>
            <a:off x="6602166" y="4488160"/>
            <a:ext cx="104242" cy="99971"/>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6" name="Rectangle 1055">
            <a:extLst>
              <a:ext uri="{FF2B5EF4-FFF2-40B4-BE49-F238E27FC236}">
                <a16:creationId xmlns:a16="http://schemas.microsoft.com/office/drawing/2014/main" id="{F443E2F5-C629-7A71-4059-FD3D302125C3}"/>
              </a:ext>
            </a:extLst>
          </p:cNvPr>
          <p:cNvSpPr/>
          <p:nvPr/>
        </p:nvSpPr>
        <p:spPr>
          <a:xfrm>
            <a:off x="6602166" y="5030544"/>
            <a:ext cx="104242" cy="99971"/>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7" name="Rectangle 1056">
            <a:extLst>
              <a:ext uri="{FF2B5EF4-FFF2-40B4-BE49-F238E27FC236}">
                <a16:creationId xmlns:a16="http://schemas.microsoft.com/office/drawing/2014/main" id="{6BE77406-8488-12A7-D5F4-FED41F1AA594}"/>
              </a:ext>
            </a:extLst>
          </p:cNvPr>
          <p:cNvSpPr/>
          <p:nvPr/>
        </p:nvSpPr>
        <p:spPr>
          <a:xfrm>
            <a:off x="6602166" y="5572927"/>
            <a:ext cx="104242" cy="99971"/>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9" name="Rectangle 1058">
            <a:extLst>
              <a:ext uri="{FF2B5EF4-FFF2-40B4-BE49-F238E27FC236}">
                <a16:creationId xmlns:a16="http://schemas.microsoft.com/office/drawing/2014/main" id="{6F44619F-A30E-E2A3-364A-56937C89F692}"/>
              </a:ext>
            </a:extLst>
          </p:cNvPr>
          <p:cNvSpPr/>
          <p:nvPr/>
        </p:nvSpPr>
        <p:spPr>
          <a:xfrm>
            <a:off x="6734075" y="3866574"/>
            <a:ext cx="2200056" cy="518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800" b="1">
                <a:solidFill>
                  <a:schemeClr val="tx2"/>
                </a:solidFill>
                <a:latin typeface="Segoe UI Light" panose="020B0502040204020203" pitchFamily="34" charset="0"/>
                <a:cs typeface="Segoe UI Light" panose="020B0502040204020203" pitchFamily="34" charset="0"/>
              </a:rPr>
              <a:t>Competing Retail Centres</a:t>
            </a:r>
          </a:p>
          <a:p>
            <a:r>
              <a:rPr lang="en-AU" sz="800">
                <a:solidFill>
                  <a:schemeClr val="tx2"/>
                </a:solidFill>
                <a:latin typeface="Segoe UI Light" panose="020B0502040204020203" pitchFamily="34" charset="0"/>
                <a:cs typeface="Segoe UI Light" panose="020B0502040204020203" pitchFamily="34" charset="0"/>
              </a:rPr>
              <a:t>Dense retail supply, though limited direct competition from sub-regional centres</a:t>
            </a:r>
          </a:p>
        </p:txBody>
      </p:sp>
      <p:sp>
        <p:nvSpPr>
          <p:cNvPr id="1060" name="Rectangle 1059">
            <a:extLst>
              <a:ext uri="{FF2B5EF4-FFF2-40B4-BE49-F238E27FC236}">
                <a16:creationId xmlns:a16="http://schemas.microsoft.com/office/drawing/2014/main" id="{9C003529-6411-6E8D-B782-2DF63D4F0A62}"/>
              </a:ext>
            </a:extLst>
          </p:cNvPr>
          <p:cNvSpPr/>
          <p:nvPr/>
        </p:nvSpPr>
        <p:spPr>
          <a:xfrm>
            <a:off x="6726835" y="4404607"/>
            <a:ext cx="2186522" cy="506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800" b="1">
                <a:solidFill>
                  <a:schemeClr val="tx2"/>
                </a:solidFill>
                <a:latin typeface="Segoe UI Light" panose="020B0502040204020203" pitchFamily="34" charset="0"/>
                <a:cs typeface="Segoe UI Light" panose="020B0502040204020203" pitchFamily="34" charset="0"/>
              </a:rPr>
              <a:t>E-commerce substitution</a:t>
            </a:r>
          </a:p>
          <a:p>
            <a:r>
              <a:rPr lang="en-AU" sz="800">
                <a:solidFill>
                  <a:schemeClr val="tx2"/>
                </a:solidFill>
                <a:latin typeface="Segoe UI Light" panose="020B0502040204020203" pitchFamily="34" charset="0"/>
                <a:cs typeface="Segoe UI Light" panose="020B0502040204020203" pitchFamily="34" charset="0"/>
              </a:rPr>
              <a:t>Anchor mix and experiential specialty tenants underpin resilience to substitution</a:t>
            </a:r>
          </a:p>
        </p:txBody>
      </p:sp>
      <p:sp>
        <p:nvSpPr>
          <p:cNvPr id="1061" name="Rectangle 1060">
            <a:extLst>
              <a:ext uri="{FF2B5EF4-FFF2-40B4-BE49-F238E27FC236}">
                <a16:creationId xmlns:a16="http://schemas.microsoft.com/office/drawing/2014/main" id="{0444F2B0-35EA-680E-ED6A-70D84F22087C}"/>
              </a:ext>
            </a:extLst>
          </p:cNvPr>
          <p:cNvSpPr/>
          <p:nvPr/>
        </p:nvSpPr>
        <p:spPr>
          <a:xfrm>
            <a:off x="6726835" y="4930529"/>
            <a:ext cx="2195352" cy="511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800" b="1">
                <a:solidFill>
                  <a:schemeClr val="tx2"/>
                </a:solidFill>
                <a:latin typeface="Segoe UI Light" panose="020B0502040204020203" pitchFamily="34" charset="0"/>
                <a:cs typeface="Segoe UI Light" panose="020B0502040204020203" pitchFamily="34" charset="0"/>
              </a:rPr>
              <a:t>New retail supply</a:t>
            </a:r>
          </a:p>
          <a:p>
            <a:r>
              <a:rPr lang="en-AU" sz="800">
                <a:solidFill>
                  <a:schemeClr val="tx2"/>
                </a:solidFill>
                <a:latin typeface="Segoe UI Light" panose="020B0502040204020203" pitchFamily="34" charset="0"/>
                <a:cs typeface="Segoe UI Light" panose="020B0502040204020203" pitchFamily="34" charset="0"/>
              </a:rPr>
              <a:t>Limited new retail supply, expected to be 48% below forecast retail demand for 2025-2030 </a:t>
            </a:r>
          </a:p>
        </p:txBody>
      </p:sp>
      <p:sp>
        <p:nvSpPr>
          <p:cNvPr id="1062" name="Rectangle 1061">
            <a:extLst>
              <a:ext uri="{FF2B5EF4-FFF2-40B4-BE49-F238E27FC236}">
                <a16:creationId xmlns:a16="http://schemas.microsoft.com/office/drawing/2014/main" id="{B93F5480-FD18-40FE-CC82-954D3BDAC404}"/>
              </a:ext>
            </a:extLst>
          </p:cNvPr>
          <p:cNvSpPr/>
          <p:nvPr/>
        </p:nvSpPr>
        <p:spPr>
          <a:xfrm>
            <a:off x="6726836" y="5462158"/>
            <a:ext cx="2195351" cy="569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800" b="1">
                <a:solidFill>
                  <a:schemeClr val="tx2"/>
                </a:solidFill>
                <a:latin typeface="Segoe UI Light" panose="020B0502040204020203" pitchFamily="34" charset="0"/>
                <a:cs typeface="Segoe UI Light" panose="020B0502040204020203" pitchFamily="34" charset="0"/>
              </a:rPr>
              <a:t>Barriers to entry for new centres</a:t>
            </a:r>
          </a:p>
          <a:p>
            <a:r>
              <a:rPr lang="en-AU" sz="800">
                <a:solidFill>
                  <a:schemeClr val="tx2"/>
                </a:solidFill>
                <a:latin typeface="Segoe UI Light" panose="020B0502040204020203" pitchFamily="34" charset="0"/>
                <a:cs typeface="Segoe UI Light" panose="020B0502040204020203" pitchFamily="34" charset="0"/>
              </a:rPr>
              <a:t>The rent and cost-to-build gap has widened to by 45%-75% (2016-26), challenging new supply</a:t>
            </a:r>
          </a:p>
        </p:txBody>
      </p:sp>
      <p:sp>
        <p:nvSpPr>
          <p:cNvPr id="5" name="TextBox 4">
            <a:extLst>
              <a:ext uri="{FF2B5EF4-FFF2-40B4-BE49-F238E27FC236}">
                <a16:creationId xmlns:a16="http://schemas.microsoft.com/office/drawing/2014/main" id="{B172F4DE-FA74-2D69-5F35-1569480991D7}"/>
              </a:ext>
            </a:extLst>
          </p:cNvPr>
          <p:cNvSpPr txBox="1"/>
          <p:nvPr/>
        </p:nvSpPr>
        <p:spPr>
          <a:xfrm>
            <a:off x="4649793" y="1319762"/>
            <a:ext cx="4278309" cy="276999"/>
          </a:xfrm>
          <a:prstGeom prst="rect">
            <a:avLst/>
          </a:prstGeom>
          <a:noFill/>
        </p:spPr>
        <p:txBody>
          <a:bodyPr wrap="square">
            <a:spAutoFit/>
          </a:bodyPr>
          <a:lstStyle/>
          <a:p>
            <a:r>
              <a:rPr lang="en-US" sz="1200"/>
              <a:t>…located in NSW’s largest and fastest growing LGAs…</a:t>
            </a:r>
          </a:p>
        </p:txBody>
      </p:sp>
      <p:graphicFrame>
        <p:nvGraphicFramePr>
          <p:cNvPr id="6" name="Content Placeholder 3">
            <a:extLst>
              <a:ext uri="{FF2B5EF4-FFF2-40B4-BE49-F238E27FC236}">
                <a16:creationId xmlns:a16="http://schemas.microsoft.com/office/drawing/2014/main" id="{6714B060-C655-4BEE-57C0-395ABBDEBFA1}"/>
              </a:ext>
            </a:extLst>
          </p:cNvPr>
          <p:cNvGraphicFramePr>
            <a:graphicFrameLocks/>
          </p:cNvGraphicFramePr>
          <p:nvPr>
            <p:extLst>
              <p:ext uri="{D42A27DB-BD31-4B8C-83A1-F6EECF244321}">
                <p14:modId xmlns:p14="http://schemas.microsoft.com/office/powerpoint/2010/main" val="2455755735"/>
              </p:ext>
            </p:extLst>
          </p:nvPr>
        </p:nvGraphicFramePr>
        <p:xfrm>
          <a:off x="215899" y="1725499"/>
          <a:ext cx="1956304" cy="1703505"/>
        </p:xfrm>
        <a:graphic>
          <a:graphicData uri="http://schemas.openxmlformats.org/drawingml/2006/table">
            <a:tbl>
              <a:tblPr firstRow="1" bandRow="1">
                <a:tableStyleId>{5C22544A-7EE6-4342-B048-85BDC9FD1C3A}</a:tableStyleId>
              </a:tblPr>
              <a:tblGrid>
                <a:gridCol w="955404">
                  <a:extLst>
                    <a:ext uri="{9D8B030D-6E8A-4147-A177-3AD203B41FA5}">
                      <a16:colId xmlns:a16="http://schemas.microsoft.com/office/drawing/2014/main" val="3250758448"/>
                    </a:ext>
                  </a:extLst>
                </a:gridCol>
                <a:gridCol w="1000900">
                  <a:extLst>
                    <a:ext uri="{9D8B030D-6E8A-4147-A177-3AD203B41FA5}">
                      <a16:colId xmlns:a16="http://schemas.microsoft.com/office/drawing/2014/main" val="107761785"/>
                    </a:ext>
                  </a:extLst>
                </a:gridCol>
              </a:tblGrid>
              <a:tr h="340701">
                <a:tc>
                  <a:txBody>
                    <a:bodyPr/>
                    <a:lstStyle/>
                    <a:p>
                      <a:pPr algn="ctr"/>
                      <a:r>
                        <a:rPr lang="en-AU" sz="1000" b="1" i="0" u="none" strike="noStrike" kern="1200">
                          <a:solidFill>
                            <a:schemeClr val="tx2"/>
                          </a:solidFill>
                          <a:effectLst/>
                          <a:latin typeface="Segoe UI Light" panose="020B0502040204020203" pitchFamily="34" charset="0"/>
                          <a:ea typeface="+mn-ea"/>
                          <a:cs typeface="Segoe UI Light" panose="020B0502040204020203" pitchFamily="34" charset="0"/>
                        </a:rPr>
                        <a:t>Lettable area</a:t>
                      </a:r>
                      <a:endParaRPr lang="en-US" sz="1000" b="1">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en-AU" sz="1000" b="0" i="0" u="none" strike="noStrike" kern="1200">
                          <a:solidFill>
                            <a:schemeClr val="tx2"/>
                          </a:solidFill>
                          <a:effectLst/>
                          <a:latin typeface="Segoe UI Light" panose="020B0502040204020203" pitchFamily="34" charset="0"/>
                          <a:ea typeface="+mn-ea"/>
                          <a:cs typeface="Segoe UI Light" panose="020B0502040204020203" pitchFamily="34" charset="0"/>
                        </a:rPr>
                        <a:t>20,000 sqm</a:t>
                      </a:r>
                      <a:endParaRPr lang="en-US" sz="1000" b="0">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844060"/>
                  </a:ext>
                </a:extLst>
              </a:tr>
              <a:tr h="340701">
                <a:tc>
                  <a:txBody>
                    <a:bodyPr/>
                    <a:lstStyle/>
                    <a:p>
                      <a:pPr algn="ctr"/>
                      <a:r>
                        <a:rPr lang="en-AU" sz="1000" b="1" i="0" u="none" strike="noStrike" kern="1200">
                          <a:solidFill>
                            <a:schemeClr val="tx2"/>
                          </a:solidFill>
                          <a:effectLst/>
                          <a:latin typeface="Segoe UI Light" panose="020B0502040204020203" pitchFamily="34" charset="0"/>
                          <a:ea typeface="+mn-ea"/>
                          <a:cs typeface="Segoe UI Light" panose="020B0502040204020203" pitchFamily="34" charset="0"/>
                        </a:rPr>
                        <a:t>Site area</a:t>
                      </a:r>
                      <a:endParaRPr lang="en-US" sz="1000" b="1">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en-AU" sz="1000" b="0" i="0" u="none" strike="noStrike" kern="1200">
                          <a:solidFill>
                            <a:schemeClr val="tx2"/>
                          </a:solidFill>
                          <a:effectLst/>
                          <a:latin typeface="Segoe UI Light" panose="020B0502040204020203" pitchFamily="34" charset="0"/>
                          <a:ea typeface="+mn-ea"/>
                          <a:cs typeface="Segoe UI Light" panose="020B0502040204020203" pitchFamily="34" charset="0"/>
                        </a:rPr>
                        <a:t>4.5 ha</a:t>
                      </a:r>
                      <a:endParaRPr lang="en-US" sz="1000" b="0">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24120355"/>
                  </a:ext>
                </a:extLst>
              </a:tr>
              <a:tr h="340701">
                <a:tc>
                  <a:txBody>
                    <a:bodyPr/>
                    <a:lstStyle/>
                    <a:p>
                      <a:pPr algn="ctr"/>
                      <a:r>
                        <a:rPr lang="en-US" sz="1000" b="1">
                          <a:solidFill>
                            <a:schemeClr val="tx2"/>
                          </a:solidFill>
                          <a:latin typeface="Segoe UI Light" panose="020B0502040204020203" pitchFamily="34" charset="0"/>
                          <a:cs typeface="Segoe UI Light" panose="020B0502040204020203" pitchFamily="34" charset="0"/>
                        </a:rPr>
                        <a:t>Occupancy</a:t>
                      </a: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en-US" sz="1000" b="0">
                          <a:solidFill>
                            <a:schemeClr val="tx2"/>
                          </a:solidFill>
                          <a:latin typeface="Segoe UI Light" panose="020B0502040204020203" pitchFamily="34" charset="0"/>
                          <a:cs typeface="Segoe UI Light" panose="020B0502040204020203" pitchFamily="34" charset="0"/>
                        </a:rPr>
                        <a:t>96% (income)</a:t>
                      </a: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415253402"/>
                  </a:ext>
                </a:extLst>
              </a:tr>
              <a:tr h="340701">
                <a:tc>
                  <a:txBody>
                    <a:bodyPr/>
                    <a:lstStyle/>
                    <a:p>
                      <a:pPr algn="ctr"/>
                      <a:r>
                        <a:rPr lang="en-AU" sz="1000" b="1" i="0" u="none" strike="noStrike" kern="1200">
                          <a:solidFill>
                            <a:schemeClr val="tx2"/>
                          </a:solidFill>
                          <a:effectLst/>
                          <a:latin typeface="Segoe UI Light" panose="020B0502040204020203" pitchFamily="34" charset="0"/>
                          <a:ea typeface="+mn-ea"/>
                          <a:cs typeface="Segoe UI Light" panose="020B0502040204020203" pitchFamily="34" charset="0"/>
                        </a:rPr>
                        <a:t>Last valuation</a:t>
                      </a:r>
                      <a:endParaRPr lang="en-US" sz="1000" b="1">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en-AU" sz="1000" b="0" i="0" u="none" strike="noStrike" kern="1200">
                          <a:solidFill>
                            <a:schemeClr val="tx2"/>
                          </a:solidFill>
                          <a:effectLst/>
                          <a:latin typeface="Segoe UI Light" panose="020B0502040204020203" pitchFamily="34" charset="0"/>
                          <a:ea typeface="+mn-ea"/>
                          <a:cs typeface="Segoe UI Light" panose="020B0502040204020203" pitchFamily="34" charset="0"/>
                        </a:rPr>
                        <a:t>A$186m</a:t>
                      </a:r>
                      <a:endParaRPr lang="en-US" sz="1000" b="0">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35715245"/>
                  </a:ext>
                </a:extLst>
              </a:tr>
              <a:tr h="340701">
                <a:tc>
                  <a:txBody>
                    <a:bodyPr/>
                    <a:lstStyle/>
                    <a:p>
                      <a:pPr algn="ctr"/>
                      <a:r>
                        <a:rPr lang="en-AU" sz="1000" b="1" i="0" u="none" strike="noStrike" kern="1200">
                          <a:solidFill>
                            <a:schemeClr val="tx2"/>
                          </a:solidFill>
                          <a:effectLst/>
                          <a:latin typeface="Segoe UI Light" panose="020B0502040204020203" pitchFamily="34" charset="0"/>
                          <a:ea typeface="+mn-ea"/>
                          <a:cs typeface="Segoe UI Light" panose="020B0502040204020203" pitchFamily="34" charset="0"/>
                        </a:rPr>
                        <a:t>Cap rate</a:t>
                      </a:r>
                      <a:endParaRPr lang="en-US" sz="1000" b="1">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en-AU" sz="1000" b="0" i="0" u="none" strike="noStrike" kern="1200">
                          <a:solidFill>
                            <a:schemeClr val="tx2"/>
                          </a:solidFill>
                          <a:effectLst/>
                          <a:latin typeface="Segoe UI Light" panose="020B0502040204020203" pitchFamily="34" charset="0"/>
                          <a:ea typeface="+mn-ea"/>
                          <a:cs typeface="Segoe UI Light" panose="020B0502040204020203" pitchFamily="34" charset="0"/>
                        </a:rPr>
                        <a:t>6.45%</a:t>
                      </a:r>
                      <a:endParaRPr lang="en-US" sz="1000" b="0">
                        <a:solidFill>
                          <a:schemeClr val="tx2"/>
                        </a:solidFill>
                        <a:latin typeface="Segoe UI Light" panose="020B0502040204020203" pitchFamily="34" charset="0"/>
                        <a:cs typeface="Segoe UI Light" panose="020B0502040204020203" pitchFamily="34" charset="0"/>
                      </a:endParaRPr>
                    </a:p>
                  </a:txBody>
                  <a:tcPr marL="0" marR="0" anchor="ct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66489866"/>
                  </a:ext>
                </a:extLst>
              </a:tr>
            </a:tbl>
          </a:graphicData>
        </a:graphic>
      </p:graphicFrame>
      <p:cxnSp>
        <p:nvCxnSpPr>
          <p:cNvPr id="7" name="Straight Connector 6">
            <a:extLst>
              <a:ext uri="{FF2B5EF4-FFF2-40B4-BE49-F238E27FC236}">
                <a16:creationId xmlns:a16="http://schemas.microsoft.com/office/drawing/2014/main" id="{1E42705A-9C6F-C4C4-E342-3ABB5CA58A9D}"/>
              </a:ext>
            </a:extLst>
          </p:cNvPr>
          <p:cNvCxnSpPr>
            <a:cxnSpLocks/>
          </p:cNvCxnSpPr>
          <p:nvPr/>
        </p:nvCxnSpPr>
        <p:spPr>
          <a:xfrm>
            <a:off x="4751388" y="1603758"/>
            <a:ext cx="417269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F600AFE-466A-9B59-C9C2-5B09AE61E3E5}"/>
              </a:ext>
            </a:extLst>
          </p:cNvPr>
          <p:cNvSpPr txBox="1"/>
          <p:nvPr/>
        </p:nvSpPr>
        <p:spPr>
          <a:xfrm>
            <a:off x="215901" y="133091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Bayview village is a defensive asset with resilient cash flows</a:t>
            </a:r>
          </a:p>
        </p:txBody>
      </p:sp>
      <p:cxnSp>
        <p:nvCxnSpPr>
          <p:cNvPr id="10" name="Straight Connector 9">
            <a:extLst>
              <a:ext uri="{FF2B5EF4-FFF2-40B4-BE49-F238E27FC236}">
                <a16:creationId xmlns:a16="http://schemas.microsoft.com/office/drawing/2014/main" id="{80EE94D8-1BC2-40E7-CD04-073A9AADCE4B}"/>
              </a:ext>
            </a:extLst>
          </p:cNvPr>
          <p:cNvCxnSpPr>
            <a:cxnSpLocks/>
          </p:cNvCxnSpPr>
          <p:nvPr/>
        </p:nvCxnSpPr>
        <p:spPr>
          <a:xfrm>
            <a:off x="215904" y="1603758"/>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C8C10A00-4F2A-FB45-AC0A-0134ED0C72C3}"/>
              </a:ext>
            </a:extLst>
          </p:cNvPr>
          <p:cNvGrpSpPr/>
          <p:nvPr/>
        </p:nvGrpSpPr>
        <p:grpSpPr>
          <a:xfrm>
            <a:off x="2241021" y="1683833"/>
            <a:ext cx="2288644" cy="1745166"/>
            <a:chOff x="2241021" y="1539425"/>
            <a:chExt cx="2288644" cy="1889575"/>
          </a:xfrm>
        </p:grpSpPr>
        <p:graphicFrame>
          <p:nvGraphicFramePr>
            <p:cNvPr id="15" name="Chart 14">
              <a:extLst>
                <a:ext uri="{FF2B5EF4-FFF2-40B4-BE49-F238E27FC236}">
                  <a16:creationId xmlns:a16="http://schemas.microsoft.com/office/drawing/2014/main" id="{8E287431-F720-2E7D-D84A-653B69451AA8}"/>
                </a:ext>
              </a:extLst>
            </p:cNvPr>
            <p:cNvGraphicFramePr>
              <a:graphicFrameLocks/>
            </p:cNvGraphicFramePr>
            <p:nvPr>
              <p:extLst>
                <p:ext uri="{D42A27DB-BD31-4B8C-83A1-F6EECF244321}">
                  <p14:modId xmlns:p14="http://schemas.microsoft.com/office/powerpoint/2010/main" val="529592691"/>
                </p:ext>
              </p:extLst>
            </p:nvPr>
          </p:nvGraphicFramePr>
          <p:xfrm>
            <a:off x="2241021" y="1588841"/>
            <a:ext cx="2288644" cy="868562"/>
          </p:xfrm>
          <a:graphic>
            <a:graphicData uri="http://schemas.openxmlformats.org/drawingml/2006/chart">
              <c:chart xmlns:c="http://schemas.openxmlformats.org/drawingml/2006/chart" xmlns:r="http://schemas.openxmlformats.org/officeDocument/2006/relationships" r:id="rId5"/>
            </a:graphicData>
          </a:graphic>
        </p:graphicFrame>
        <p:grpSp>
          <p:nvGrpSpPr>
            <p:cNvPr id="18" name="Group 17">
              <a:extLst>
                <a:ext uri="{FF2B5EF4-FFF2-40B4-BE49-F238E27FC236}">
                  <a16:creationId xmlns:a16="http://schemas.microsoft.com/office/drawing/2014/main" id="{B4985916-F156-6B6D-C84A-976224D2BEDE}"/>
                </a:ext>
              </a:extLst>
            </p:cNvPr>
            <p:cNvGrpSpPr/>
            <p:nvPr/>
          </p:nvGrpSpPr>
          <p:grpSpPr>
            <a:xfrm>
              <a:off x="2391590" y="2659366"/>
              <a:ext cx="2016124" cy="769634"/>
              <a:chOff x="3238833" y="2556418"/>
              <a:chExt cx="2837860" cy="843678"/>
            </a:xfrm>
          </p:grpSpPr>
          <p:grpSp>
            <p:nvGrpSpPr>
              <p:cNvPr id="29" name="Group 28">
                <a:extLst>
                  <a:ext uri="{FF2B5EF4-FFF2-40B4-BE49-F238E27FC236}">
                    <a16:creationId xmlns:a16="http://schemas.microsoft.com/office/drawing/2014/main" id="{6F45C755-A832-C608-7B4C-566C20AEED75}"/>
                  </a:ext>
                </a:extLst>
              </p:cNvPr>
              <p:cNvGrpSpPr/>
              <p:nvPr/>
            </p:nvGrpSpPr>
            <p:grpSpPr>
              <a:xfrm>
                <a:off x="3368654" y="2890170"/>
                <a:ext cx="2561750" cy="509926"/>
                <a:chOff x="3452579" y="1994817"/>
                <a:chExt cx="2697494" cy="839837"/>
              </a:xfrm>
              <a:solidFill>
                <a:schemeClr val="bg1"/>
              </a:solidFill>
            </p:grpSpPr>
            <p:grpSp>
              <p:nvGrpSpPr>
                <p:cNvPr id="33" name="Group 32">
                  <a:extLst>
                    <a:ext uri="{FF2B5EF4-FFF2-40B4-BE49-F238E27FC236}">
                      <a16:creationId xmlns:a16="http://schemas.microsoft.com/office/drawing/2014/main" id="{4F7CB3CF-4198-3308-85E6-EC2AA7912D8C}"/>
                    </a:ext>
                  </a:extLst>
                </p:cNvPr>
                <p:cNvGrpSpPr/>
                <p:nvPr/>
              </p:nvGrpSpPr>
              <p:grpSpPr>
                <a:xfrm>
                  <a:off x="3452579" y="1994817"/>
                  <a:ext cx="874444" cy="839837"/>
                  <a:chOff x="3452579" y="1994817"/>
                  <a:chExt cx="874444" cy="839837"/>
                </a:xfrm>
                <a:grpFill/>
              </p:grpSpPr>
              <p:sp>
                <p:nvSpPr>
                  <p:cNvPr id="57" name="Rectangle 56">
                    <a:extLst>
                      <a:ext uri="{FF2B5EF4-FFF2-40B4-BE49-F238E27FC236}">
                        <a16:creationId xmlns:a16="http://schemas.microsoft.com/office/drawing/2014/main" id="{BEBB7CF9-B4D3-9404-C47D-3E24DFB7257B}"/>
                      </a:ext>
                    </a:extLst>
                  </p:cNvPr>
                  <p:cNvSpPr/>
                  <p:nvPr/>
                </p:nvSpPr>
                <p:spPr>
                  <a:xfrm>
                    <a:off x="3452579" y="1994817"/>
                    <a:ext cx="859766" cy="34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400" b="1">
                        <a:solidFill>
                          <a:schemeClr val="accent3"/>
                        </a:solidFill>
                        <a:latin typeface="Segoe UI Light" panose="020B0502040204020203" pitchFamily="34" charset="0"/>
                        <a:cs typeface="Segoe UI Light" panose="020B0502040204020203" pitchFamily="34" charset="0"/>
                      </a:rPr>
                      <a:t>58</a:t>
                    </a:r>
                  </a:p>
                </p:txBody>
              </p:sp>
              <p:sp>
                <p:nvSpPr>
                  <p:cNvPr id="58" name="Rectangle 57">
                    <a:extLst>
                      <a:ext uri="{FF2B5EF4-FFF2-40B4-BE49-F238E27FC236}">
                        <a16:creationId xmlns:a16="http://schemas.microsoft.com/office/drawing/2014/main" id="{AE314EA8-2CA3-0151-41DC-1A54A205E721}"/>
                      </a:ext>
                    </a:extLst>
                  </p:cNvPr>
                  <p:cNvSpPr/>
                  <p:nvPr/>
                </p:nvSpPr>
                <p:spPr>
                  <a:xfrm>
                    <a:off x="3467257" y="2454052"/>
                    <a:ext cx="859766" cy="3806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ysClr val="windowText" lastClr="000000"/>
                        </a:solidFill>
                        <a:latin typeface="Segoe UI Light" panose="020B0502040204020203" pitchFamily="34" charset="0"/>
                        <a:cs typeface="Segoe UI Light" panose="020B0502040204020203" pitchFamily="34" charset="0"/>
                      </a:rPr>
                      <a:t>Specialty tenants</a:t>
                    </a:r>
                  </a:p>
                </p:txBody>
              </p:sp>
            </p:grpSp>
            <p:grpSp>
              <p:nvGrpSpPr>
                <p:cNvPr id="48" name="Group 47">
                  <a:extLst>
                    <a:ext uri="{FF2B5EF4-FFF2-40B4-BE49-F238E27FC236}">
                      <a16:creationId xmlns:a16="http://schemas.microsoft.com/office/drawing/2014/main" id="{3CD45740-785E-D4EB-4079-01146DA34A20}"/>
                    </a:ext>
                  </a:extLst>
                </p:cNvPr>
                <p:cNvGrpSpPr/>
                <p:nvPr/>
              </p:nvGrpSpPr>
              <p:grpSpPr>
                <a:xfrm>
                  <a:off x="4372731" y="1994819"/>
                  <a:ext cx="874444" cy="658603"/>
                  <a:chOff x="3452580" y="1997695"/>
                  <a:chExt cx="874444" cy="658603"/>
                </a:xfrm>
                <a:grpFill/>
              </p:grpSpPr>
              <p:sp>
                <p:nvSpPr>
                  <p:cNvPr id="55" name="Rectangle 54">
                    <a:extLst>
                      <a:ext uri="{FF2B5EF4-FFF2-40B4-BE49-F238E27FC236}">
                        <a16:creationId xmlns:a16="http://schemas.microsoft.com/office/drawing/2014/main" id="{AC4DAF3E-601D-A172-E2E9-816C16DC925F}"/>
                      </a:ext>
                    </a:extLst>
                  </p:cNvPr>
                  <p:cNvSpPr/>
                  <p:nvPr/>
                </p:nvSpPr>
                <p:spPr>
                  <a:xfrm>
                    <a:off x="3452580" y="1997695"/>
                    <a:ext cx="859766" cy="3421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400" b="1">
                        <a:solidFill>
                          <a:schemeClr val="accent3"/>
                        </a:solidFill>
                        <a:latin typeface="Segoe UI Light" panose="020B0502040204020203" pitchFamily="34" charset="0"/>
                        <a:cs typeface="Segoe UI Light" panose="020B0502040204020203" pitchFamily="34" charset="0"/>
                      </a:rPr>
                      <a:t>3.1 </a:t>
                    </a:r>
                    <a:r>
                      <a:rPr lang="en-US" sz="1400" b="1" err="1">
                        <a:solidFill>
                          <a:schemeClr val="accent3"/>
                        </a:solidFill>
                        <a:latin typeface="Segoe UI Light" panose="020B0502040204020203" pitchFamily="34" charset="0"/>
                        <a:cs typeface="Segoe UI Light" panose="020B0502040204020203" pitchFamily="34" charset="0"/>
                      </a:rPr>
                      <a:t>yrs</a:t>
                    </a:r>
                    <a:endParaRPr lang="en-US" sz="1400" b="1">
                      <a:solidFill>
                        <a:schemeClr val="accent3"/>
                      </a:solidFill>
                      <a:latin typeface="Segoe UI Light" panose="020B0502040204020203" pitchFamily="34" charset="0"/>
                      <a:cs typeface="Segoe UI Light" panose="020B0502040204020203" pitchFamily="34" charset="0"/>
                    </a:endParaRPr>
                  </a:p>
                </p:txBody>
              </p:sp>
              <p:sp>
                <p:nvSpPr>
                  <p:cNvPr id="56" name="Rectangle 55">
                    <a:extLst>
                      <a:ext uri="{FF2B5EF4-FFF2-40B4-BE49-F238E27FC236}">
                        <a16:creationId xmlns:a16="http://schemas.microsoft.com/office/drawing/2014/main" id="{42945797-984D-155A-E3D8-9EFE768D6D42}"/>
                      </a:ext>
                    </a:extLst>
                  </p:cNvPr>
                  <p:cNvSpPr/>
                  <p:nvPr/>
                </p:nvSpPr>
                <p:spPr>
                  <a:xfrm>
                    <a:off x="3467258" y="2457891"/>
                    <a:ext cx="859766" cy="1984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ysClr val="windowText" lastClr="000000"/>
                        </a:solidFill>
                        <a:latin typeface="Segoe UI Light" panose="020B0502040204020203" pitchFamily="34" charset="0"/>
                        <a:cs typeface="Segoe UI Light" panose="020B0502040204020203" pitchFamily="34" charset="0"/>
                      </a:rPr>
                      <a:t>WALE</a:t>
                    </a:r>
                  </a:p>
                </p:txBody>
              </p:sp>
            </p:grpSp>
            <p:grpSp>
              <p:nvGrpSpPr>
                <p:cNvPr id="49" name="Group 48">
                  <a:extLst>
                    <a:ext uri="{FF2B5EF4-FFF2-40B4-BE49-F238E27FC236}">
                      <a16:creationId xmlns:a16="http://schemas.microsoft.com/office/drawing/2014/main" id="{B0402F5D-4A03-D9AB-6639-C9F179BD9B98}"/>
                    </a:ext>
                  </a:extLst>
                </p:cNvPr>
                <p:cNvGrpSpPr/>
                <p:nvPr/>
              </p:nvGrpSpPr>
              <p:grpSpPr>
                <a:xfrm>
                  <a:off x="5275629" y="1994819"/>
                  <a:ext cx="874444" cy="822089"/>
                  <a:chOff x="3452579" y="2000571"/>
                  <a:chExt cx="874444" cy="822089"/>
                </a:xfrm>
                <a:grpFill/>
              </p:grpSpPr>
              <p:sp>
                <p:nvSpPr>
                  <p:cNvPr id="53" name="Rectangle 52">
                    <a:extLst>
                      <a:ext uri="{FF2B5EF4-FFF2-40B4-BE49-F238E27FC236}">
                        <a16:creationId xmlns:a16="http://schemas.microsoft.com/office/drawing/2014/main" id="{009976CF-A0C1-D172-E15D-1DA63F536DA8}"/>
                      </a:ext>
                    </a:extLst>
                  </p:cNvPr>
                  <p:cNvSpPr/>
                  <p:nvPr/>
                </p:nvSpPr>
                <p:spPr>
                  <a:xfrm>
                    <a:off x="3452579" y="2000571"/>
                    <a:ext cx="859766" cy="3421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400" b="1">
                        <a:solidFill>
                          <a:schemeClr val="accent3"/>
                        </a:solidFill>
                        <a:latin typeface="Segoe UI Light" panose="020B0502040204020203" pitchFamily="34" charset="0"/>
                        <a:cs typeface="Segoe UI Light" panose="020B0502040204020203" pitchFamily="34" charset="0"/>
                      </a:rPr>
                      <a:t>7%</a:t>
                    </a:r>
                  </a:p>
                </p:txBody>
              </p:sp>
              <p:sp>
                <p:nvSpPr>
                  <p:cNvPr id="54" name="Rectangle 53">
                    <a:extLst>
                      <a:ext uri="{FF2B5EF4-FFF2-40B4-BE49-F238E27FC236}">
                        <a16:creationId xmlns:a16="http://schemas.microsoft.com/office/drawing/2014/main" id="{93FD1E7A-6D58-E364-C431-E25331EF36A6}"/>
                      </a:ext>
                    </a:extLst>
                  </p:cNvPr>
                  <p:cNvSpPr/>
                  <p:nvPr/>
                </p:nvSpPr>
                <p:spPr>
                  <a:xfrm>
                    <a:off x="3467258" y="2467882"/>
                    <a:ext cx="859765" cy="3547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ysClr val="windowText" lastClr="000000"/>
                        </a:solidFill>
                        <a:latin typeface="Segoe UI Light" panose="020B0502040204020203" pitchFamily="34" charset="0"/>
                        <a:cs typeface="Segoe UI Light" panose="020B0502040204020203" pitchFamily="34" charset="0"/>
                      </a:rPr>
                      <a:t>Vacancy (NLA)</a:t>
                    </a:r>
                  </a:p>
                </p:txBody>
              </p:sp>
            </p:grpSp>
          </p:grpSp>
          <p:grpSp>
            <p:nvGrpSpPr>
              <p:cNvPr id="30" name="Group 29">
                <a:extLst>
                  <a:ext uri="{FF2B5EF4-FFF2-40B4-BE49-F238E27FC236}">
                    <a16:creationId xmlns:a16="http://schemas.microsoft.com/office/drawing/2014/main" id="{24B5FF5F-40D8-AFB1-FAC1-20807A124E5D}"/>
                  </a:ext>
                </a:extLst>
              </p:cNvPr>
              <p:cNvGrpSpPr/>
              <p:nvPr/>
            </p:nvGrpSpPr>
            <p:grpSpPr>
              <a:xfrm>
                <a:off x="3238833" y="2556418"/>
                <a:ext cx="2837860" cy="219472"/>
                <a:chOff x="3350719" y="1770483"/>
                <a:chExt cx="2700768" cy="219472"/>
              </a:xfrm>
            </p:grpSpPr>
            <p:cxnSp>
              <p:nvCxnSpPr>
                <p:cNvPr id="31" name="Straight Connector 30">
                  <a:extLst>
                    <a:ext uri="{FF2B5EF4-FFF2-40B4-BE49-F238E27FC236}">
                      <a16:creationId xmlns:a16="http://schemas.microsoft.com/office/drawing/2014/main" id="{FFB3F25E-A2A6-E203-72DF-F8A504A71F8A}"/>
                    </a:ext>
                  </a:extLst>
                </p:cNvPr>
                <p:cNvCxnSpPr>
                  <a:cxnSpLocks/>
                </p:cNvCxnSpPr>
                <p:nvPr/>
              </p:nvCxnSpPr>
              <p:spPr>
                <a:xfrm>
                  <a:off x="3350719" y="1890044"/>
                  <a:ext cx="2700768" cy="0"/>
                </a:xfrm>
                <a:prstGeom prst="line">
                  <a:avLst/>
                </a:prstGeom>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C061F9D7-5D5E-2E38-52A0-51420079C4F8}"/>
                    </a:ext>
                  </a:extLst>
                </p:cNvPr>
                <p:cNvSpPr/>
                <p:nvPr/>
              </p:nvSpPr>
              <p:spPr>
                <a:xfrm>
                  <a:off x="3679750" y="1770483"/>
                  <a:ext cx="2012088" cy="2194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ysClr val="windowText" lastClr="000000"/>
                      </a:solidFill>
                      <a:latin typeface="Segoe UI Light" panose="020B0502040204020203" pitchFamily="34" charset="0"/>
                      <a:cs typeface="Segoe UI Light" panose="020B0502040204020203" pitchFamily="34" charset="0"/>
                    </a:rPr>
                    <a:t>Primed for repositioning</a:t>
                  </a:r>
                </a:p>
              </p:txBody>
            </p:sp>
          </p:grpSp>
        </p:grpSp>
        <p:cxnSp>
          <p:nvCxnSpPr>
            <p:cNvPr id="19" name="Straight Connector 18">
              <a:extLst>
                <a:ext uri="{FF2B5EF4-FFF2-40B4-BE49-F238E27FC236}">
                  <a16:creationId xmlns:a16="http://schemas.microsoft.com/office/drawing/2014/main" id="{4A946F7A-498F-2FEA-4430-0039A6543EA7}"/>
                </a:ext>
              </a:extLst>
            </p:cNvPr>
            <p:cNvCxnSpPr>
              <a:cxnSpLocks/>
            </p:cNvCxnSpPr>
            <p:nvPr/>
          </p:nvCxnSpPr>
          <p:spPr>
            <a:xfrm>
              <a:off x="2376488" y="1618227"/>
              <a:ext cx="201612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7CB21946-6DB5-8C15-249A-9B9624130D2D}"/>
                </a:ext>
              </a:extLst>
            </p:cNvPr>
            <p:cNvSpPr/>
            <p:nvPr/>
          </p:nvSpPr>
          <p:spPr>
            <a:xfrm>
              <a:off x="2611176" y="1539425"/>
              <a:ext cx="1534260" cy="1497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ysClr val="windowText" lastClr="000000"/>
                  </a:solidFill>
                  <a:latin typeface="Segoe UI Light" panose="020B0502040204020203" pitchFamily="34" charset="0"/>
                  <a:cs typeface="Segoe UI Light" panose="020B0502040204020203" pitchFamily="34" charset="0"/>
                </a:rPr>
                <a:t>A diversified tenant base</a:t>
              </a:r>
            </a:p>
          </p:txBody>
        </p:sp>
        <p:pic>
          <p:nvPicPr>
            <p:cNvPr id="25" name="Picture 24" descr="Coles Logo, symbol, meaning, history, PNG, brand">
              <a:extLst>
                <a:ext uri="{FF2B5EF4-FFF2-40B4-BE49-F238E27FC236}">
                  <a16:creationId xmlns:a16="http://schemas.microsoft.com/office/drawing/2014/main" id="{74BB0E91-6DB5-FECF-1E7D-FF6A23952B6D}"/>
                </a:ext>
              </a:extLst>
            </p:cNvPr>
            <p:cNvPicPr>
              <a:picLocks noChangeAspect="1"/>
            </p:cNvPicPr>
            <p:nvPr/>
          </p:nvPicPr>
          <p:blipFill>
            <a:blip r:embed="rId6"/>
            <a:stretch>
              <a:fillRect/>
            </a:stretch>
          </p:blipFill>
          <p:spPr>
            <a:xfrm>
              <a:off x="2406408" y="2275673"/>
              <a:ext cx="286850" cy="180001"/>
            </a:xfrm>
            <a:prstGeom prst="rect">
              <a:avLst/>
            </a:prstGeom>
          </p:spPr>
        </p:pic>
        <p:pic>
          <p:nvPicPr>
            <p:cNvPr id="26" name="Picture 25" descr="Woolworths Logo PNG Transparent &amp; SVG Vector - Freebie Supply">
              <a:extLst>
                <a:ext uri="{FF2B5EF4-FFF2-40B4-BE49-F238E27FC236}">
                  <a16:creationId xmlns:a16="http://schemas.microsoft.com/office/drawing/2014/main" id="{2C2428CF-BCF6-EFBC-0520-F89B6EF8DDE8}"/>
                </a:ext>
              </a:extLst>
            </p:cNvPr>
            <p:cNvPicPr>
              <a:picLocks noChangeAspect="1"/>
            </p:cNvPicPr>
            <p:nvPr/>
          </p:nvPicPr>
          <p:blipFill>
            <a:blip r:embed="rId7"/>
            <a:srcRect l="9761" t="35281" r="10151" b="36089"/>
            <a:stretch>
              <a:fillRect/>
            </a:stretch>
          </p:blipFill>
          <p:spPr>
            <a:xfrm>
              <a:off x="2758664" y="2275668"/>
              <a:ext cx="672073" cy="180001"/>
            </a:xfrm>
            <a:prstGeom prst="rect">
              <a:avLst/>
            </a:prstGeom>
          </p:spPr>
        </p:pic>
        <p:pic>
          <p:nvPicPr>
            <p:cNvPr id="27" name="Picture 26" descr="File:Kmart Australia logo.svg - Wikimedia Commons">
              <a:extLst>
                <a:ext uri="{FF2B5EF4-FFF2-40B4-BE49-F238E27FC236}">
                  <a16:creationId xmlns:a16="http://schemas.microsoft.com/office/drawing/2014/main" id="{1CD51F89-83B4-8DED-A8DE-4C08150BFF84}"/>
                </a:ext>
              </a:extLst>
            </p:cNvPr>
            <p:cNvPicPr>
              <a:picLocks noChangeAspect="1"/>
            </p:cNvPicPr>
            <p:nvPr/>
          </p:nvPicPr>
          <p:blipFill>
            <a:blip r:embed="rId8"/>
            <a:stretch>
              <a:fillRect/>
            </a:stretch>
          </p:blipFill>
          <p:spPr>
            <a:xfrm>
              <a:off x="3496143" y="2302670"/>
              <a:ext cx="464561" cy="125999"/>
            </a:xfrm>
            <a:prstGeom prst="rect">
              <a:avLst/>
            </a:prstGeom>
          </p:spPr>
        </p:pic>
        <p:pic>
          <p:nvPicPr>
            <p:cNvPr id="28" name="Picture 27" descr="Priceline Pharmacy - Earn Qantas Points | Qantas Shopping">
              <a:extLst>
                <a:ext uri="{FF2B5EF4-FFF2-40B4-BE49-F238E27FC236}">
                  <a16:creationId xmlns:a16="http://schemas.microsoft.com/office/drawing/2014/main" id="{FE7A22A1-F1C6-5DC6-F30A-D3198B114F4E}"/>
                </a:ext>
              </a:extLst>
            </p:cNvPr>
            <p:cNvPicPr>
              <a:picLocks noChangeAspect="1"/>
            </p:cNvPicPr>
            <p:nvPr/>
          </p:nvPicPr>
          <p:blipFill>
            <a:blip r:embed="rId9"/>
            <a:srcRect l="5491" t="30523" r="5642" b="28153"/>
            <a:stretch>
              <a:fillRect/>
            </a:stretch>
          </p:blipFill>
          <p:spPr>
            <a:xfrm>
              <a:off x="4026111" y="2275669"/>
              <a:ext cx="387087" cy="179999"/>
            </a:xfrm>
            <a:prstGeom prst="rect">
              <a:avLst/>
            </a:prstGeom>
          </p:spPr>
        </p:pic>
      </p:grpSp>
      <p:grpSp>
        <p:nvGrpSpPr>
          <p:cNvPr id="59" name="Group 58">
            <a:extLst>
              <a:ext uri="{FF2B5EF4-FFF2-40B4-BE49-F238E27FC236}">
                <a16:creationId xmlns:a16="http://schemas.microsoft.com/office/drawing/2014/main" id="{67A13742-07FC-1A1C-018C-51E83758703B}"/>
              </a:ext>
            </a:extLst>
          </p:cNvPr>
          <p:cNvGrpSpPr/>
          <p:nvPr/>
        </p:nvGrpSpPr>
        <p:grpSpPr>
          <a:xfrm>
            <a:off x="4669989" y="1592263"/>
            <a:ext cx="4727064" cy="1920372"/>
            <a:chOff x="4669989" y="1563120"/>
            <a:chExt cx="4727064" cy="1949064"/>
          </a:xfrm>
        </p:grpSpPr>
        <p:grpSp>
          <p:nvGrpSpPr>
            <p:cNvPr id="60" name="Group 59">
              <a:extLst>
                <a:ext uri="{FF2B5EF4-FFF2-40B4-BE49-F238E27FC236}">
                  <a16:creationId xmlns:a16="http://schemas.microsoft.com/office/drawing/2014/main" id="{020D4FF4-DC3E-589B-5CB7-2E6B3386571D}"/>
                </a:ext>
              </a:extLst>
            </p:cNvPr>
            <p:cNvGrpSpPr/>
            <p:nvPr/>
          </p:nvGrpSpPr>
          <p:grpSpPr>
            <a:xfrm>
              <a:off x="6801390" y="1615166"/>
              <a:ext cx="2289171" cy="929348"/>
              <a:chOff x="6801390" y="1615166"/>
              <a:chExt cx="2289171" cy="929348"/>
            </a:xfrm>
          </p:grpSpPr>
          <p:sp>
            <p:nvSpPr>
              <p:cNvPr id="71" name="Rectangle 70">
                <a:extLst>
                  <a:ext uri="{FF2B5EF4-FFF2-40B4-BE49-F238E27FC236}">
                    <a16:creationId xmlns:a16="http://schemas.microsoft.com/office/drawing/2014/main" id="{039953EB-09DC-5307-6940-598AAE1104EC}"/>
                  </a:ext>
                </a:extLst>
              </p:cNvPr>
              <p:cNvSpPr/>
              <p:nvPr/>
            </p:nvSpPr>
            <p:spPr>
              <a:xfrm>
                <a:off x="6801391" y="1695674"/>
                <a:ext cx="947244" cy="481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r>
                  <a:rPr lang="en-US" sz="800">
                    <a:solidFill>
                      <a:sysClr val="windowText" lastClr="000000"/>
                    </a:solidFill>
                    <a:latin typeface="Segoe UI Light" panose="020B0502040204020203" pitchFamily="34" charset="0"/>
                    <a:cs typeface="Segoe UI Light" panose="020B0502040204020203" pitchFamily="34" charset="0"/>
                  </a:rPr>
                  <a:t>Expenditure Growth</a:t>
                </a:r>
              </a:p>
              <a:p>
                <a:r>
                  <a:rPr lang="en-US" sz="800">
                    <a:solidFill>
                      <a:sysClr val="windowText" lastClr="000000"/>
                    </a:solidFill>
                    <a:latin typeface="Segoe UI Light" panose="020B0502040204020203" pitchFamily="34" charset="0"/>
                    <a:cs typeface="Segoe UI Light" panose="020B0502040204020203" pitchFamily="34" charset="0"/>
                  </a:rPr>
                  <a:t>(2026-36)</a:t>
                </a:r>
              </a:p>
            </p:txBody>
          </p:sp>
          <p:sp>
            <p:nvSpPr>
              <p:cNvPr id="72" name="Rectangle 71">
                <a:extLst>
                  <a:ext uri="{FF2B5EF4-FFF2-40B4-BE49-F238E27FC236}">
                    <a16:creationId xmlns:a16="http://schemas.microsoft.com/office/drawing/2014/main" id="{11682222-CADD-B754-3D54-6956EB51371A}"/>
                  </a:ext>
                </a:extLst>
              </p:cNvPr>
              <p:cNvSpPr/>
              <p:nvPr/>
            </p:nvSpPr>
            <p:spPr>
              <a:xfrm>
                <a:off x="6801390" y="2063265"/>
                <a:ext cx="947245" cy="4812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r>
                  <a:rPr lang="en-US" sz="800">
                    <a:solidFill>
                      <a:sysClr val="windowText" lastClr="000000"/>
                    </a:solidFill>
                    <a:latin typeface="Segoe UI Light" panose="020B0502040204020203" pitchFamily="34" charset="0"/>
                    <a:cs typeface="Segoe UI Light" panose="020B0502040204020203" pitchFamily="34" charset="0"/>
                  </a:rPr>
                  <a:t>Population Growth </a:t>
                </a:r>
              </a:p>
              <a:p>
                <a:r>
                  <a:rPr lang="en-US" sz="800">
                    <a:solidFill>
                      <a:sysClr val="windowText" lastClr="000000"/>
                    </a:solidFill>
                    <a:latin typeface="Segoe UI Light" panose="020B0502040204020203" pitchFamily="34" charset="0"/>
                    <a:cs typeface="Segoe UI Light" panose="020B0502040204020203" pitchFamily="34" charset="0"/>
                  </a:rPr>
                  <a:t>(2026-36)</a:t>
                </a:r>
              </a:p>
            </p:txBody>
          </p:sp>
          <p:sp>
            <p:nvSpPr>
              <p:cNvPr id="73" name="Rectangle 72">
                <a:extLst>
                  <a:ext uri="{FF2B5EF4-FFF2-40B4-BE49-F238E27FC236}">
                    <a16:creationId xmlns:a16="http://schemas.microsoft.com/office/drawing/2014/main" id="{6CF6B00D-9701-8663-AE86-EC5ECB0E4DDC}"/>
                  </a:ext>
                </a:extLst>
              </p:cNvPr>
              <p:cNvSpPr/>
              <p:nvPr/>
            </p:nvSpPr>
            <p:spPr>
              <a:xfrm>
                <a:off x="7792223" y="1615166"/>
                <a:ext cx="651176" cy="1683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ysClr val="windowText" lastClr="000000"/>
                    </a:solidFill>
                    <a:latin typeface="Segoe UI" panose="020B0502040204020203" pitchFamily="34" charset="0"/>
                    <a:cs typeface="Segoe UI" panose="020B0502040204020203" pitchFamily="34" charset="0"/>
                  </a:rPr>
                  <a:t>Blacktown</a:t>
                </a:r>
              </a:p>
            </p:txBody>
          </p:sp>
          <p:sp>
            <p:nvSpPr>
              <p:cNvPr id="85" name="Rectangle 84">
                <a:extLst>
                  <a:ext uri="{FF2B5EF4-FFF2-40B4-BE49-F238E27FC236}">
                    <a16:creationId xmlns:a16="http://schemas.microsoft.com/office/drawing/2014/main" id="{97DA6031-74BA-72C9-2F0D-5AC4A368B34C}"/>
                  </a:ext>
                </a:extLst>
              </p:cNvPr>
              <p:cNvSpPr/>
              <p:nvPr/>
            </p:nvSpPr>
            <p:spPr>
              <a:xfrm>
                <a:off x="8497268" y="1615166"/>
                <a:ext cx="538781" cy="1683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ysClr val="windowText" lastClr="000000"/>
                    </a:solidFill>
                    <a:latin typeface="Segoe UI" panose="020B0502040204020203" pitchFamily="34" charset="0"/>
                    <a:cs typeface="Segoe UI" panose="020B0502040204020203" pitchFamily="34" charset="0"/>
                  </a:rPr>
                  <a:t>Sydney</a:t>
                </a:r>
              </a:p>
            </p:txBody>
          </p:sp>
          <p:sp>
            <p:nvSpPr>
              <p:cNvPr id="94" name="Rectangle 93">
                <a:extLst>
                  <a:ext uri="{FF2B5EF4-FFF2-40B4-BE49-F238E27FC236}">
                    <a16:creationId xmlns:a16="http://schemas.microsoft.com/office/drawing/2014/main" id="{09A5935D-9BDC-26DE-8D24-531026080B39}"/>
                  </a:ext>
                </a:extLst>
              </p:cNvPr>
              <p:cNvSpPr/>
              <p:nvPr/>
            </p:nvSpPr>
            <p:spPr>
              <a:xfrm>
                <a:off x="7727372" y="1662377"/>
                <a:ext cx="714339" cy="481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rgbClr val="297FD5"/>
                    </a:solidFill>
                    <a:latin typeface="Segoe UI" panose="020B0502040204020203" pitchFamily="34" charset="0"/>
                    <a:cs typeface="Segoe UI" panose="020B0502040204020203" pitchFamily="34" charset="0"/>
                  </a:rPr>
                  <a:t>+17%</a:t>
                </a:r>
              </a:p>
            </p:txBody>
          </p:sp>
          <p:sp>
            <p:nvSpPr>
              <p:cNvPr id="95" name="Rectangle 94">
                <a:extLst>
                  <a:ext uri="{FF2B5EF4-FFF2-40B4-BE49-F238E27FC236}">
                    <a16:creationId xmlns:a16="http://schemas.microsoft.com/office/drawing/2014/main" id="{F14087E5-84E3-AA05-5682-953E33889EEA}"/>
                  </a:ext>
                </a:extLst>
              </p:cNvPr>
              <p:cNvSpPr/>
              <p:nvPr/>
            </p:nvSpPr>
            <p:spPr>
              <a:xfrm>
                <a:off x="8376222" y="1662377"/>
                <a:ext cx="714339" cy="481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rgbClr val="D91421"/>
                    </a:solidFill>
                    <a:latin typeface="Segoe UI" panose="020B0502040204020203" pitchFamily="34" charset="0"/>
                    <a:cs typeface="Segoe UI" panose="020B0502040204020203" pitchFamily="34" charset="0"/>
                  </a:rPr>
                  <a:t>+7%</a:t>
                </a:r>
              </a:p>
            </p:txBody>
          </p:sp>
          <p:sp>
            <p:nvSpPr>
              <p:cNvPr id="114" name="Rectangle 113">
                <a:extLst>
                  <a:ext uri="{FF2B5EF4-FFF2-40B4-BE49-F238E27FC236}">
                    <a16:creationId xmlns:a16="http://schemas.microsoft.com/office/drawing/2014/main" id="{E17F02E7-65AB-72F4-8560-8724A74B5CDB}"/>
                  </a:ext>
                </a:extLst>
              </p:cNvPr>
              <p:cNvSpPr/>
              <p:nvPr/>
            </p:nvSpPr>
            <p:spPr>
              <a:xfrm>
                <a:off x="7727366" y="2037469"/>
                <a:ext cx="714338" cy="481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rgbClr val="297FD5"/>
                    </a:solidFill>
                    <a:latin typeface="Segoe UI" panose="020B0502040204020203" pitchFamily="34" charset="0"/>
                    <a:cs typeface="Segoe UI" panose="020B0502040204020203" pitchFamily="34" charset="0"/>
                  </a:rPr>
                  <a:t>+15%</a:t>
                </a:r>
              </a:p>
            </p:txBody>
          </p:sp>
          <p:sp>
            <p:nvSpPr>
              <p:cNvPr id="120" name="Rectangle 119">
                <a:extLst>
                  <a:ext uri="{FF2B5EF4-FFF2-40B4-BE49-F238E27FC236}">
                    <a16:creationId xmlns:a16="http://schemas.microsoft.com/office/drawing/2014/main" id="{4447F1DD-2074-9CF1-C330-77B1DB8FC338}"/>
                  </a:ext>
                </a:extLst>
              </p:cNvPr>
              <p:cNvSpPr/>
              <p:nvPr/>
            </p:nvSpPr>
            <p:spPr>
              <a:xfrm>
                <a:off x="8376216" y="2037469"/>
                <a:ext cx="714338" cy="481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rgbClr val="D91421"/>
                    </a:solidFill>
                    <a:latin typeface="Segoe UI" panose="020B0502040204020203" pitchFamily="34" charset="0"/>
                    <a:cs typeface="Segoe UI" panose="020B0502040204020203" pitchFamily="34" charset="0"/>
                  </a:rPr>
                  <a:t>+8%</a:t>
                </a:r>
              </a:p>
            </p:txBody>
          </p:sp>
        </p:grpSp>
        <p:graphicFrame>
          <p:nvGraphicFramePr>
            <p:cNvPr id="61" name="Chart 60">
              <a:extLst>
                <a:ext uri="{FF2B5EF4-FFF2-40B4-BE49-F238E27FC236}">
                  <a16:creationId xmlns:a16="http://schemas.microsoft.com/office/drawing/2014/main" id="{578B3F69-59FB-6BED-6910-233F70128F0D}"/>
                </a:ext>
              </a:extLst>
            </p:cNvPr>
            <p:cNvGraphicFramePr>
              <a:graphicFrameLocks/>
            </p:cNvGraphicFramePr>
            <p:nvPr>
              <p:extLst>
                <p:ext uri="{D42A27DB-BD31-4B8C-83A1-F6EECF244321}">
                  <p14:modId xmlns:p14="http://schemas.microsoft.com/office/powerpoint/2010/main" val="1522215076"/>
                </p:ext>
              </p:extLst>
            </p:nvPr>
          </p:nvGraphicFramePr>
          <p:xfrm>
            <a:off x="4669989" y="1563120"/>
            <a:ext cx="2053022" cy="1949064"/>
          </p:xfrm>
          <a:graphic>
            <a:graphicData uri="http://schemas.openxmlformats.org/drawingml/2006/chart">
              <c:chart xmlns:c="http://schemas.openxmlformats.org/drawingml/2006/chart" xmlns:r="http://schemas.openxmlformats.org/officeDocument/2006/relationships" r:id="rId10"/>
            </a:graphicData>
          </a:graphic>
        </p:graphicFrame>
        <p:grpSp>
          <p:nvGrpSpPr>
            <p:cNvPr id="62" name="Group 61">
              <a:extLst>
                <a:ext uri="{FF2B5EF4-FFF2-40B4-BE49-F238E27FC236}">
                  <a16:creationId xmlns:a16="http://schemas.microsoft.com/office/drawing/2014/main" id="{BAB54E3C-0FEE-7DA3-F662-58DA0DD8D682}"/>
                </a:ext>
              </a:extLst>
            </p:cNvPr>
            <p:cNvGrpSpPr/>
            <p:nvPr/>
          </p:nvGrpSpPr>
          <p:grpSpPr>
            <a:xfrm>
              <a:off x="6811444" y="2629141"/>
              <a:ext cx="2585609" cy="739483"/>
              <a:chOff x="6811444" y="2629141"/>
              <a:chExt cx="2585609" cy="739483"/>
            </a:xfrm>
          </p:grpSpPr>
          <p:cxnSp>
            <p:nvCxnSpPr>
              <p:cNvPr id="63" name="Straight Connector 62">
                <a:extLst>
                  <a:ext uri="{FF2B5EF4-FFF2-40B4-BE49-F238E27FC236}">
                    <a16:creationId xmlns:a16="http://schemas.microsoft.com/office/drawing/2014/main" id="{3570631F-1178-BE88-219B-2EE3F393CA17}"/>
                  </a:ext>
                </a:extLst>
              </p:cNvPr>
              <p:cNvCxnSpPr>
                <a:cxnSpLocks/>
              </p:cNvCxnSpPr>
              <p:nvPr/>
            </p:nvCxnSpPr>
            <p:spPr>
              <a:xfrm flipH="1">
                <a:off x="6811444" y="2705580"/>
                <a:ext cx="2114148" cy="0"/>
              </a:xfrm>
              <a:prstGeom prst="line">
                <a:avLst/>
              </a:prstGeom>
            </p:spPr>
            <p:style>
              <a:lnRef idx="2">
                <a:schemeClr val="accent1"/>
              </a:lnRef>
              <a:fillRef idx="0">
                <a:schemeClr val="accent1"/>
              </a:fillRef>
              <a:effectRef idx="1">
                <a:schemeClr val="accent1"/>
              </a:effectRef>
              <a:fontRef idx="minor">
                <a:schemeClr val="tx1"/>
              </a:fontRef>
            </p:style>
          </p:cxnSp>
          <p:sp>
            <p:nvSpPr>
              <p:cNvPr id="64" name="Rectangle 63">
                <a:extLst>
                  <a:ext uri="{FF2B5EF4-FFF2-40B4-BE49-F238E27FC236}">
                    <a16:creationId xmlns:a16="http://schemas.microsoft.com/office/drawing/2014/main" id="{D7B2EDB0-AB2E-8CA5-45A5-E48446B44A70}"/>
                  </a:ext>
                </a:extLst>
              </p:cNvPr>
              <p:cNvSpPr/>
              <p:nvPr/>
            </p:nvSpPr>
            <p:spPr>
              <a:xfrm>
                <a:off x="7266484" y="2629141"/>
                <a:ext cx="1189535" cy="1271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ysClr val="windowText" lastClr="000000"/>
                    </a:solidFill>
                    <a:latin typeface="Segoe UI Light" panose="020B0502040204020203" pitchFamily="34" charset="0"/>
                    <a:cs typeface="Segoe UI Light" panose="020B0502040204020203" pitchFamily="34" charset="0"/>
                  </a:rPr>
                  <a:t>Underpinned by…</a:t>
                </a:r>
              </a:p>
            </p:txBody>
          </p:sp>
          <p:sp>
            <p:nvSpPr>
              <p:cNvPr id="65" name="Rectangle 64">
                <a:extLst>
                  <a:ext uri="{FF2B5EF4-FFF2-40B4-BE49-F238E27FC236}">
                    <a16:creationId xmlns:a16="http://schemas.microsoft.com/office/drawing/2014/main" id="{662DBA68-71CE-0B07-3436-564E13CD563D}"/>
                  </a:ext>
                </a:extLst>
              </p:cNvPr>
              <p:cNvSpPr/>
              <p:nvPr/>
            </p:nvSpPr>
            <p:spPr>
              <a:xfrm>
                <a:off x="7268154" y="2805573"/>
                <a:ext cx="2114328" cy="14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AU" sz="800">
                    <a:solidFill>
                      <a:sysClr val="windowText" lastClr="000000"/>
                    </a:solidFill>
                    <a:latin typeface="Segoe UI Light" panose="020B0502040204020203" pitchFamily="34" charset="0"/>
                    <a:cs typeface="Segoe UI Light" panose="020B0502040204020203" pitchFamily="34" charset="0"/>
                  </a:rPr>
                  <a:t>Sydney Metro (Western Sydney focus)</a:t>
                </a:r>
              </a:p>
            </p:txBody>
          </p:sp>
          <p:sp>
            <p:nvSpPr>
              <p:cNvPr id="66" name="Rectangle 65">
                <a:extLst>
                  <a:ext uri="{FF2B5EF4-FFF2-40B4-BE49-F238E27FC236}">
                    <a16:creationId xmlns:a16="http://schemas.microsoft.com/office/drawing/2014/main" id="{E9478BD9-B18B-E523-5E92-984941864923}"/>
                  </a:ext>
                </a:extLst>
              </p:cNvPr>
              <p:cNvSpPr/>
              <p:nvPr/>
            </p:nvSpPr>
            <p:spPr>
              <a:xfrm>
                <a:off x="7268154" y="3015099"/>
                <a:ext cx="2124073" cy="14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AU" sz="800">
                    <a:solidFill>
                      <a:sysClr val="windowText" lastClr="000000"/>
                    </a:solidFill>
                    <a:latin typeface="Segoe UI Light" panose="020B0502040204020203" pitchFamily="34" charset="0"/>
                    <a:cs typeface="Segoe UI Light" panose="020B0502040204020203" pitchFamily="34" charset="0"/>
                  </a:rPr>
                  <a:t>Western Sydney Aerotropolis</a:t>
                </a:r>
              </a:p>
            </p:txBody>
          </p:sp>
          <p:sp>
            <p:nvSpPr>
              <p:cNvPr id="67" name="Rectangle 66">
                <a:extLst>
                  <a:ext uri="{FF2B5EF4-FFF2-40B4-BE49-F238E27FC236}">
                    <a16:creationId xmlns:a16="http://schemas.microsoft.com/office/drawing/2014/main" id="{F5B5A459-679D-2DAF-673F-99280DEB4802}"/>
                  </a:ext>
                </a:extLst>
              </p:cNvPr>
              <p:cNvSpPr/>
              <p:nvPr/>
            </p:nvSpPr>
            <p:spPr>
              <a:xfrm>
                <a:off x="7268154" y="3224624"/>
                <a:ext cx="2128899" cy="14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7938">
                  <a:tabLst>
                    <a:tab pos="530225" algn="l"/>
                  </a:tabLst>
                </a:pPr>
                <a:r>
                  <a:rPr lang="en-AU" sz="800">
                    <a:solidFill>
                      <a:sysClr val="windowText" lastClr="000000"/>
                    </a:solidFill>
                    <a:latin typeface="Segoe UI Light" panose="020B0502040204020203" pitchFamily="34" charset="0"/>
                    <a:cs typeface="Segoe UI Light" panose="020B0502040204020203" pitchFamily="34" charset="0"/>
                  </a:rPr>
                  <a:t>Blacktown Council Budget (2026-7)</a:t>
                </a:r>
              </a:p>
            </p:txBody>
          </p:sp>
          <p:sp>
            <p:nvSpPr>
              <p:cNvPr id="68" name="Rectangle 67">
                <a:extLst>
                  <a:ext uri="{FF2B5EF4-FFF2-40B4-BE49-F238E27FC236}">
                    <a16:creationId xmlns:a16="http://schemas.microsoft.com/office/drawing/2014/main" id="{C9E091FB-AD64-11DE-8429-AD7B7FA2BBA4}"/>
                  </a:ext>
                </a:extLst>
              </p:cNvPr>
              <p:cNvSpPr/>
              <p:nvPr/>
            </p:nvSpPr>
            <p:spPr>
              <a:xfrm>
                <a:off x="6811444" y="2817223"/>
                <a:ext cx="291606" cy="149529"/>
              </a:xfrm>
              <a:prstGeom prst="rect">
                <a:avLst/>
              </a:prstGeom>
              <a:solidFill>
                <a:srgbClr val="D4E6F7"/>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AU" sz="800">
                    <a:solidFill>
                      <a:schemeClr val="tx2"/>
                    </a:solidFill>
                    <a:latin typeface="Segoe UI Light" panose="020B0502040204020203" pitchFamily="34" charset="0"/>
                    <a:cs typeface="Segoe UI Light" panose="020B0502040204020203" pitchFamily="34" charset="0"/>
                  </a:rPr>
                  <a:t>$60bn</a:t>
                </a:r>
              </a:p>
            </p:txBody>
          </p:sp>
          <p:sp>
            <p:nvSpPr>
              <p:cNvPr id="69" name="Rectangle 68">
                <a:extLst>
                  <a:ext uri="{FF2B5EF4-FFF2-40B4-BE49-F238E27FC236}">
                    <a16:creationId xmlns:a16="http://schemas.microsoft.com/office/drawing/2014/main" id="{5DB75699-AA3A-D08C-625C-7D1749469534}"/>
                  </a:ext>
                </a:extLst>
              </p:cNvPr>
              <p:cNvSpPr/>
              <p:nvPr/>
            </p:nvSpPr>
            <p:spPr>
              <a:xfrm>
                <a:off x="6811444" y="3018159"/>
                <a:ext cx="291606" cy="149529"/>
              </a:xfrm>
              <a:prstGeom prst="rect">
                <a:avLst/>
              </a:prstGeom>
              <a:solidFill>
                <a:srgbClr val="D4E6F7"/>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AU" sz="800">
                    <a:solidFill>
                      <a:schemeClr val="tx2"/>
                    </a:solidFill>
                    <a:latin typeface="Segoe UI Light" panose="020B0502040204020203" pitchFamily="34" charset="0"/>
                    <a:cs typeface="Segoe UI Light" panose="020B0502040204020203" pitchFamily="34" charset="0"/>
                  </a:rPr>
                  <a:t>$25bn</a:t>
                </a:r>
              </a:p>
            </p:txBody>
          </p:sp>
          <p:sp>
            <p:nvSpPr>
              <p:cNvPr id="70" name="Rectangle 69">
                <a:extLst>
                  <a:ext uri="{FF2B5EF4-FFF2-40B4-BE49-F238E27FC236}">
                    <a16:creationId xmlns:a16="http://schemas.microsoft.com/office/drawing/2014/main" id="{86AAB094-28F4-22DB-4E87-C7B199BEC76C}"/>
                  </a:ext>
                </a:extLst>
              </p:cNvPr>
              <p:cNvSpPr/>
              <p:nvPr/>
            </p:nvSpPr>
            <p:spPr>
              <a:xfrm>
                <a:off x="6811444" y="3219095"/>
                <a:ext cx="291606" cy="149529"/>
              </a:xfrm>
              <a:prstGeom prst="rect">
                <a:avLst/>
              </a:prstGeom>
              <a:solidFill>
                <a:srgbClr val="D4E6F7"/>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AU" sz="800">
                    <a:solidFill>
                      <a:schemeClr val="tx2"/>
                    </a:solidFill>
                    <a:latin typeface="Segoe UI Light" panose="020B0502040204020203" pitchFamily="34" charset="0"/>
                    <a:cs typeface="Segoe UI Light" panose="020B0502040204020203" pitchFamily="34" charset="0"/>
                  </a:rPr>
                  <a:t>$1bn</a:t>
                </a:r>
              </a:p>
            </p:txBody>
          </p:sp>
        </p:grpSp>
      </p:grpSp>
    </p:spTree>
    <p:extLst>
      <p:ext uri="{BB962C8B-B14F-4D97-AF65-F5344CB8AC3E}">
        <p14:creationId xmlns:p14="http://schemas.microsoft.com/office/powerpoint/2010/main" val="3980500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1418A-2645-FF24-5273-832C62B6D5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B06838C-9933-B28B-9604-DEF3D44A09B3}"/>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4246E3CA-5AE8-B85C-2885-1E10034FF413}"/>
              </a:ext>
            </a:extLst>
          </p:cNvPr>
          <p:cNvSpPr>
            <a:spLocks noGrp="1"/>
          </p:cNvSpPr>
          <p:nvPr>
            <p:ph type="body" sz="quarter" idx="12"/>
          </p:nvPr>
        </p:nvSpPr>
        <p:spPr/>
        <p:txBody>
          <a:bodyPr/>
          <a:lstStyle/>
          <a:p>
            <a:r>
              <a:rPr lang="en-AU"/>
              <a:t>Lease Expiry &amp; WALE Profile</a:t>
            </a:r>
          </a:p>
        </p:txBody>
      </p:sp>
      <p:sp>
        <p:nvSpPr>
          <p:cNvPr id="4" name="Text Placeholder 3">
            <a:extLst>
              <a:ext uri="{FF2B5EF4-FFF2-40B4-BE49-F238E27FC236}">
                <a16:creationId xmlns:a16="http://schemas.microsoft.com/office/drawing/2014/main" id="{0E34936F-85E9-CD8F-56B4-E5A6AA9500E7}"/>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5" name="Table 4">
            <a:extLst>
              <a:ext uri="{FF2B5EF4-FFF2-40B4-BE49-F238E27FC236}">
                <a16:creationId xmlns:a16="http://schemas.microsoft.com/office/drawing/2014/main" id="{E97E28CE-B962-5945-ED18-081257841CE1}"/>
              </a:ext>
            </a:extLst>
          </p:cNvPr>
          <p:cNvGraphicFramePr>
            <a:graphicFrameLocks noGrp="1"/>
          </p:cNvGraphicFramePr>
          <p:nvPr>
            <p:extLst>
              <p:ext uri="{D42A27DB-BD31-4B8C-83A1-F6EECF244321}">
                <p14:modId xmlns:p14="http://schemas.microsoft.com/office/powerpoint/2010/main" val="1887219269"/>
              </p:ext>
            </p:extLst>
          </p:nvPr>
        </p:nvGraphicFramePr>
        <p:xfrm>
          <a:off x="215902" y="1270855"/>
          <a:ext cx="8712201" cy="3887844"/>
        </p:xfrm>
        <a:graphic>
          <a:graphicData uri="http://schemas.openxmlformats.org/drawingml/2006/table">
            <a:tbl>
              <a:tblPr/>
              <a:tblGrid>
                <a:gridCol w="172305">
                  <a:extLst>
                    <a:ext uri="{9D8B030D-6E8A-4147-A177-3AD203B41FA5}">
                      <a16:colId xmlns:a16="http://schemas.microsoft.com/office/drawing/2014/main" val="3055755533"/>
                    </a:ext>
                  </a:extLst>
                </a:gridCol>
                <a:gridCol w="1884592">
                  <a:extLst>
                    <a:ext uri="{9D8B030D-6E8A-4147-A177-3AD203B41FA5}">
                      <a16:colId xmlns:a16="http://schemas.microsoft.com/office/drawing/2014/main" val="1388313594"/>
                    </a:ext>
                  </a:extLst>
                </a:gridCol>
                <a:gridCol w="831913">
                  <a:extLst>
                    <a:ext uri="{9D8B030D-6E8A-4147-A177-3AD203B41FA5}">
                      <a16:colId xmlns:a16="http://schemas.microsoft.com/office/drawing/2014/main" val="3910830662"/>
                    </a:ext>
                  </a:extLst>
                </a:gridCol>
                <a:gridCol w="831913">
                  <a:extLst>
                    <a:ext uri="{9D8B030D-6E8A-4147-A177-3AD203B41FA5}">
                      <a16:colId xmlns:a16="http://schemas.microsoft.com/office/drawing/2014/main" val="1174300711"/>
                    </a:ext>
                  </a:extLst>
                </a:gridCol>
                <a:gridCol w="831913">
                  <a:extLst>
                    <a:ext uri="{9D8B030D-6E8A-4147-A177-3AD203B41FA5}">
                      <a16:colId xmlns:a16="http://schemas.microsoft.com/office/drawing/2014/main" val="656391577"/>
                    </a:ext>
                  </a:extLst>
                </a:gridCol>
                <a:gridCol w="831913">
                  <a:extLst>
                    <a:ext uri="{9D8B030D-6E8A-4147-A177-3AD203B41FA5}">
                      <a16:colId xmlns:a16="http://schemas.microsoft.com/office/drawing/2014/main" val="2747657084"/>
                    </a:ext>
                  </a:extLst>
                </a:gridCol>
                <a:gridCol w="831913">
                  <a:extLst>
                    <a:ext uri="{9D8B030D-6E8A-4147-A177-3AD203B41FA5}">
                      <a16:colId xmlns:a16="http://schemas.microsoft.com/office/drawing/2014/main" val="1399866670"/>
                    </a:ext>
                  </a:extLst>
                </a:gridCol>
                <a:gridCol w="831913">
                  <a:extLst>
                    <a:ext uri="{9D8B030D-6E8A-4147-A177-3AD203B41FA5}">
                      <a16:colId xmlns:a16="http://schemas.microsoft.com/office/drawing/2014/main" val="1011143782"/>
                    </a:ext>
                  </a:extLst>
                </a:gridCol>
                <a:gridCol w="831913">
                  <a:extLst>
                    <a:ext uri="{9D8B030D-6E8A-4147-A177-3AD203B41FA5}">
                      <a16:colId xmlns:a16="http://schemas.microsoft.com/office/drawing/2014/main" val="2884385275"/>
                    </a:ext>
                  </a:extLst>
                </a:gridCol>
                <a:gridCol w="831913">
                  <a:extLst>
                    <a:ext uri="{9D8B030D-6E8A-4147-A177-3AD203B41FA5}">
                      <a16:colId xmlns:a16="http://schemas.microsoft.com/office/drawing/2014/main" val="2311743093"/>
                    </a:ext>
                  </a:extLst>
                </a:gridCol>
              </a:tblGrid>
              <a:tr h="223881">
                <a:tc>
                  <a:txBody>
                    <a:bodyPr/>
                    <a:lstStyle/>
                    <a:p>
                      <a:pPr algn="r" fontAlgn="b">
                        <a:buNone/>
                      </a:pPr>
                      <a:r>
                        <a:rPr lang="en-AU" sz="800" b="1" i="0" u="none" strike="noStrike">
                          <a:solidFill>
                            <a:srgbClr val="000000"/>
                          </a:solidFill>
                          <a:effectLst/>
                          <a:latin typeface="Arial" panose="020B0604020202020204" pitchFamily="34" charset="0"/>
                        </a:rPr>
                        <a:t>7.1</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Category Lease Terms (WALE Build)</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extLst>
                  <a:ext uri="{0D108BD9-81ED-4DB2-BD59-A6C34878D82A}">
                    <a16:rowId xmlns:a16="http://schemas.microsoft.com/office/drawing/2014/main" val="458025517"/>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Anchor Tenants (long-term, contractual)</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yrs</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4.0</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47169723"/>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Mini-Majors</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yrs</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3.0</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96429256"/>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Specialty Retail (shorter-term, higher churn)</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yrs</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FF"/>
                          </a:solidFill>
                          <a:effectLst/>
                          <a:latin typeface="Arial" panose="020B0604020202020204" pitchFamily="34" charset="0"/>
                        </a:rPr>
                        <a:t>2.0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403348881"/>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Weighted Average Lease Expiry (WALE)</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yrs</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3.1</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746519877"/>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009795899"/>
                  </a:ext>
                </a:extLst>
              </a:tr>
              <a:tr h="223881">
                <a:tc>
                  <a:txBody>
                    <a:bodyPr/>
                    <a:lstStyle/>
                    <a:p>
                      <a:pPr algn="r" fontAlgn="b">
                        <a:buNone/>
                      </a:pPr>
                      <a:r>
                        <a:rPr lang="en-AU" sz="800" b="1" i="0" u="none" strike="noStrike">
                          <a:solidFill>
                            <a:srgbClr val="000000"/>
                          </a:solidFill>
                          <a:effectLst/>
                          <a:latin typeface="Arial" panose="020B0604020202020204" pitchFamily="34" charset="0"/>
                        </a:rPr>
                        <a:t>7.2</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Re-leasing Assumptions</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extLst>
                  <a:ext uri="{0D108BD9-81ED-4DB2-BD59-A6C34878D82A}">
                    <a16:rowId xmlns:a16="http://schemas.microsoft.com/office/drawing/2014/main" val="3547612676"/>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Tenant retention rate (on expiry)</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75.0%</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470884751"/>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Market rent reversion (re-lease vs passing)</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2.0%</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353124081"/>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Re-leasing downtime (non-renewal)</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mths</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6.0</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4205809431"/>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New-lease incentive (% annual rent)</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15.0%</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594100144"/>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723393079"/>
                  </a:ext>
                </a:extLst>
              </a:tr>
              <a:tr h="223881">
                <a:tc>
                  <a:txBody>
                    <a:bodyPr/>
                    <a:lstStyle/>
                    <a:p>
                      <a:pPr algn="r" fontAlgn="b">
                        <a:buNone/>
                      </a:pPr>
                      <a:r>
                        <a:rPr lang="en-AU" sz="800" b="1" i="0" u="none" strike="noStrike">
                          <a:solidFill>
                            <a:srgbClr val="000000"/>
                          </a:solidFill>
                          <a:effectLst/>
                          <a:latin typeface="Arial" panose="020B0604020202020204" pitchFamily="34" charset="0"/>
                        </a:rPr>
                        <a:t>7.3</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Expiry Profile &amp; Income at Risk</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7330" marR="7330" marT="7330" marB="0" anchor="b">
                    <a:lnL>
                      <a:noFill/>
                    </a:lnL>
                    <a:lnR>
                      <a:noFill/>
                    </a:lnR>
                    <a:lnT>
                      <a:noFill/>
                    </a:lnT>
                    <a:lnB>
                      <a:noFill/>
                    </a:lnB>
                    <a:solidFill>
                      <a:srgbClr val="D9D9D9"/>
                    </a:solidFill>
                  </a:tcPr>
                </a:tc>
                <a:extLst>
                  <a:ext uri="{0D108BD9-81ED-4DB2-BD59-A6C34878D82A}">
                    <a16:rowId xmlns:a16="http://schemas.microsoft.com/office/drawing/2014/main" val="1563660266"/>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of passing income expiring p.a.</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35.3%</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35.3%</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35.3%</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35.3%</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35.3%</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606400589"/>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Passing income expiring</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4,364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4,495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4,629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4,768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4,911 </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276161068"/>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Income at risk</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545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562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579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596 </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614 </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624399818"/>
                  </a:ext>
                </a:extLst>
              </a:tr>
              <a:tr h="223881">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Cumulative income re-leased (% of roll)</a:t>
                      </a:r>
                    </a:p>
                  </a:txBody>
                  <a:tcPr marL="7330" marR="7330" marT="7330"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35.3%</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70.6%</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105.9%</a:t>
                      </a:r>
                    </a:p>
                  </a:txBody>
                  <a:tcPr marL="7330" marR="7330" marT="7330"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141.2%</a:t>
                      </a: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176.5%</a:t>
                      </a: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598386968"/>
                  </a:ext>
                </a:extLst>
              </a:tr>
            </a:tbl>
          </a:graphicData>
        </a:graphic>
      </p:graphicFrame>
    </p:spTree>
    <p:extLst>
      <p:ext uri="{BB962C8B-B14F-4D97-AF65-F5344CB8AC3E}">
        <p14:creationId xmlns:p14="http://schemas.microsoft.com/office/powerpoint/2010/main" val="1128226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41262-331C-8A06-E2D0-25701B09BC8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1A2350-0266-CEAC-C172-899982DCC813}"/>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187145ED-0130-E02D-824C-6D85FEE6E5D0}"/>
              </a:ext>
            </a:extLst>
          </p:cNvPr>
          <p:cNvSpPr>
            <a:spLocks noGrp="1"/>
          </p:cNvSpPr>
          <p:nvPr>
            <p:ph type="body" sz="quarter" idx="12"/>
          </p:nvPr>
        </p:nvSpPr>
        <p:spPr/>
        <p:txBody>
          <a:bodyPr/>
          <a:lstStyle/>
          <a:p>
            <a:r>
              <a:rPr lang="en-AU"/>
              <a:t>Debt &amp; Covenant Compliance</a:t>
            </a:r>
          </a:p>
        </p:txBody>
      </p:sp>
      <p:sp>
        <p:nvSpPr>
          <p:cNvPr id="4" name="Text Placeholder 3">
            <a:extLst>
              <a:ext uri="{FF2B5EF4-FFF2-40B4-BE49-F238E27FC236}">
                <a16:creationId xmlns:a16="http://schemas.microsoft.com/office/drawing/2014/main" id="{359596EB-82AB-E5BF-AC28-5E3387F39835}"/>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6" name="Table 5">
            <a:extLst>
              <a:ext uri="{FF2B5EF4-FFF2-40B4-BE49-F238E27FC236}">
                <a16:creationId xmlns:a16="http://schemas.microsoft.com/office/drawing/2014/main" id="{1FFB3E48-4A86-749E-4265-04280AE63FFD}"/>
              </a:ext>
            </a:extLst>
          </p:cNvPr>
          <p:cNvGraphicFramePr>
            <a:graphicFrameLocks noGrp="1"/>
          </p:cNvGraphicFramePr>
          <p:nvPr>
            <p:extLst>
              <p:ext uri="{D42A27DB-BD31-4B8C-83A1-F6EECF244321}">
                <p14:modId xmlns:p14="http://schemas.microsoft.com/office/powerpoint/2010/main" val="881238632"/>
              </p:ext>
            </p:extLst>
          </p:nvPr>
        </p:nvGraphicFramePr>
        <p:xfrm>
          <a:off x="215901" y="1248933"/>
          <a:ext cx="8712200" cy="4514729"/>
        </p:xfrm>
        <a:graphic>
          <a:graphicData uri="http://schemas.openxmlformats.org/drawingml/2006/table">
            <a:tbl>
              <a:tblPr/>
              <a:tblGrid>
                <a:gridCol w="190496">
                  <a:extLst>
                    <a:ext uri="{9D8B030D-6E8A-4147-A177-3AD203B41FA5}">
                      <a16:colId xmlns:a16="http://schemas.microsoft.com/office/drawing/2014/main" val="2136476843"/>
                    </a:ext>
                  </a:extLst>
                </a:gridCol>
                <a:gridCol w="2083545">
                  <a:extLst>
                    <a:ext uri="{9D8B030D-6E8A-4147-A177-3AD203B41FA5}">
                      <a16:colId xmlns:a16="http://schemas.microsoft.com/office/drawing/2014/main" val="1196795044"/>
                    </a:ext>
                  </a:extLst>
                </a:gridCol>
                <a:gridCol w="919737">
                  <a:extLst>
                    <a:ext uri="{9D8B030D-6E8A-4147-A177-3AD203B41FA5}">
                      <a16:colId xmlns:a16="http://schemas.microsoft.com/office/drawing/2014/main" val="4274205732"/>
                    </a:ext>
                  </a:extLst>
                </a:gridCol>
                <a:gridCol w="919737">
                  <a:extLst>
                    <a:ext uri="{9D8B030D-6E8A-4147-A177-3AD203B41FA5}">
                      <a16:colId xmlns:a16="http://schemas.microsoft.com/office/drawing/2014/main" val="3948339917"/>
                    </a:ext>
                  </a:extLst>
                </a:gridCol>
                <a:gridCol w="919737">
                  <a:extLst>
                    <a:ext uri="{9D8B030D-6E8A-4147-A177-3AD203B41FA5}">
                      <a16:colId xmlns:a16="http://schemas.microsoft.com/office/drawing/2014/main" val="4148547048"/>
                    </a:ext>
                  </a:extLst>
                </a:gridCol>
                <a:gridCol w="919737">
                  <a:extLst>
                    <a:ext uri="{9D8B030D-6E8A-4147-A177-3AD203B41FA5}">
                      <a16:colId xmlns:a16="http://schemas.microsoft.com/office/drawing/2014/main" val="1059447496"/>
                    </a:ext>
                  </a:extLst>
                </a:gridCol>
                <a:gridCol w="919737">
                  <a:extLst>
                    <a:ext uri="{9D8B030D-6E8A-4147-A177-3AD203B41FA5}">
                      <a16:colId xmlns:a16="http://schemas.microsoft.com/office/drawing/2014/main" val="3126501848"/>
                    </a:ext>
                  </a:extLst>
                </a:gridCol>
                <a:gridCol w="919737">
                  <a:extLst>
                    <a:ext uri="{9D8B030D-6E8A-4147-A177-3AD203B41FA5}">
                      <a16:colId xmlns:a16="http://schemas.microsoft.com/office/drawing/2014/main" val="2226195255"/>
                    </a:ext>
                  </a:extLst>
                </a:gridCol>
                <a:gridCol w="919737">
                  <a:extLst>
                    <a:ext uri="{9D8B030D-6E8A-4147-A177-3AD203B41FA5}">
                      <a16:colId xmlns:a16="http://schemas.microsoft.com/office/drawing/2014/main" val="1716192501"/>
                    </a:ext>
                  </a:extLst>
                </a:gridCol>
              </a:tblGrid>
              <a:tr h="193763">
                <a:tc>
                  <a:txBody>
                    <a:bodyPr/>
                    <a:lstStyle/>
                    <a:p>
                      <a:pPr algn="r" fontAlgn="b">
                        <a:buNone/>
                      </a:pPr>
                      <a:r>
                        <a:rPr lang="en-AU" sz="800" b="1" i="0" u="none" strike="noStrike">
                          <a:solidFill>
                            <a:srgbClr val="000000"/>
                          </a:solidFill>
                          <a:effectLst/>
                          <a:latin typeface="Arial" panose="020B0604020202020204" pitchFamily="34" charset="0"/>
                        </a:rPr>
                        <a:t>8.1</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Facility Summary</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2132813612"/>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Facility (IO, 5yr swap + margin)</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65,100 </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437520312"/>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Capex Facility (IO, 100% debt-funded)</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10,000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825337133"/>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Total Debt</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75,100 </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575507096"/>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All-in Interest Rate (swap 3.5% + margin 1.5%)</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5.0%</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423841293"/>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Acquisition LVR (senior, per IM)</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35.0%</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45611030"/>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Total Entry LVR (incl. capex facility)</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40.4%</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742288703"/>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235992280"/>
                  </a:ext>
                </a:extLst>
              </a:tr>
              <a:tr h="193763">
                <a:tc>
                  <a:txBody>
                    <a:bodyPr/>
                    <a:lstStyle/>
                    <a:p>
                      <a:pPr algn="r" fontAlgn="b">
                        <a:buNone/>
                      </a:pPr>
                      <a:r>
                        <a:rPr lang="en-AU" sz="800" b="1" i="0" u="none" strike="noStrike">
                          <a:solidFill>
                            <a:srgbClr val="000000"/>
                          </a:solidFill>
                          <a:effectLst/>
                          <a:latin typeface="Arial" panose="020B0604020202020204" pitchFamily="34" charset="0"/>
                        </a:rPr>
                        <a:t>8.2</a:t>
                      </a:r>
                    </a:p>
                  </a:txBody>
                  <a:tcPr marL="8103" marR="8103" marT="8103" marB="0" anchor="b">
                    <a:lnL>
                      <a:noFill/>
                    </a:lnL>
                    <a:lnR>
                      <a:noFill/>
                    </a:lnR>
                    <a:lnT>
                      <a:noFill/>
                    </a:lnT>
                    <a:lnB>
                      <a:noFill/>
                    </a:lnB>
                    <a:solidFill>
                      <a:srgbClr val="D9D9D9"/>
                    </a:solidFill>
                  </a:tcPr>
                </a:tc>
                <a:tc gridSpan="2">
                  <a:txBody>
                    <a:bodyPr/>
                    <a:lstStyle/>
                    <a:p>
                      <a:pPr algn="l" fontAlgn="b">
                        <a:buNone/>
                      </a:pPr>
                      <a:r>
                        <a:rPr lang="en-AU" sz="800" b="1" i="0" u="none" strike="noStrike">
                          <a:solidFill>
                            <a:srgbClr val="000000"/>
                          </a:solidFill>
                          <a:effectLst/>
                          <a:latin typeface="Arial" panose="020B0604020202020204" pitchFamily="34" charset="0"/>
                        </a:rPr>
                        <a:t>Covenant Thresholds (indicative senior terms)</a:t>
                      </a:r>
                    </a:p>
                  </a:txBody>
                  <a:tcPr marL="8103" marR="8103" marT="8103" marB="0" anchor="b">
                    <a:lnL>
                      <a:noFill/>
                    </a:lnL>
                    <a:lnR>
                      <a:noFill/>
                    </a:lnR>
                    <a:lnT>
                      <a:noFill/>
                    </a:lnT>
                    <a:lnB>
                      <a:noFill/>
                    </a:lnB>
                    <a:solidFill>
                      <a:srgbClr val="D9D9D9"/>
                    </a:solidFill>
                  </a:tcPr>
                </a:tc>
                <a:tc hMerge="1">
                  <a:txBody>
                    <a:bodyPr/>
                    <a:lstStyle/>
                    <a:p>
                      <a:endParaRPr lang="en-AU"/>
                    </a:p>
                  </a:txBody>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3854305901"/>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Minimum ICR (NOI / interest)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2.0x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416079251"/>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Maximum LVR (debt / value)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55.0%</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425493020"/>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Minimum DSCR (net op. cash flow / interest)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FF"/>
                          </a:solidFill>
                          <a:effectLst/>
                          <a:latin typeface="Arial" panose="020B0604020202020204" pitchFamily="34" charset="0"/>
                        </a:rPr>
                        <a:t>1.5x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2488776839"/>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extLst>
                  <a:ext uri="{0D108BD9-81ED-4DB2-BD59-A6C34878D82A}">
                    <a16:rowId xmlns:a16="http://schemas.microsoft.com/office/drawing/2014/main" val="3574267801"/>
                  </a:ext>
                </a:extLst>
              </a:tr>
              <a:tr h="193763">
                <a:tc>
                  <a:txBody>
                    <a:bodyPr/>
                    <a:lstStyle/>
                    <a:p>
                      <a:pPr algn="r" fontAlgn="b">
                        <a:buNone/>
                      </a:pPr>
                      <a:r>
                        <a:rPr lang="en-AU" sz="800" b="1" i="0" u="none" strike="noStrike">
                          <a:solidFill>
                            <a:srgbClr val="000000"/>
                          </a:solidFill>
                          <a:effectLst/>
                          <a:latin typeface="Arial" panose="020B0604020202020204" pitchFamily="34" charset="0"/>
                        </a:rPr>
                        <a:t>8.3</a:t>
                      </a:r>
                    </a:p>
                  </a:txBody>
                  <a:tcPr marL="8103" marR="8103" marT="8103"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Covenant Test Schedule (FY28–FY32)</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a:noFill/>
                    </a:lnB>
                    <a:solidFill>
                      <a:srgbClr val="D9D9D9"/>
                    </a:solidFill>
                  </a:tcPr>
                </a:tc>
                <a:extLst>
                  <a:ext uri="{0D108BD9-81ED-4DB2-BD59-A6C34878D82A}">
                    <a16:rowId xmlns:a16="http://schemas.microsoft.com/office/drawing/2014/main" val="3303990925"/>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Net Operating Income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12,174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12,567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12,972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13,390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13,819 </a:t>
                      </a:r>
                    </a:p>
                  </a:txBody>
                  <a:tcPr marL="8103" marR="8103" marT="8103" marB="0" anchor="b">
                    <a:lnL>
                      <a:noFill/>
                    </a:lnL>
                    <a:lnR>
                      <a:noFill/>
                    </a:lnR>
                    <a:lnT>
                      <a:noFill/>
                    </a:lnT>
                    <a:lnB>
                      <a:noFill/>
                    </a:lnB>
                    <a:noFill/>
                  </a:tcPr>
                </a:tc>
                <a:extLst>
                  <a:ext uri="{0D108BD9-81ED-4DB2-BD59-A6C34878D82A}">
                    <a16:rowId xmlns:a16="http://schemas.microsoft.com/office/drawing/2014/main" val="159472521"/>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 Maintenance Capex</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(609)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(628)</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(649)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(669)</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(691)</a:t>
                      </a:r>
                    </a:p>
                  </a:txBody>
                  <a:tcPr marL="8103" marR="8103" marT="8103" marB="0" anchor="b">
                    <a:lnL>
                      <a:noFill/>
                    </a:lnL>
                    <a:lnR>
                      <a:noFill/>
                    </a:lnR>
                    <a:lnT>
                      <a:noFill/>
                    </a:lnT>
                    <a:lnB>
                      <a:noFill/>
                    </a:lnB>
                    <a:noFill/>
                  </a:tcPr>
                </a:tc>
                <a:extLst>
                  <a:ext uri="{0D108BD9-81ED-4DB2-BD59-A6C34878D82A}">
                    <a16:rowId xmlns:a16="http://schemas.microsoft.com/office/drawing/2014/main" val="2319482675"/>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Net Cash Flow for Debt Service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11,565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11,939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12,324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12,720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13,128 </a:t>
                      </a:r>
                    </a:p>
                  </a:txBody>
                  <a:tcPr marL="8103" marR="8103" marT="8103" marB="0" anchor="b">
                    <a:lnL>
                      <a:noFill/>
                    </a:lnL>
                    <a:lnR>
                      <a:noFill/>
                    </a:lnR>
                    <a:lnT>
                      <a:noFill/>
                    </a:lnT>
                    <a:lnB>
                      <a:noFill/>
                    </a:lnB>
                    <a:noFill/>
                  </a:tcPr>
                </a:tc>
                <a:extLst>
                  <a:ext uri="{0D108BD9-81ED-4DB2-BD59-A6C34878D82A}">
                    <a16:rowId xmlns:a16="http://schemas.microsoft.com/office/drawing/2014/main" val="3912644494"/>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Interest Expense</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3,755 </a:t>
                      </a:r>
                    </a:p>
                  </a:txBody>
                  <a:tcPr marL="8103" marR="8103" marT="8103" marB="0" anchor="b">
                    <a:lnL>
                      <a:noFill/>
                    </a:lnL>
                    <a:lnR>
                      <a:noFill/>
                    </a:lnR>
                    <a:lnT>
                      <a:noFill/>
                    </a:lnT>
                    <a:lnB>
                      <a:noFill/>
                    </a:lnB>
                    <a:noFill/>
                  </a:tcPr>
                </a:tc>
                <a:extLst>
                  <a:ext uri="{0D108BD9-81ED-4DB2-BD59-A6C34878D82A}">
                    <a16:rowId xmlns:a16="http://schemas.microsoft.com/office/drawing/2014/main" val="1954613658"/>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ICR (NOI / interest)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3.2x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3.3x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3.6x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3.7x</a:t>
                      </a:r>
                    </a:p>
                  </a:txBody>
                  <a:tcPr marL="8103" marR="8103" marT="8103" marB="0" anchor="b">
                    <a:lnL>
                      <a:noFill/>
                    </a:lnL>
                    <a:lnR>
                      <a:noFill/>
                    </a:lnR>
                    <a:lnT>
                      <a:noFill/>
                    </a:lnT>
                    <a:lnB>
                      <a:noFill/>
                    </a:lnB>
                    <a:noFill/>
                  </a:tcPr>
                </a:tc>
                <a:extLst>
                  <a:ext uri="{0D108BD9-81ED-4DB2-BD59-A6C34878D82A}">
                    <a16:rowId xmlns:a16="http://schemas.microsoft.com/office/drawing/2014/main" val="2847115895"/>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DSCR (net CF / interest)</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x</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3.1x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3.2x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3.3x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3.4x</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3.5x</a:t>
                      </a:r>
                    </a:p>
                  </a:txBody>
                  <a:tcPr marL="8103" marR="8103" marT="8103" marB="0" anchor="b">
                    <a:lnL>
                      <a:noFill/>
                    </a:lnL>
                    <a:lnR>
                      <a:noFill/>
                    </a:lnR>
                    <a:lnT>
                      <a:noFill/>
                    </a:lnT>
                    <a:lnB>
                      <a:noFill/>
                    </a:lnB>
                    <a:noFill/>
                  </a:tcPr>
                </a:tc>
                <a:extLst>
                  <a:ext uri="{0D108BD9-81ED-4DB2-BD59-A6C34878D82A}">
                    <a16:rowId xmlns:a16="http://schemas.microsoft.com/office/drawing/2014/main" val="1801578828"/>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Asset Value (NOI / going-in cap)</a:t>
                      </a:r>
                    </a:p>
                  </a:txBody>
                  <a:tcPr marL="8103" marR="8103" marT="8103" marB="0" anchor="b">
                    <a:lnL>
                      <a:noFill/>
                    </a:lnL>
                    <a:lnR>
                      <a:noFill/>
                    </a:lnR>
                    <a:lnT>
                      <a:noFill/>
                    </a:lnT>
                    <a:lnB>
                      <a:noFill/>
                    </a:lnB>
                    <a:noFill/>
                  </a:tcPr>
                </a:tc>
                <a:tc>
                  <a:txBody>
                    <a:bodyPr/>
                    <a:lstStyle/>
                    <a:p>
                      <a:pPr algn="ctr" fontAlgn="b">
                        <a:buNone/>
                      </a:pPr>
                      <a:r>
                        <a:rPr lang="en-AU" sz="800" b="0" i="1" u="none" strike="noStrike">
                          <a:solidFill>
                            <a:srgbClr val="A6A6A6"/>
                          </a:solidFill>
                          <a:effectLst/>
                          <a:latin typeface="Arial" panose="020B0604020202020204" pitchFamily="34" charset="0"/>
                        </a:rPr>
                        <a:t>$000s</a:t>
                      </a:r>
                    </a:p>
                  </a:txBody>
                  <a:tcPr marL="8103" marR="8103" marT="8103"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188,697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194,793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201,072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207,540 </a:t>
                      </a:r>
                    </a:p>
                  </a:txBody>
                  <a:tcPr marL="8103" marR="8103" marT="8103" marB="0" anchor="b">
                    <a:lnL>
                      <a:noFill/>
                    </a:lnL>
                    <a:lnR>
                      <a:noFill/>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214,201 </a:t>
                      </a:r>
                    </a:p>
                  </a:txBody>
                  <a:tcPr marL="8103" marR="8103" marT="8103" marB="0" anchor="b">
                    <a:lnL>
                      <a:noFill/>
                    </a:lnL>
                    <a:lnR>
                      <a:noFill/>
                    </a:lnR>
                    <a:lnT>
                      <a:noFill/>
                    </a:lnT>
                    <a:lnB>
                      <a:noFill/>
                    </a:lnB>
                    <a:noFill/>
                  </a:tcPr>
                </a:tc>
                <a:extLst>
                  <a:ext uri="{0D108BD9-81ED-4DB2-BD59-A6C34878D82A}">
                    <a16:rowId xmlns:a16="http://schemas.microsoft.com/office/drawing/2014/main" val="199547045"/>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0" i="0" u="none" strike="noStrike">
                          <a:solidFill>
                            <a:srgbClr val="000000"/>
                          </a:solidFill>
                          <a:effectLst/>
                          <a:latin typeface="Arial" panose="020B0604020202020204" pitchFamily="34" charset="0"/>
                        </a:rPr>
                        <a:t>LVR (debt / value)</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0" i="1" u="none" strike="noStrike">
                          <a:solidFill>
                            <a:srgbClr val="A6A6A6"/>
                          </a:solidFill>
                          <a:effectLst/>
                          <a:latin typeface="Arial" panose="020B0604020202020204" pitchFamily="34" charset="0"/>
                        </a:rPr>
                        <a:t>%</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800" b="0" i="0" u="none" strike="noStrike">
                          <a:solidFill>
                            <a:srgbClr val="000000"/>
                          </a:solidFill>
                          <a:effectLst/>
                          <a:latin typeface="Aptos Narrow" panose="020B0004020202020204" pitchFamily="34" charset="0"/>
                        </a:rPr>
                        <a:t> </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39.8%</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38.6%</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37.3%</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36.2%</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800" b="0" i="0" u="none" strike="noStrike">
                          <a:solidFill>
                            <a:srgbClr val="000000"/>
                          </a:solidFill>
                          <a:effectLst/>
                          <a:latin typeface="Arial" panose="020B0604020202020204" pitchFamily="34" charset="0"/>
                        </a:rPr>
                        <a:t>35.1%</a:t>
                      </a:r>
                    </a:p>
                  </a:txBody>
                  <a:tcPr marL="8103" marR="8103" marT="8103"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7284982"/>
                  </a:ext>
                </a:extLst>
              </a:tr>
              <a:tr h="193763">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a:noFill/>
                    </a:lnT>
                    <a:lnB>
                      <a:noFill/>
                    </a:lnB>
                    <a:noFill/>
                  </a:tcPr>
                </a:tc>
                <a:tc>
                  <a:txBody>
                    <a:bodyPr/>
                    <a:lstStyle/>
                    <a:p>
                      <a:pPr algn="l" fontAlgn="b">
                        <a:buNone/>
                      </a:pPr>
                      <a:r>
                        <a:rPr lang="en-AU" sz="800" b="1" i="0" u="none" strike="noStrike">
                          <a:solidFill>
                            <a:srgbClr val="000000"/>
                          </a:solidFill>
                          <a:effectLst/>
                          <a:latin typeface="Arial" panose="020B0604020202020204" pitchFamily="34" charset="0"/>
                        </a:rPr>
                        <a:t>Covenant Status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800" b="0" i="0" u="none" strike="noStrike">
                        <a:solidFill>
                          <a:srgbClr val="000000"/>
                        </a:solidFill>
                        <a:effectLst/>
                        <a:latin typeface="Aptos Narrow" panose="020B0004020202020204" pitchFamily="34" charset="0"/>
                      </a:endParaRP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8000"/>
                          </a:solidFill>
                          <a:effectLst/>
                          <a:latin typeface="Arial" panose="020B0604020202020204" pitchFamily="34" charset="0"/>
                        </a:rPr>
                        <a:t>PASS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8000"/>
                          </a:solidFill>
                          <a:effectLst/>
                          <a:latin typeface="Arial" panose="020B0604020202020204" pitchFamily="34" charset="0"/>
                        </a:rPr>
                        <a:t>PASS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8000"/>
                          </a:solidFill>
                          <a:effectLst/>
                          <a:latin typeface="Arial" panose="020B0604020202020204" pitchFamily="34" charset="0"/>
                        </a:rPr>
                        <a:t>PASS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8000"/>
                          </a:solidFill>
                          <a:effectLst/>
                          <a:latin typeface="Arial" panose="020B0604020202020204" pitchFamily="34" charset="0"/>
                        </a:rPr>
                        <a:t>PASS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800" b="1" i="0" u="none" strike="noStrike">
                          <a:solidFill>
                            <a:srgbClr val="008000"/>
                          </a:solidFill>
                          <a:effectLst/>
                          <a:latin typeface="Arial" panose="020B0604020202020204" pitchFamily="34" charset="0"/>
                        </a:rPr>
                        <a:t>PASS</a:t>
                      </a:r>
                    </a:p>
                  </a:txBody>
                  <a:tcPr marL="8103" marR="8103" marT="8103"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88508523"/>
                  </a:ext>
                </a:extLst>
              </a:tr>
            </a:tbl>
          </a:graphicData>
        </a:graphic>
      </p:graphicFrame>
    </p:spTree>
    <p:extLst>
      <p:ext uri="{BB962C8B-B14F-4D97-AF65-F5344CB8AC3E}">
        <p14:creationId xmlns:p14="http://schemas.microsoft.com/office/powerpoint/2010/main" val="3827889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D7DF7-37D0-77EB-30AB-D238DDC6C3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1FD538-9B6B-6A07-4795-4276F22053A2}"/>
              </a:ext>
            </a:extLst>
          </p:cNvPr>
          <p:cNvSpPr>
            <a:spLocks noGrp="1"/>
          </p:cNvSpPr>
          <p:nvPr>
            <p:ph type="body" sz="quarter" idx="10"/>
          </p:nvPr>
        </p:nvSpPr>
        <p:spPr/>
        <p:txBody>
          <a:bodyPr/>
          <a:lstStyle/>
          <a:p>
            <a:r>
              <a:rPr lang="en-AU"/>
              <a:t>Property Valuation</a:t>
            </a:r>
          </a:p>
        </p:txBody>
      </p:sp>
      <p:sp>
        <p:nvSpPr>
          <p:cNvPr id="3" name="Text Placeholder 2">
            <a:extLst>
              <a:ext uri="{FF2B5EF4-FFF2-40B4-BE49-F238E27FC236}">
                <a16:creationId xmlns:a16="http://schemas.microsoft.com/office/drawing/2014/main" id="{DB3BFBCB-031A-8904-062E-E3CBE201DCA2}"/>
              </a:ext>
            </a:extLst>
          </p:cNvPr>
          <p:cNvSpPr>
            <a:spLocks noGrp="1"/>
          </p:cNvSpPr>
          <p:nvPr>
            <p:ph type="body" sz="quarter" idx="12"/>
          </p:nvPr>
        </p:nvSpPr>
        <p:spPr/>
        <p:txBody>
          <a:bodyPr/>
          <a:lstStyle/>
          <a:p>
            <a:r>
              <a:rPr lang="en-AU"/>
              <a:t>Sensitivity Analysis</a:t>
            </a:r>
          </a:p>
        </p:txBody>
      </p:sp>
      <p:sp>
        <p:nvSpPr>
          <p:cNvPr id="4" name="Text Placeholder 3">
            <a:extLst>
              <a:ext uri="{FF2B5EF4-FFF2-40B4-BE49-F238E27FC236}">
                <a16:creationId xmlns:a16="http://schemas.microsoft.com/office/drawing/2014/main" id="{6A6C11B8-D6C8-8E53-268D-659DF38F3412}"/>
              </a:ext>
            </a:extLst>
          </p:cNvPr>
          <p:cNvSpPr>
            <a:spLocks noGrp="1"/>
          </p:cNvSpPr>
          <p:nvPr>
            <p:ph type="body" sz="quarter" idx="13"/>
          </p:nvPr>
        </p:nvSpPr>
        <p:spPr/>
        <p:txBody>
          <a:bodyPr/>
          <a:lstStyle/>
          <a:p>
            <a:r>
              <a:rPr lang="en-AU"/>
              <a:t>Source: </a:t>
            </a:r>
            <a:r>
              <a:rPr lang="en-AU" err="1"/>
              <a:t>Aurum</a:t>
            </a:r>
            <a:r>
              <a:rPr lang="en-AU"/>
              <a:t> Capital estimates</a:t>
            </a:r>
          </a:p>
        </p:txBody>
      </p:sp>
      <p:graphicFrame>
        <p:nvGraphicFramePr>
          <p:cNvPr id="5" name="Table 4">
            <a:extLst>
              <a:ext uri="{FF2B5EF4-FFF2-40B4-BE49-F238E27FC236}">
                <a16:creationId xmlns:a16="http://schemas.microsoft.com/office/drawing/2014/main" id="{AA79F802-2611-81A5-BC19-414CAED173FB}"/>
              </a:ext>
            </a:extLst>
          </p:cNvPr>
          <p:cNvGraphicFramePr>
            <a:graphicFrameLocks noGrp="1"/>
          </p:cNvGraphicFramePr>
          <p:nvPr>
            <p:extLst>
              <p:ext uri="{D42A27DB-BD31-4B8C-83A1-F6EECF244321}">
                <p14:modId xmlns:p14="http://schemas.microsoft.com/office/powerpoint/2010/main" val="144464334"/>
              </p:ext>
            </p:extLst>
          </p:nvPr>
        </p:nvGraphicFramePr>
        <p:xfrm>
          <a:off x="215900" y="1255155"/>
          <a:ext cx="8712200" cy="4839264"/>
        </p:xfrm>
        <a:graphic>
          <a:graphicData uri="http://schemas.openxmlformats.org/drawingml/2006/table">
            <a:tbl>
              <a:tblPr/>
              <a:tblGrid>
                <a:gridCol w="172358">
                  <a:extLst>
                    <a:ext uri="{9D8B030D-6E8A-4147-A177-3AD203B41FA5}">
                      <a16:colId xmlns:a16="http://schemas.microsoft.com/office/drawing/2014/main" val="3442517763"/>
                    </a:ext>
                  </a:extLst>
                </a:gridCol>
                <a:gridCol w="1882482">
                  <a:extLst>
                    <a:ext uri="{9D8B030D-6E8A-4147-A177-3AD203B41FA5}">
                      <a16:colId xmlns:a16="http://schemas.microsoft.com/office/drawing/2014/main" val="2772507135"/>
                    </a:ext>
                  </a:extLst>
                </a:gridCol>
                <a:gridCol w="832170">
                  <a:extLst>
                    <a:ext uri="{9D8B030D-6E8A-4147-A177-3AD203B41FA5}">
                      <a16:colId xmlns:a16="http://schemas.microsoft.com/office/drawing/2014/main" val="3881489974"/>
                    </a:ext>
                  </a:extLst>
                </a:gridCol>
                <a:gridCol w="832170">
                  <a:extLst>
                    <a:ext uri="{9D8B030D-6E8A-4147-A177-3AD203B41FA5}">
                      <a16:colId xmlns:a16="http://schemas.microsoft.com/office/drawing/2014/main" val="1987709232"/>
                    </a:ext>
                  </a:extLst>
                </a:gridCol>
                <a:gridCol w="832170">
                  <a:extLst>
                    <a:ext uri="{9D8B030D-6E8A-4147-A177-3AD203B41FA5}">
                      <a16:colId xmlns:a16="http://schemas.microsoft.com/office/drawing/2014/main" val="3146516195"/>
                    </a:ext>
                  </a:extLst>
                </a:gridCol>
                <a:gridCol w="832170">
                  <a:extLst>
                    <a:ext uri="{9D8B030D-6E8A-4147-A177-3AD203B41FA5}">
                      <a16:colId xmlns:a16="http://schemas.microsoft.com/office/drawing/2014/main" val="1591252541"/>
                    </a:ext>
                  </a:extLst>
                </a:gridCol>
                <a:gridCol w="832170">
                  <a:extLst>
                    <a:ext uri="{9D8B030D-6E8A-4147-A177-3AD203B41FA5}">
                      <a16:colId xmlns:a16="http://schemas.microsoft.com/office/drawing/2014/main" val="4034161232"/>
                    </a:ext>
                  </a:extLst>
                </a:gridCol>
                <a:gridCol w="832170">
                  <a:extLst>
                    <a:ext uri="{9D8B030D-6E8A-4147-A177-3AD203B41FA5}">
                      <a16:colId xmlns:a16="http://schemas.microsoft.com/office/drawing/2014/main" val="3107744529"/>
                    </a:ext>
                  </a:extLst>
                </a:gridCol>
                <a:gridCol w="832170">
                  <a:extLst>
                    <a:ext uri="{9D8B030D-6E8A-4147-A177-3AD203B41FA5}">
                      <a16:colId xmlns:a16="http://schemas.microsoft.com/office/drawing/2014/main" val="2682369695"/>
                    </a:ext>
                  </a:extLst>
                </a:gridCol>
                <a:gridCol w="832170">
                  <a:extLst>
                    <a:ext uri="{9D8B030D-6E8A-4147-A177-3AD203B41FA5}">
                      <a16:colId xmlns:a16="http://schemas.microsoft.com/office/drawing/2014/main" val="2753527507"/>
                    </a:ext>
                  </a:extLst>
                </a:gridCol>
              </a:tblGrid>
              <a:tr h="151227">
                <a:tc>
                  <a:txBody>
                    <a:bodyPr/>
                    <a:lstStyle/>
                    <a:p>
                      <a:pPr algn="r" fontAlgn="b">
                        <a:buNone/>
                      </a:pPr>
                      <a:r>
                        <a:rPr lang="en-AU" sz="800" b="1" i="0" u="none" strike="noStrike">
                          <a:solidFill>
                            <a:srgbClr val="000000"/>
                          </a:solidFill>
                          <a:effectLst/>
                          <a:latin typeface="Arial" panose="020B0604020202020204" pitchFamily="34" charset="0"/>
                        </a:rPr>
                        <a:t>9.1</a:t>
                      </a:r>
                    </a:p>
                  </a:txBody>
                  <a:tcPr marL="7330" marR="7330" marT="7330" marB="0" anchor="b">
                    <a:lnL>
                      <a:noFill/>
                    </a:lnL>
                    <a:lnR>
                      <a:noFill/>
                    </a:lnR>
                    <a:lnT>
                      <a:noFill/>
                    </a:lnT>
                    <a:lnB>
                      <a:noFill/>
                    </a:lnB>
                    <a:solidFill>
                      <a:srgbClr val="D9D9D9"/>
                    </a:solidFill>
                  </a:tcPr>
                </a:tc>
                <a:tc gridSpan="2">
                  <a:txBody>
                    <a:bodyPr/>
                    <a:lstStyle/>
                    <a:p>
                      <a:pPr algn="l" fontAlgn="b">
                        <a:buNone/>
                      </a:pPr>
                      <a:r>
                        <a:rPr lang="en-AU" sz="800" b="1" i="0" u="none" strike="noStrike">
                          <a:solidFill>
                            <a:srgbClr val="000000"/>
                          </a:solidFill>
                          <a:effectLst/>
                          <a:latin typeface="Arial" panose="020B0604020202020204" pitchFamily="34" charset="0"/>
                        </a:rPr>
                        <a:t>Levered IRR — Exit Cap Rate vs. NOI Growth</a:t>
                      </a:r>
                    </a:p>
                  </a:txBody>
                  <a:tcPr marL="7330" marR="7330" marT="7330" marB="0" anchor="b">
                    <a:lnL>
                      <a:noFill/>
                    </a:lnL>
                    <a:lnR>
                      <a:noFill/>
                    </a:lnR>
                    <a:lnT>
                      <a:noFill/>
                    </a:lnT>
                    <a:lnB>
                      <a:noFill/>
                    </a:lnB>
                    <a:solidFill>
                      <a:srgbClr val="D9D9D9"/>
                    </a:solidFill>
                  </a:tcPr>
                </a:tc>
                <a:tc hMerge="1">
                  <a:txBody>
                    <a:bodyPr/>
                    <a:lstStyle/>
                    <a:p>
                      <a:endParaRPr lang="en-AU"/>
                    </a:p>
                  </a:txBody>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extLst>
                  <a:ext uri="{0D108BD9-81ED-4DB2-BD59-A6C34878D82A}">
                    <a16:rowId xmlns:a16="http://schemas.microsoft.com/office/drawing/2014/main" val="2141782008"/>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678439185"/>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endParaRPr lang="en-AU" sz="800" b="1"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ctr" fontAlgn="ctr">
                        <a:buNone/>
                      </a:pPr>
                      <a:r>
                        <a:rPr lang="en-AU" sz="800" b="1" i="0" u="none" strike="noStrike">
                          <a:solidFill>
                            <a:srgbClr val="000000"/>
                          </a:solidFill>
                          <a:effectLst/>
                          <a:latin typeface="Arial" panose="020B0604020202020204" pitchFamily="34" charset="0"/>
                        </a:rPr>
                        <a:t>NOI Growth </a:t>
                      </a: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4051299400"/>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r>
                        <a:rPr lang="en-AU" sz="800" b="0" i="0" u="none" strike="noStrike">
                          <a:solidFill>
                            <a:srgbClr val="FFFFFF"/>
                          </a:solidFill>
                          <a:effectLst/>
                          <a:latin typeface="Arial" panose="020B0604020202020204" pitchFamily="34" charset="0"/>
                        </a:rPr>
                        <a:t>1</a:t>
                      </a:r>
                    </a:p>
                  </a:txBody>
                  <a:tcPr marL="7330" marR="7330" marT="7330" marB="0" anchor="b">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2</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3</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4</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5</a:t>
                      </a: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377526517"/>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r>
                        <a:rPr lang="en-AU" sz="800" b="0" i="0" u="none" strike="noStrike">
                          <a:solidFill>
                            <a:srgbClr val="FFFFFF"/>
                          </a:solidFill>
                          <a:effectLst/>
                          <a:latin typeface="Arial" panose="020B0604020202020204" pitchFamily="34" charset="0"/>
                        </a:rPr>
                        <a:t>13.5%</a:t>
                      </a:r>
                    </a:p>
                  </a:txBody>
                  <a:tcPr marL="7330" marR="7330" marT="7330" marB="0" anchor="b">
                    <a:lnL>
                      <a:noFill/>
                    </a:lnL>
                    <a:lnR>
                      <a:noFill/>
                    </a:lnR>
                    <a:lnT>
                      <a:noFill/>
                    </a:lnT>
                    <a:lnB>
                      <a:noFill/>
                    </a:lnB>
                    <a:noFill/>
                  </a:tcPr>
                </a:tc>
                <a:tc>
                  <a:txBody>
                    <a:bodyPr/>
                    <a:lstStyle/>
                    <a:p>
                      <a:pPr algn="ctr" fontAlgn="b">
                        <a:buNone/>
                      </a:pPr>
                      <a:r>
                        <a:rPr lang="en-AU" sz="800" b="1" i="0" u="none" strike="noStrike">
                          <a:solidFill>
                            <a:srgbClr val="000000"/>
                          </a:solidFill>
                          <a:effectLst/>
                          <a:latin typeface="Arial" panose="020B0604020202020204" pitchFamily="34" charset="0"/>
                        </a:rPr>
                        <a:t>2.0%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2.5%</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3.0%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3.5%</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4.0%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581871909"/>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5.75%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13.9%</a:t>
                      </a:r>
                    </a:p>
                  </a:txBody>
                  <a:tcPr marL="7330" marR="7330" marT="733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ABDCB9"/>
                    </a:solidFill>
                  </a:tcPr>
                </a:tc>
                <a:tc>
                  <a:txBody>
                    <a:bodyPr/>
                    <a:lstStyle/>
                    <a:p>
                      <a:pPr algn="r" fontAlgn="b">
                        <a:buNone/>
                      </a:pPr>
                      <a:r>
                        <a:rPr lang="en-AU" sz="800" b="0" i="0" u="none" strike="noStrike">
                          <a:solidFill>
                            <a:srgbClr val="000000"/>
                          </a:solidFill>
                          <a:effectLst/>
                          <a:latin typeface="Arial" panose="020B0604020202020204" pitchFamily="34" charset="0"/>
                        </a:rPr>
                        <a:t>15.2%</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99D4AA"/>
                    </a:solidFill>
                  </a:tcPr>
                </a:tc>
                <a:tc>
                  <a:txBody>
                    <a:bodyPr/>
                    <a:lstStyle/>
                    <a:p>
                      <a:pPr algn="r" fontAlgn="b">
                        <a:buNone/>
                      </a:pPr>
                      <a:r>
                        <a:rPr lang="en-AU" sz="800" b="0" i="0" u="none" strike="noStrike">
                          <a:solidFill>
                            <a:srgbClr val="000000"/>
                          </a:solidFill>
                          <a:effectLst/>
                          <a:latin typeface="Arial" panose="020B0604020202020204" pitchFamily="34" charset="0"/>
                        </a:rPr>
                        <a:t>16.5%</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87CD9A"/>
                    </a:solidFill>
                  </a:tcPr>
                </a:tc>
                <a:tc>
                  <a:txBody>
                    <a:bodyPr/>
                    <a:lstStyle/>
                    <a:p>
                      <a:pPr algn="r" fontAlgn="b">
                        <a:buNone/>
                      </a:pPr>
                      <a:r>
                        <a:rPr lang="en-AU" sz="800" b="0" i="0" u="none" strike="noStrike">
                          <a:solidFill>
                            <a:srgbClr val="000000"/>
                          </a:solidFill>
                          <a:effectLst/>
                          <a:latin typeface="Arial" panose="020B0604020202020204" pitchFamily="34" charset="0"/>
                        </a:rPr>
                        <a:t>17.8%</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75C68B"/>
                    </a:solidFill>
                  </a:tcPr>
                </a:tc>
                <a:tc>
                  <a:txBody>
                    <a:bodyPr/>
                    <a:lstStyle/>
                    <a:p>
                      <a:pPr algn="r" fontAlgn="b">
                        <a:buNone/>
                      </a:pPr>
                      <a:r>
                        <a:rPr lang="en-AU" sz="800" b="0" i="0" u="none" strike="noStrike">
                          <a:solidFill>
                            <a:srgbClr val="000000"/>
                          </a:solidFill>
                          <a:effectLst/>
                          <a:latin typeface="Arial" panose="020B0604020202020204" pitchFamily="34" charset="0"/>
                        </a:rPr>
                        <a:t>19.1%</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63BE7B"/>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557510055"/>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6.00%</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12.4%</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C1E4CC"/>
                    </a:solidFill>
                  </a:tcPr>
                </a:tc>
                <a:tc>
                  <a:txBody>
                    <a:bodyPr/>
                    <a:lstStyle/>
                    <a:p>
                      <a:pPr algn="r" fontAlgn="b">
                        <a:buNone/>
                      </a:pPr>
                      <a:r>
                        <a:rPr lang="en-AU" sz="800" b="0" i="0" u="none" strike="noStrike">
                          <a:solidFill>
                            <a:srgbClr val="000000"/>
                          </a:solidFill>
                          <a:effectLst/>
                          <a:latin typeface="Arial" panose="020B0604020202020204" pitchFamily="34" charset="0"/>
                        </a:rPr>
                        <a:t>13.7%</a:t>
                      </a:r>
                    </a:p>
                  </a:txBody>
                  <a:tcPr marL="7330" marR="7330" marT="7330" marB="0" anchor="b">
                    <a:lnL>
                      <a:noFill/>
                    </a:lnL>
                    <a:lnR>
                      <a:noFill/>
                    </a:lnR>
                    <a:lnT>
                      <a:noFill/>
                    </a:lnT>
                    <a:lnB>
                      <a:noFill/>
                    </a:lnB>
                    <a:solidFill>
                      <a:srgbClr val="AFDDBC"/>
                    </a:solidFill>
                  </a:tcPr>
                </a:tc>
                <a:tc>
                  <a:txBody>
                    <a:bodyPr/>
                    <a:lstStyle/>
                    <a:p>
                      <a:pPr algn="r" fontAlgn="b">
                        <a:buNone/>
                      </a:pPr>
                      <a:r>
                        <a:rPr lang="en-AU" sz="800" b="0" i="0" u="none" strike="noStrike">
                          <a:solidFill>
                            <a:srgbClr val="000000"/>
                          </a:solidFill>
                          <a:effectLst/>
                          <a:latin typeface="Arial" panose="020B0604020202020204" pitchFamily="34" charset="0"/>
                        </a:rPr>
                        <a:t>15.0%</a:t>
                      </a:r>
                    </a:p>
                  </a:txBody>
                  <a:tcPr marL="7330" marR="7330" marT="7330" marB="0" anchor="b">
                    <a:lnL>
                      <a:noFill/>
                    </a:lnL>
                    <a:lnR>
                      <a:noFill/>
                    </a:lnR>
                    <a:lnT>
                      <a:noFill/>
                    </a:lnT>
                    <a:lnB>
                      <a:noFill/>
                    </a:lnB>
                    <a:solidFill>
                      <a:srgbClr val="9CD6AD"/>
                    </a:solidFill>
                  </a:tcPr>
                </a:tc>
                <a:tc>
                  <a:txBody>
                    <a:bodyPr/>
                    <a:lstStyle/>
                    <a:p>
                      <a:pPr algn="r" fontAlgn="b">
                        <a:buNone/>
                      </a:pPr>
                      <a:r>
                        <a:rPr lang="en-AU" sz="800" b="0" i="0" u="none" strike="noStrike">
                          <a:solidFill>
                            <a:srgbClr val="000000"/>
                          </a:solidFill>
                          <a:effectLst/>
                          <a:latin typeface="Arial" panose="020B0604020202020204" pitchFamily="34" charset="0"/>
                        </a:rPr>
                        <a:t>16.3%</a:t>
                      </a:r>
                    </a:p>
                  </a:txBody>
                  <a:tcPr marL="7330" marR="7330" marT="7330" marB="0" anchor="b">
                    <a:lnL>
                      <a:noFill/>
                    </a:lnL>
                    <a:lnR>
                      <a:noFill/>
                    </a:lnR>
                    <a:lnT>
                      <a:noFill/>
                    </a:lnT>
                    <a:lnB>
                      <a:noFill/>
                    </a:lnB>
                    <a:solidFill>
                      <a:srgbClr val="8BCE9D"/>
                    </a:solidFill>
                  </a:tcPr>
                </a:tc>
                <a:tc>
                  <a:txBody>
                    <a:bodyPr/>
                    <a:lstStyle/>
                    <a:p>
                      <a:pPr algn="r" fontAlgn="b">
                        <a:buNone/>
                      </a:pPr>
                      <a:r>
                        <a:rPr lang="en-AU" sz="800" b="0" i="0" u="none" strike="noStrike">
                          <a:solidFill>
                            <a:srgbClr val="000000"/>
                          </a:solidFill>
                          <a:effectLst/>
                          <a:latin typeface="Arial" panose="020B0604020202020204" pitchFamily="34" charset="0"/>
                        </a:rPr>
                        <a:t>17.6%</a:t>
                      </a:r>
                    </a:p>
                  </a:txBody>
                  <a:tcPr marL="7330" marR="7330" marT="7330" marB="0" anchor="b">
                    <a:lnL>
                      <a:noFill/>
                    </a:lnL>
                    <a:lnR>
                      <a:noFill/>
                    </a:lnR>
                    <a:lnT>
                      <a:noFill/>
                    </a:lnT>
                    <a:lnB>
                      <a:noFill/>
                    </a:lnB>
                    <a:solidFill>
                      <a:srgbClr val="79C78E"/>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411886773"/>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Exit Cap Rate</a:t>
                      </a: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6.25%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10.9%</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D5EDDE"/>
                    </a:solidFill>
                  </a:tcPr>
                </a:tc>
                <a:tc>
                  <a:txBody>
                    <a:bodyPr/>
                    <a:lstStyle/>
                    <a:p>
                      <a:pPr algn="r" fontAlgn="b">
                        <a:buNone/>
                      </a:pPr>
                      <a:r>
                        <a:rPr lang="en-AU" sz="800" b="0" i="0" u="none" strike="noStrike">
                          <a:solidFill>
                            <a:srgbClr val="000000"/>
                          </a:solidFill>
                          <a:effectLst/>
                          <a:latin typeface="Arial" panose="020B0604020202020204" pitchFamily="34" charset="0"/>
                        </a:rPr>
                        <a:t>12.2%</a:t>
                      </a:r>
                    </a:p>
                  </a:txBody>
                  <a:tcPr marL="7330" marR="7330" marT="7330" marB="0" anchor="b">
                    <a:lnL>
                      <a:noFill/>
                    </a:lnL>
                    <a:lnR>
                      <a:noFill/>
                    </a:lnR>
                    <a:lnT>
                      <a:noFill/>
                    </a:lnT>
                    <a:lnB>
                      <a:noFill/>
                    </a:lnB>
                    <a:solidFill>
                      <a:srgbClr val="C3E5CE"/>
                    </a:solidFill>
                  </a:tcPr>
                </a:tc>
                <a:tc>
                  <a:txBody>
                    <a:bodyPr/>
                    <a:lstStyle/>
                    <a:p>
                      <a:pPr algn="r" fontAlgn="b">
                        <a:buNone/>
                      </a:pPr>
                      <a:r>
                        <a:rPr lang="en-AU" sz="800" b="0" i="0" u="none" strike="noStrike">
                          <a:solidFill>
                            <a:srgbClr val="000000"/>
                          </a:solidFill>
                          <a:effectLst/>
                          <a:latin typeface="Arial" panose="020B0604020202020204" pitchFamily="34" charset="0"/>
                        </a:rPr>
                        <a:t>13.5%</a:t>
                      </a:r>
                    </a:p>
                  </a:txBody>
                  <a:tcPr marL="7330" marR="7330" marT="7330" marB="0" anchor="b">
                    <a:lnL>
                      <a:noFill/>
                    </a:lnL>
                    <a:lnR>
                      <a:noFill/>
                    </a:lnR>
                    <a:lnT>
                      <a:noFill/>
                    </a:lnT>
                    <a:lnB>
                      <a:noFill/>
                    </a:lnB>
                    <a:solidFill>
                      <a:srgbClr val="B1DEBE"/>
                    </a:solidFill>
                  </a:tcPr>
                </a:tc>
                <a:tc>
                  <a:txBody>
                    <a:bodyPr/>
                    <a:lstStyle/>
                    <a:p>
                      <a:pPr algn="r" fontAlgn="b">
                        <a:buNone/>
                      </a:pPr>
                      <a:r>
                        <a:rPr lang="en-AU" sz="800" b="0" i="0" u="none" strike="noStrike">
                          <a:solidFill>
                            <a:srgbClr val="000000"/>
                          </a:solidFill>
                          <a:effectLst/>
                          <a:latin typeface="Arial" panose="020B0604020202020204" pitchFamily="34" charset="0"/>
                        </a:rPr>
                        <a:t>14.8%</a:t>
                      </a:r>
                    </a:p>
                  </a:txBody>
                  <a:tcPr marL="7330" marR="7330" marT="7330" marB="0" anchor="b">
                    <a:lnL>
                      <a:noFill/>
                    </a:lnL>
                    <a:lnR>
                      <a:noFill/>
                    </a:lnR>
                    <a:lnT>
                      <a:noFill/>
                    </a:lnT>
                    <a:lnB>
                      <a:noFill/>
                    </a:lnB>
                    <a:solidFill>
                      <a:srgbClr val="9FD7AF"/>
                    </a:solidFill>
                  </a:tcPr>
                </a:tc>
                <a:tc>
                  <a:txBody>
                    <a:bodyPr/>
                    <a:lstStyle/>
                    <a:p>
                      <a:pPr algn="r" fontAlgn="b">
                        <a:buNone/>
                      </a:pPr>
                      <a:r>
                        <a:rPr lang="en-AU" sz="800" b="0" i="0" u="none" strike="noStrike">
                          <a:solidFill>
                            <a:srgbClr val="000000"/>
                          </a:solidFill>
                          <a:effectLst/>
                          <a:latin typeface="Arial" panose="020B0604020202020204" pitchFamily="34" charset="0"/>
                        </a:rPr>
                        <a:t>16.1%</a:t>
                      </a:r>
                    </a:p>
                  </a:txBody>
                  <a:tcPr marL="7330" marR="7330" marT="7330" marB="0" anchor="b">
                    <a:lnL>
                      <a:noFill/>
                    </a:lnL>
                    <a:lnR>
                      <a:noFill/>
                    </a:lnR>
                    <a:lnT>
                      <a:noFill/>
                    </a:lnT>
                    <a:lnB>
                      <a:noFill/>
                    </a:lnB>
                    <a:solidFill>
                      <a:srgbClr val="8DCFA0"/>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633857203"/>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6.50%</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9.4%</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E9F5EF"/>
                    </a:solidFill>
                  </a:tcPr>
                </a:tc>
                <a:tc>
                  <a:txBody>
                    <a:bodyPr/>
                    <a:lstStyle/>
                    <a:p>
                      <a:pPr algn="r" fontAlgn="b">
                        <a:buNone/>
                      </a:pPr>
                      <a:r>
                        <a:rPr lang="en-AU" sz="800" b="0" i="0" u="none" strike="noStrike">
                          <a:solidFill>
                            <a:srgbClr val="000000"/>
                          </a:solidFill>
                          <a:effectLst/>
                          <a:latin typeface="Arial" panose="020B0604020202020204" pitchFamily="34" charset="0"/>
                        </a:rPr>
                        <a:t>10.8%</a:t>
                      </a:r>
                    </a:p>
                  </a:txBody>
                  <a:tcPr marL="7330" marR="7330" marT="7330" marB="0" anchor="b">
                    <a:lnL>
                      <a:noFill/>
                    </a:lnL>
                    <a:lnR>
                      <a:noFill/>
                    </a:lnR>
                    <a:lnT>
                      <a:noFill/>
                    </a:lnT>
                    <a:lnB>
                      <a:noFill/>
                    </a:lnB>
                    <a:solidFill>
                      <a:srgbClr val="D7EDDF"/>
                    </a:solidFill>
                  </a:tcPr>
                </a:tc>
                <a:tc>
                  <a:txBody>
                    <a:bodyPr/>
                    <a:lstStyle/>
                    <a:p>
                      <a:pPr algn="r" fontAlgn="b">
                        <a:buNone/>
                      </a:pPr>
                      <a:r>
                        <a:rPr lang="en-AU" sz="800" b="0" i="0" u="none" strike="noStrike">
                          <a:solidFill>
                            <a:srgbClr val="000000"/>
                          </a:solidFill>
                          <a:effectLst/>
                          <a:latin typeface="Arial" panose="020B0604020202020204" pitchFamily="34" charset="0"/>
                        </a:rPr>
                        <a:t>12.1%</a:t>
                      </a:r>
                    </a:p>
                  </a:txBody>
                  <a:tcPr marL="7330" marR="7330" marT="7330" marB="0" anchor="b">
                    <a:lnL>
                      <a:noFill/>
                    </a:lnL>
                    <a:lnR>
                      <a:noFill/>
                    </a:lnR>
                    <a:lnT>
                      <a:noFill/>
                    </a:lnT>
                    <a:lnB>
                      <a:noFill/>
                    </a:lnB>
                    <a:solidFill>
                      <a:srgbClr val="C5E6CF"/>
                    </a:solidFill>
                  </a:tcPr>
                </a:tc>
                <a:tc>
                  <a:txBody>
                    <a:bodyPr/>
                    <a:lstStyle/>
                    <a:p>
                      <a:pPr algn="r" fontAlgn="b">
                        <a:buNone/>
                      </a:pPr>
                      <a:r>
                        <a:rPr lang="en-AU" sz="800" b="0" i="0" u="none" strike="noStrike">
                          <a:solidFill>
                            <a:srgbClr val="000000"/>
                          </a:solidFill>
                          <a:effectLst/>
                          <a:latin typeface="Arial" panose="020B0604020202020204" pitchFamily="34" charset="0"/>
                        </a:rPr>
                        <a:t>13.4%</a:t>
                      </a:r>
                    </a:p>
                  </a:txBody>
                  <a:tcPr marL="7330" marR="7330" marT="7330" marB="0" anchor="b">
                    <a:lnL>
                      <a:noFill/>
                    </a:lnL>
                    <a:lnR>
                      <a:noFill/>
                    </a:lnR>
                    <a:lnT>
                      <a:noFill/>
                    </a:lnT>
                    <a:lnB>
                      <a:noFill/>
                    </a:lnB>
                    <a:solidFill>
                      <a:srgbClr val="B3DFC0"/>
                    </a:solidFill>
                  </a:tcPr>
                </a:tc>
                <a:tc>
                  <a:txBody>
                    <a:bodyPr/>
                    <a:lstStyle/>
                    <a:p>
                      <a:pPr algn="r" fontAlgn="b">
                        <a:buNone/>
                      </a:pPr>
                      <a:r>
                        <a:rPr lang="en-AU" sz="800" b="0" i="0" u="none" strike="noStrike">
                          <a:solidFill>
                            <a:srgbClr val="000000"/>
                          </a:solidFill>
                          <a:effectLst/>
                          <a:latin typeface="Arial" panose="020B0604020202020204" pitchFamily="34" charset="0"/>
                        </a:rPr>
                        <a:t>14.7%</a:t>
                      </a:r>
                    </a:p>
                  </a:txBody>
                  <a:tcPr marL="7330" marR="7330" marT="7330" marB="0" anchor="b">
                    <a:lnL>
                      <a:noFill/>
                    </a:lnL>
                    <a:lnR>
                      <a:noFill/>
                    </a:lnR>
                    <a:lnT>
                      <a:noFill/>
                    </a:lnT>
                    <a:lnB>
                      <a:noFill/>
                    </a:lnB>
                    <a:solidFill>
                      <a:srgbClr val="A1D7B0"/>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885587022"/>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6.75%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8.1%</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FCFCFF"/>
                    </a:solidFill>
                  </a:tcPr>
                </a:tc>
                <a:tc>
                  <a:txBody>
                    <a:bodyPr/>
                    <a:lstStyle/>
                    <a:p>
                      <a:pPr algn="r" fontAlgn="b">
                        <a:buNone/>
                      </a:pPr>
                      <a:r>
                        <a:rPr lang="en-AU" sz="800" b="0" i="0" u="none" strike="noStrike">
                          <a:solidFill>
                            <a:srgbClr val="000000"/>
                          </a:solidFill>
                          <a:effectLst/>
                          <a:latin typeface="Arial" panose="020B0604020202020204" pitchFamily="34" charset="0"/>
                        </a:rPr>
                        <a:t>9.4%</a:t>
                      </a:r>
                    </a:p>
                  </a:txBody>
                  <a:tcPr marL="7330" marR="7330" marT="7330" marB="0" anchor="b">
                    <a:lnL>
                      <a:noFill/>
                    </a:lnL>
                    <a:lnR>
                      <a:noFill/>
                    </a:lnR>
                    <a:lnT>
                      <a:noFill/>
                    </a:lnT>
                    <a:lnB>
                      <a:noFill/>
                    </a:lnB>
                    <a:solidFill>
                      <a:srgbClr val="EAF5F0"/>
                    </a:solidFill>
                  </a:tcPr>
                </a:tc>
                <a:tc>
                  <a:txBody>
                    <a:bodyPr/>
                    <a:lstStyle/>
                    <a:p>
                      <a:pPr algn="r" fontAlgn="b">
                        <a:buNone/>
                      </a:pPr>
                      <a:r>
                        <a:rPr lang="en-AU" sz="800" b="0" i="0" u="none" strike="noStrike">
                          <a:solidFill>
                            <a:srgbClr val="000000"/>
                          </a:solidFill>
                          <a:effectLst/>
                          <a:latin typeface="Arial" panose="020B0604020202020204" pitchFamily="34" charset="0"/>
                        </a:rPr>
                        <a:t>10.7%</a:t>
                      </a:r>
                    </a:p>
                  </a:txBody>
                  <a:tcPr marL="7330" marR="7330" marT="7330" marB="0" anchor="b">
                    <a:lnL>
                      <a:noFill/>
                    </a:lnL>
                    <a:lnR>
                      <a:noFill/>
                    </a:lnR>
                    <a:lnT>
                      <a:noFill/>
                    </a:lnT>
                    <a:lnB>
                      <a:noFill/>
                    </a:lnB>
                    <a:solidFill>
                      <a:srgbClr val="D8EEE0"/>
                    </a:solidFill>
                  </a:tcPr>
                </a:tc>
                <a:tc>
                  <a:txBody>
                    <a:bodyPr/>
                    <a:lstStyle/>
                    <a:p>
                      <a:pPr algn="r" fontAlgn="b">
                        <a:buNone/>
                      </a:pPr>
                      <a:r>
                        <a:rPr lang="en-AU" sz="800" b="0" i="0" u="none" strike="noStrike">
                          <a:solidFill>
                            <a:srgbClr val="000000"/>
                          </a:solidFill>
                          <a:effectLst/>
                          <a:latin typeface="Arial" panose="020B0604020202020204" pitchFamily="34" charset="0"/>
                        </a:rPr>
                        <a:t>12.0%</a:t>
                      </a:r>
                    </a:p>
                  </a:txBody>
                  <a:tcPr marL="7330" marR="7330" marT="7330" marB="0" anchor="b">
                    <a:lnL>
                      <a:noFill/>
                    </a:lnL>
                    <a:lnR>
                      <a:noFill/>
                    </a:lnR>
                    <a:lnT>
                      <a:noFill/>
                    </a:lnT>
                    <a:lnB>
                      <a:noFill/>
                    </a:lnB>
                    <a:solidFill>
                      <a:srgbClr val="C6E6D0"/>
                    </a:solidFill>
                  </a:tcPr>
                </a:tc>
                <a:tc>
                  <a:txBody>
                    <a:bodyPr/>
                    <a:lstStyle/>
                    <a:p>
                      <a:pPr algn="r" fontAlgn="b">
                        <a:buNone/>
                      </a:pPr>
                      <a:r>
                        <a:rPr lang="en-AU" sz="800" b="0" i="0" u="none" strike="noStrike">
                          <a:solidFill>
                            <a:srgbClr val="000000"/>
                          </a:solidFill>
                          <a:effectLst/>
                          <a:latin typeface="Arial" panose="020B0604020202020204" pitchFamily="34" charset="0"/>
                        </a:rPr>
                        <a:t>13.3%</a:t>
                      </a:r>
                    </a:p>
                  </a:txBody>
                  <a:tcPr marL="7330" marR="7330" marT="7330" marB="0" anchor="b">
                    <a:lnL>
                      <a:noFill/>
                    </a:lnL>
                    <a:lnR>
                      <a:noFill/>
                    </a:lnR>
                    <a:lnT>
                      <a:noFill/>
                    </a:lnT>
                    <a:lnB>
                      <a:noFill/>
                    </a:lnB>
                    <a:solidFill>
                      <a:srgbClr val="B4DFC1"/>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030424704"/>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640626342"/>
                  </a:ext>
                </a:extLst>
              </a:tr>
              <a:tr h="151227">
                <a:tc>
                  <a:txBody>
                    <a:bodyPr/>
                    <a:lstStyle/>
                    <a:p>
                      <a:pPr algn="r" fontAlgn="b">
                        <a:buNone/>
                      </a:pPr>
                      <a:r>
                        <a:rPr lang="en-AU" sz="800" b="1" i="0" u="none" strike="noStrike">
                          <a:solidFill>
                            <a:srgbClr val="000000"/>
                          </a:solidFill>
                          <a:effectLst/>
                          <a:latin typeface="Arial" panose="020B0604020202020204" pitchFamily="34" charset="0"/>
                        </a:rPr>
                        <a:t>9.2</a:t>
                      </a:r>
                    </a:p>
                  </a:txBody>
                  <a:tcPr marL="7330" marR="7330" marT="7330" marB="0" anchor="b">
                    <a:lnL>
                      <a:noFill/>
                    </a:lnL>
                    <a:lnR>
                      <a:noFill/>
                    </a:lnR>
                    <a:lnT>
                      <a:noFill/>
                    </a:lnT>
                    <a:lnB>
                      <a:noFill/>
                    </a:lnB>
                    <a:solidFill>
                      <a:srgbClr val="D9D9D9"/>
                    </a:solidFill>
                  </a:tcPr>
                </a:tc>
                <a:tc gridSpan="2">
                  <a:txBody>
                    <a:bodyPr/>
                    <a:lstStyle/>
                    <a:p>
                      <a:pPr algn="l" fontAlgn="b">
                        <a:buNone/>
                      </a:pPr>
                      <a:r>
                        <a:rPr lang="en-AU" sz="800" b="1" i="0" u="none" strike="noStrike">
                          <a:solidFill>
                            <a:srgbClr val="000000"/>
                          </a:solidFill>
                          <a:effectLst/>
                          <a:latin typeface="Arial" panose="020B0604020202020204" pitchFamily="34" charset="0"/>
                        </a:rPr>
                        <a:t>Levered IRR — Leverage (LTV) vs. Exit Cap Rate</a:t>
                      </a:r>
                    </a:p>
                  </a:txBody>
                  <a:tcPr marL="7330" marR="7330" marT="7330" marB="0" anchor="b">
                    <a:lnL>
                      <a:noFill/>
                    </a:lnL>
                    <a:lnR>
                      <a:noFill/>
                    </a:lnR>
                    <a:lnT>
                      <a:noFill/>
                    </a:lnT>
                    <a:lnB>
                      <a:noFill/>
                    </a:lnB>
                    <a:solidFill>
                      <a:srgbClr val="D9D9D9"/>
                    </a:solidFill>
                  </a:tcPr>
                </a:tc>
                <a:tc hMerge="1">
                  <a:txBody>
                    <a:bodyPr/>
                    <a:lstStyle/>
                    <a:p>
                      <a:endParaRPr lang="en-AU"/>
                    </a:p>
                  </a:txBody>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extLst>
                  <a:ext uri="{0D108BD9-81ED-4DB2-BD59-A6C34878D82A}">
                    <a16:rowId xmlns:a16="http://schemas.microsoft.com/office/drawing/2014/main" val="390029741"/>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ctr" fontAlgn="ctr">
                        <a:buNone/>
                      </a:pPr>
                      <a:r>
                        <a:rPr lang="en-AU" sz="800" b="1" i="0" u="none" strike="noStrike">
                          <a:solidFill>
                            <a:srgbClr val="000000"/>
                          </a:solidFill>
                          <a:effectLst/>
                          <a:latin typeface="Arial" panose="020B0604020202020204" pitchFamily="34" charset="0"/>
                        </a:rPr>
                        <a:t>LTV </a:t>
                      </a: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871147132"/>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endParaRPr lang="en-AU" sz="800" b="1"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ctr" fontAlgn="ctr">
                        <a:buNone/>
                      </a:pPr>
                      <a:endParaRPr lang="en-AU" sz="800" b="1"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628965388"/>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r>
                        <a:rPr lang="en-AU" sz="800" b="0" i="0" u="none" strike="noStrike">
                          <a:solidFill>
                            <a:srgbClr val="FFFFFF"/>
                          </a:solidFill>
                          <a:effectLst/>
                          <a:latin typeface="Arial" panose="020B0604020202020204" pitchFamily="34" charset="0"/>
                        </a:rPr>
                        <a:t>1</a:t>
                      </a:r>
                    </a:p>
                  </a:txBody>
                  <a:tcPr marL="7330" marR="7330" marT="7330" marB="0" anchor="b">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2</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3</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4</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5</a:t>
                      </a: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567138115"/>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r>
                        <a:rPr lang="en-AU" sz="800" b="0" i="0" u="none" strike="noStrike">
                          <a:solidFill>
                            <a:srgbClr val="FFFFFF"/>
                          </a:solidFill>
                          <a:effectLst/>
                          <a:latin typeface="Arial" panose="020B0604020202020204" pitchFamily="34" charset="0"/>
                        </a:rPr>
                        <a:t>13.5%</a:t>
                      </a:r>
                    </a:p>
                  </a:txBody>
                  <a:tcPr marL="7330" marR="7330" marT="7330" marB="0" anchor="b">
                    <a:lnL>
                      <a:noFill/>
                    </a:lnL>
                    <a:lnR>
                      <a:noFill/>
                    </a:lnR>
                    <a:lnT>
                      <a:noFill/>
                    </a:lnT>
                    <a:lnB>
                      <a:noFill/>
                    </a:lnB>
                    <a:noFill/>
                  </a:tcPr>
                </a:tc>
                <a:tc>
                  <a:txBody>
                    <a:bodyPr/>
                    <a:lstStyle/>
                    <a:p>
                      <a:pPr algn="ctr" fontAlgn="b">
                        <a:buNone/>
                      </a:pPr>
                      <a:r>
                        <a:rPr lang="en-AU" sz="800" b="1" i="0" u="none" strike="noStrike">
                          <a:solidFill>
                            <a:srgbClr val="000000"/>
                          </a:solidFill>
                          <a:effectLst/>
                          <a:latin typeface="Arial" panose="020B0604020202020204" pitchFamily="34" charset="0"/>
                        </a:rPr>
                        <a:t>25.0%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30.0%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35.0%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40.0%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45.0%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783377152"/>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5.75%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15.3%</a:t>
                      </a:r>
                    </a:p>
                  </a:txBody>
                  <a:tcPr marL="7330" marR="7330" marT="733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99D4AA"/>
                    </a:solidFill>
                  </a:tcPr>
                </a:tc>
                <a:tc>
                  <a:txBody>
                    <a:bodyPr/>
                    <a:lstStyle/>
                    <a:p>
                      <a:pPr algn="r" fontAlgn="b">
                        <a:buNone/>
                      </a:pPr>
                      <a:r>
                        <a:rPr lang="en-AU" sz="800" b="0" i="0" u="none" strike="noStrike">
                          <a:solidFill>
                            <a:srgbClr val="000000"/>
                          </a:solidFill>
                          <a:effectLst/>
                          <a:latin typeface="Arial" panose="020B0604020202020204" pitchFamily="34" charset="0"/>
                        </a:rPr>
                        <a:t>15.9%</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8FD0A1"/>
                    </a:solidFill>
                  </a:tcPr>
                </a:tc>
                <a:tc>
                  <a:txBody>
                    <a:bodyPr/>
                    <a:lstStyle/>
                    <a:p>
                      <a:pPr algn="r" fontAlgn="b">
                        <a:buNone/>
                      </a:pPr>
                      <a:r>
                        <a:rPr lang="en-AU" sz="800" b="0" i="0" u="none" strike="noStrike">
                          <a:solidFill>
                            <a:srgbClr val="000000"/>
                          </a:solidFill>
                          <a:effectLst/>
                          <a:latin typeface="Arial" panose="020B0604020202020204" pitchFamily="34" charset="0"/>
                        </a:rPr>
                        <a:t>16.5%</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82CB96"/>
                    </a:solidFill>
                  </a:tcPr>
                </a:tc>
                <a:tc>
                  <a:txBody>
                    <a:bodyPr/>
                    <a:lstStyle/>
                    <a:p>
                      <a:pPr algn="r" fontAlgn="b">
                        <a:buNone/>
                      </a:pPr>
                      <a:r>
                        <a:rPr lang="en-AU" sz="800" b="0" i="0" u="none" strike="noStrike">
                          <a:solidFill>
                            <a:srgbClr val="000000"/>
                          </a:solidFill>
                          <a:effectLst/>
                          <a:latin typeface="Arial" panose="020B0604020202020204" pitchFamily="34" charset="0"/>
                        </a:rPr>
                        <a:t>17.3%</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74C58A"/>
                    </a:solidFill>
                  </a:tcPr>
                </a:tc>
                <a:tc>
                  <a:txBody>
                    <a:bodyPr/>
                    <a:lstStyle/>
                    <a:p>
                      <a:pPr algn="r" fontAlgn="b">
                        <a:buNone/>
                      </a:pPr>
                      <a:r>
                        <a:rPr lang="en-AU" sz="800" b="0" i="0" u="none" strike="noStrike">
                          <a:solidFill>
                            <a:srgbClr val="000000"/>
                          </a:solidFill>
                          <a:effectLst/>
                          <a:latin typeface="Arial" panose="020B0604020202020204" pitchFamily="34" charset="0"/>
                        </a:rPr>
                        <a:t>18.1%</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63BE7B"/>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4275620814"/>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6.00%</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14.0%</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B4DFC1"/>
                    </a:solidFill>
                  </a:tcPr>
                </a:tc>
                <a:tc>
                  <a:txBody>
                    <a:bodyPr/>
                    <a:lstStyle/>
                    <a:p>
                      <a:pPr algn="r" fontAlgn="b">
                        <a:buNone/>
                      </a:pPr>
                      <a:r>
                        <a:rPr lang="en-AU" sz="800" b="0" i="0" u="none" strike="noStrike">
                          <a:solidFill>
                            <a:srgbClr val="000000"/>
                          </a:solidFill>
                          <a:effectLst/>
                          <a:latin typeface="Arial" panose="020B0604020202020204" pitchFamily="34" charset="0"/>
                        </a:rPr>
                        <a:t>14.4%</a:t>
                      </a:r>
                    </a:p>
                  </a:txBody>
                  <a:tcPr marL="7330" marR="7330" marT="7330" marB="0" anchor="b">
                    <a:lnL>
                      <a:noFill/>
                    </a:lnL>
                    <a:lnR>
                      <a:noFill/>
                    </a:lnR>
                    <a:lnT>
                      <a:noFill/>
                    </a:lnT>
                    <a:lnB>
                      <a:noFill/>
                    </a:lnB>
                    <a:solidFill>
                      <a:srgbClr val="ABDBB9"/>
                    </a:solidFill>
                  </a:tcPr>
                </a:tc>
                <a:tc>
                  <a:txBody>
                    <a:bodyPr/>
                    <a:lstStyle/>
                    <a:p>
                      <a:pPr algn="r" fontAlgn="b">
                        <a:buNone/>
                      </a:pPr>
                      <a:r>
                        <a:rPr lang="en-AU" sz="800" b="0" i="0" u="none" strike="noStrike">
                          <a:solidFill>
                            <a:srgbClr val="000000"/>
                          </a:solidFill>
                          <a:effectLst/>
                          <a:latin typeface="Arial" panose="020B0604020202020204" pitchFamily="34" charset="0"/>
                        </a:rPr>
                        <a:t>15.0%</a:t>
                      </a:r>
                    </a:p>
                  </a:txBody>
                  <a:tcPr marL="7330" marR="7330" marT="7330" marB="0" anchor="b">
                    <a:lnL>
                      <a:noFill/>
                    </a:lnL>
                    <a:lnR>
                      <a:noFill/>
                    </a:lnR>
                    <a:lnT>
                      <a:noFill/>
                    </a:lnT>
                    <a:lnB>
                      <a:noFill/>
                    </a:lnB>
                    <a:solidFill>
                      <a:srgbClr val="A0D7B0"/>
                    </a:solidFill>
                  </a:tcPr>
                </a:tc>
                <a:tc>
                  <a:txBody>
                    <a:bodyPr/>
                    <a:lstStyle/>
                    <a:p>
                      <a:pPr algn="r" fontAlgn="b">
                        <a:buNone/>
                      </a:pPr>
                      <a:r>
                        <a:rPr lang="en-AU" sz="800" b="0" i="0" u="none" strike="noStrike">
                          <a:solidFill>
                            <a:srgbClr val="000000"/>
                          </a:solidFill>
                          <a:effectLst/>
                          <a:latin typeface="Arial" panose="020B0604020202020204" pitchFamily="34" charset="0"/>
                        </a:rPr>
                        <a:t>15.6%</a:t>
                      </a:r>
                    </a:p>
                  </a:txBody>
                  <a:tcPr marL="7330" marR="7330" marT="7330" marB="0" anchor="b">
                    <a:lnL>
                      <a:noFill/>
                    </a:lnL>
                    <a:lnR>
                      <a:noFill/>
                    </a:lnR>
                    <a:lnT>
                      <a:noFill/>
                    </a:lnT>
                    <a:lnB>
                      <a:noFill/>
                    </a:lnB>
                    <a:solidFill>
                      <a:srgbClr val="94D2A5"/>
                    </a:solidFill>
                  </a:tcPr>
                </a:tc>
                <a:tc>
                  <a:txBody>
                    <a:bodyPr/>
                    <a:lstStyle/>
                    <a:p>
                      <a:pPr algn="r" fontAlgn="b">
                        <a:buNone/>
                      </a:pPr>
                      <a:r>
                        <a:rPr lang="en-AU" sz="800" b="0" i="0" u="none" strike="noStrike">
                          <a:solidFill>
                            <a:srgbClr val="000000"/>
                          </a:solidFill>
                          <a:effectLst/>
                          <a:latin typeface="Arial" panose="020B0604020202020204" pitchFamily="34" charset="0"/>
                        </a:rPr>
                        <a:t>16.4%</a:t>
                      </a:r>
                    </a:p>
                  </a:txBody>
                  <a:tcPr marL="7330" marR="7330" marT="7330" marB="0" anchor="b">
                    <a:lnL>
                      <a:noFill/>
                    </a:lnL>
                    <a:lnR>
                      <a:noFill/>
                    </a:lnR>
                    <a:lnT>
                      <a:noFill/>
                    </a:lnT>
                    <a:lnB>
                      <a:noFill/>
                    </a:lnB>
                    <a:solidFill>
                      <a:srgbClr val="85CC99"/>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75735452"/>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Exit Cap Rate</a:t>
                      </a: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6.25%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12.6%</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CDE9D7"/>
                    </a:solidFill>
                  </a:tcPr>
                </a:tc>
                <a:tc>
                  <a:txBody>
                    <a:bodyPr/>
                    <a:lstStyle/>
                    <a:p>
                      <a:pPr algn="r" fontAlgn="b">
                        <a:buNone/>
                      </a:pPr>
                      <a:r>
                        <a:rPr lang="en-AU" sz="800" b="0" i="0" u="none" strike="noStrike">
                          <a:solidFill>
                            <a:srgbClr val="000000"/>
                          </a:solidFill>
                          <a:effectLst/>
                          <a:latin typeface="Arial" panose="020B0604020202020204" pitchFamily="34" charset="0"/>
                        </a:rPr>
                        <a:t>13.0%</a:t>
                      </a:r>
                    </a:p>
                  </a:txBody>
                  <a:tcPr marL="7330" marR="7330" marT="7330" marB="0" anchor="b">
                    <a:lnL>
                      <a:noFill/>
                    </a:lnL>
                    <a:lnR>
                      <a:noFill/>
                    </a:lnR>
                    <a:lnT>
                      <a:noFill/>
                    </a:lnT>
                    <a:lnB>
                      <a:noFill/>
                    </a:lnB>
                    <a:solidFill>
                      <a:srgbClr val="C5E6D0"/>
                    </a:solidFill>
                  </a:tcPr>
                </a:tc>
                <a:tc>
                  <a:txBody>
                    <a:bodyPr/>
                    <a:lstStyle/>
                    <a:p>
                      <a:pPr algn="r" fontAlgn="b">
                        <a:buNone/>
                      </a:pPr>
                      <a:r>
                        <a:rPr lang="en-AU" sz="800" b="0" i="0" u="none" strike="noStrike">
                          <a:solidFill>
                            <a:srgbClr val="000000"/>
                          </a:solidFill>
                          <a:effectLst/>
                          <a:latin typeface="Arial" panose="020B0604020202020204" pitchFamily="34" charset="0"/>
                        </a:rPr>
                        <a:t>13.5%</a:t>
                      </a:r>
                    </a:p>
                  </a:txBody>
                  <a:tcPr marL="7330" marR="7330" marT="7330" marB="0" anchor="b">
                    <a:lnL>
                      <a:noFill/>
                    </a:lnL>
                    <a:lnR>
                      <a:noFill/>
                    </a:lnR>
                    <a:lnT>
                      <a:noFill/>
                    </a:lnT>
                    <a:lnB>
                      <a:noFill/>
                    </a:lnB>
                    <a:solidFill>
                      <a:srgbClr val="BCE2C8"/>
                    </a:solidFill>
                  </a:tcPr>
                </a:tc>
                <a:tc>
                  <a:txBody>
                    <a:bodyPr/>
                    <a:lstStyle/>
                    <a:p>
                      <a:pPr algn="r" fontAlgn="b">
                        <a:buNone/>
                      </a:pPr>
                      <a:r>
                        <a:rPr lang="en-AU" sz="800" b="0" i="0" u="none" strike="noStrike">
                          <a:solidFill>
                            <a:srgbClr val="000000"/>
                          </a:solidFill>
                          <a:effectLst/>
                          <a:latin typeface="Arial" panose="020B0604020202020204" pitchFamily="34" charset="0"/>
                        </a:rPr>
                        <a:t>14.1%</a:t>
                      </a:r>
                    </a:p>
                  </a:txBody>
                  <a:tcPr marL="7330" marR="7330" marT="7330" marB="0" anchor="b">
                    <a:lnL>
                      <a:noFill/>
                    </a:lnL>
                    <a:lnR>
                      <a:noFill/>
                    </a:lnR>
                    <a:lnT>
                      <a:noFill/>
                    </a:lnT>
                    <a:lnB>
                      <a:noFill/>
                    </a:lnB>
                    <a:solidFill>
                      <a:srgbClr val="B2DEBF"/>
                    </a:solidFill>
                  </a:tcPr>
                </a:tc>
                <a:tc>
                  <a:txBody>
                    <a:bodyPr/>
                    <a:lstStyle/>
                    <a:p>
                      <a:pPr algn="r" fontAlgn="b">
                        <a:buNone/>
                      </a:pPr>
                      <a:r>
                        <a:rPr lang="en-AU" sz="800" b="0" i="0" u="none" strike="noStrike">
                          <a:solidFill>
                            <a:srgbClr val="000000"/>
                          </a:solidFill>
                          <a:effectLst/>
                          <a:latin typeface="Arial" panose="020B0604020202020204" pitchFamily="34" charset="0"/>
                        </a:rPr>
                        <a:t>14.7%</a:t>
                      </a:r>
                    </a:p>
                  </a:txBody>
                  <a:tcPr marL="7330" marR="7330" marT="7330" marB="0" anchor="b">
                    <a:lnL>
                      <a:noFill/>
                    </a:lnL>
                    <a:lnR>
                      <a:noFill/>
                    </a:lnR>
                    <a:lnT>
                      <a:noFill/>
                    </a:lnT>
                    <a:lnB>
                      <a:noFill/>
                    </a:lnB>
                    <a:solidFill>
                      <a:srgbClr val="A6D9B5"/>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207179703"/>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6.50%</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11.4%</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E5F3EC"/>
                    </a:solidFill>
                  </a:tcPr>
                </a:tc>
                <a:tc>
                  <a:txBody>
                    <a:bodyPr/>
                    <a:lstStyle/>
                    <a:p>
                      <a:pPr algn="r" fontAlgn="b">
                        <a:buNone/>
                      </a:pPr>
                      <a:r>
                        <a:rPr lang="en-AU" sz="800" b="0" i="0" u="none" strike="noStrike">
                          <a:solidFill>
                            <a:srgbClr val="000000"/>
                          </a:solidFill>
                          <a:effectLst/>
                          <a:latin typeface="Arial" panose="020B0604020202020204" pitchFamily="34" charset="0"/>
                        </a:rPr>
                        <a:t>11.7%</a:t>
                      </a:r>
                    </a:p>
                  </a:txBody>
                  <a:tcPr marL="7330" marR="7330" marT="7330" marB="0" anchor="b">
                    <a:lnL>
                      <a:noFill/>
                    </a:lnL>
                    <a:lnR>
                      <a:noFill/>
                    </a:lnR>
                    <a:lnT>
                      <a:noFill/>
                    </a:lnT>
                    <a:lnB>
                      <a:noFill/>
                    </a:lnB>
                    <a:solidFill>
                      <a:srgbClr val="DFF1E6"/>
                    </a:solidFill>
                  </a:tcPr>
                </a:tc>
                <a:tc>
                  <a:txBody>
                    <a:bodyPr/>
                    <a:lstStyle/>
                    <a:p>
                      <a:pPr algn="r" fontAlgn="b">
                        <a:buNone/>
                      </a:pPr>
                      <a:r>
                        <a:rPr lang="en-AU" sz="800" b="0" i="0" u="none" strike="noStrike">
                          <a:solidFill>
                            <a:srgbClr val="000000"/>
                          </a:solidFill>
                          <a:effectLst/>
                          <a:latin typeface="Arial" panose="020B0604020202020204" pitchFamily="34" charset="0"/>
                        </a:rPr>
                        <a:t>12.1%</a:t>
                      </a:r>
                    </a:p>
                  </a:txBody>
                  <a:tcPr marL="7330" marR="7330" marT="7330" marB="0" anchor="b">
                    <a:lnL>
                      <a:noFill/>
                    </a:lnL>
                    <a:lnR>
                      <a:noFill/>
                    </a:lnR>
                    <a:lnT>
                      <a:noFill/>
                    </a:lnT>
                    <a:lnB>
                      <a:noFill/>
                    </a:lnB>
                    <a:solidFill>
                      <a:srgbClr val="D8EEE0"/>
                    </a:solidFill>
                  </a:tcPr>
                </a:tc>
                <a:tc>
                  <a:txBody>
                    <a:bodyPr/>
                    <a:lstStyle/>
                    <a:p>
                      <a:pPr algn="r" fontAlgn="b">
                        <a:buNone/>
                      </a:pPr>
                      <a:r>
                        <a:rPr lang="en-AU" sz="800" b="0" i="0" u="none" strike="noStrike">
                          <a:solidFill>
                            <a:srgbClr val="000000"/>
                          </a:solidFill>
                          <a:effectLst/>
                          <a:latin typeface="Arial" panose="020B0604020202020204" pitchFamily="34" charset="0"/>
                        </a:rPr>
                        <a:t>12.5%</a:t>
                      </a:r>
                    </a:p>
                  </a:txBody>
                  <a:tcPr marL="7330" marR="7330" marT="7330" marB="0" anchor="b">
                    <a:lnL>
                      <a:noFill/>
                    </a:lnL>
                    <a:lnR>
                      <a:noFill/>
                    </a:lnR>
                    <a:lnT>
                      <a:noFill/>
                    </a:lnT>
                    <a:lnB>
                      <a:noFill/>
                    </a:lnB>
                    <a:solidFill>
                      <a:srgbClr val="CFEAD8"/>
                    </a:solidFill>
                  </a:tcPr>
                </a:tc>
                <a:tc>
                  <a:txBody>
                    <a:bodyPr/>
                    <a:lstStyle/>
                    <a:p>
                      <a:pPr algn="r" fontAlgn="b">
                        <a:buNone/>
                      </a:pPr>
                      <a:r>
                        <a:rPr lang="en-AU" sz="800" b="0" i="0" u="none" strike="noStrike">
                          <a:solidFill>
                            <a:srgbClr val="000000"/>
                          </a:solidFill>
                          <a:effectLst/>
                          <a:latin typeface="Arial" panose="020B0604020202020204" pitchFamily="34" charset="0"/>
                        </a:rPr>
                        <a:t>13.0%</a:t>
                      </a:r>
                    </a:p>
                  </a:txBody>
                  <a:tcPr marL="7330" marR="7330" marT="7330" marB="0" anchor="b">
                    <a:lnL>
                      <a:noFill/>
                    </a:lnL>
                    <a:lnR>
                      <a:noFill/>
                    </a:lnR>
                    <a:lnT>
                      <a:noFill/>
                    </a:lnT>
                    <a:lnB>
                      <a:noFill/>
                    </a:lnB>
                    <a:solidFill>
                      <a:srgbClr val="C5E6D0"/>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048858929"/>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6.75%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10.2%</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FCFCFF"/>
                    </a:solidFill>
                  </a:tcPr>
                </a:tc>
                <a:tc>
                  <a:txBody>
                    <a:bodyPr/>
                    <a:lstStyle/>
                    <a:p>
                      <a:pPr algn="r" fontAlgn="b">
                        <a:buNone/>
                      </a:pPr>
                      <a:r>
                        <a:rPr lang="en-AU" sz="800" b="0" i="0" u="none" strike="noStrike">
                          <a:solidFill>
                            <a:srgbClr val="000000"/>
                          </a:solidFill>
                          <a:effectLst/>
                          <a:latin typeface="Arial" panose="020B0604020202020204" pitchFamily="34" charset="0"/>
                        </a:rPr>
                        <a:t>10.4%</a:t>
                      </a:r>
                    </a:p>
                  </a:txBody>
                  <a:tcPr marL="7330" marR="7330" marT="7330" marB="0" anchor="b">
                    <a:lnL>
                      <a:noFill/>
                    </a:lnL>
                    <a:lnR>
                      <a:noFill/>
                    </a:lnR>
                    <a:lnT>
                      <a:noFill/>
                    </a:lnT>
                    <a:lnB>
                      <a:noFill/>
                    </a:lnB>
                    <a:solidFill>
                      <a:srgbClr val="F8FBFB"/>
                    </a:solidFill>
                  </a:tcPr>
                </a:tc>
                <a:tc>
                  <a:txBody>
                    <a:bodyPr/>
                    <a:lstStyle/>
                    <a:p>
                      <a:pPr algn="r" fontAlgn="b">
                        <a:buNone/>
                      </a:pPr>
                      <a:r>
                        <a:rPr lang="en-AU" sz="800" b="0" i="0" u="none" strike="noStrike">
                          <a:solidFill>
                            <a:srgbClr val="000000"/>
                          </a:solidFill>
                          <a:effectLst/>
                          <a:latin typeface="Arial" panose="020B0604020202020204" pitchFamily="34" charset="0"/>
                        </a:rPr>
                        <a:t>10.7%</a:t>
                      </a:r>
                    </a:p>
                  </a:txBody>
                  <a:tcPr marL="7330" marR="7330" marT="7330" marB="0" anchor="b">
                    <a:lnL>
                      <a:noFill/>
                    </a:lnL>
                    <a:lnR>
                      <a:noFill/>
                    </a:lnR>
                    <a:lnT>
                      <a:noFill/>
                    </a:lnT>
                    <a:lnB>
                      <a:noFill/>
                    </a:lnB>
                    <a:solidFill>
                      <a:srgbClr val="F2F8F6"/>
                    </a:solidFill>
                  </a:tcPr>
                </a:tc>
                <a:tc>
                  <a:txBody>
                    <a:bodyPr/>
                    <a:lstStyle/>
                    <a:p>
                      <a:pPr algn="r" fontAlgn="b">
                        <a:buNone/>
                      </a:pPr>
                      <a:r>
                        <a:rPr lang="en-AU" sz="800" b="0" i="0" u="none" strike="noStrike">
                          <a:solidFill>
                            <a:srgbClr val="000000"/>
                          </a:solidFill>
                          <a:effectLst/>
                          <a:latin typeface="Arial" panose="020B0604020202020204" pitchFamily="34" charset="0"/>
                        </a:rPr>
                        <a:t>11.1%</a:t>
                      </a:r>
                    </a:p>
                  </a:txBody>
                  <a:tcPr marL="7330" marR="7330" marT="7330" marB="0" anchor="b">
                    <a:lnL>
                      <a:noFill/>
                    </a:lnL>
                    <a:lnR>
                      <a:noFill/>
                    </a:lnR>
                    <a:lnT>
                      <a:noFill/>
                    </a:lnT>
                    <a:lnB>
                      <a:noFill/>
                    </a:lnB>
                    <a:solidFill>
                      <a:srgbClr val="EBF6F1"/>
                    </a:solidFill>
                  </a:tcPr>
                </a:tc>
                <a:tc>
                  <a:txBody>
                    <a:bodyPr/>
                    <a:lstStyle/>
                    <a:p>
                      <a:pPr algn="r" fontAlgn="b">
                        <a:buNone/>
                      </a:pPr>
                      <a:r>
                        <a:rPr lang="en-AU" sz="800" b="0" i="0" u="none" strike="noStrike">
                          <a:solidFill>
                            <a:srgbClr val="000000"/>
                          </a:solidFill>
                          <a:effectLst/>
                          <a:latin typeface="Arial" panose="020B0604020202020204" pitchFamily="34" charset="0"/>
                        </a:rPr>
                        <a:t>11.5%</a:t>
                      </a:r>
                    </a:p>
                  </a:txBody>
                  <a:tcPr marL="7330" marR="7330" marT="7330" marB="0" anchor="b">
                    <a:lnL>
                      <a:noFill/>
                    </a:lnL>
                    <a:lnR>
                      <a:noFill/>
                    </a:lnR>
                    <a:lnT>
                      <a:noFill/>
                    </a:lnT>
                    <a:lnB>
                      <a:noFill/>
                    </a:lnB>
                    <a:solidFill>
                      <a:srgbClr val="E4F2EA"/>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405446825"/>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803339543"/>
                  </a:ext>
                </a:extLst>
              </a:tr>
              <a:tr h="151227">
                <a:tc>
                  <a:txBody>
                    <a:bodyPr/>
                    <a:lstStyle/>
                    <a:p>
                      <a:pPr algn="r" fontAlgn="b">
                        <a:buNone/>
                      </a:pPr>
                      <a:r>
                        <a:rPr lang="en-AU" sz="800" b="1" i="0" u="none" strike="noStrike">
                          <a:solidFill>
                            <a:srgbClr val="000000"/>
                          </a:solidFill>
                          <a:effectLst/>
                          <a:latin typeface="Arial" panose="020B0604020202020204" pitchFamily="34" charset="0"/>
                        </a:rPr>
                        <a:t>9.3</a:t>
                      </a:r>
                    </a:p>
                  </a:txBody>
                  <a:tcPr marL="7330" marR="7330" marT="7330" marB="0" anchor="b">
                    <a:lnL>
                      <a:noFill/>
                    </a:lnL>
                    <a:lnR>
                      <a:noFill/>
                    </a:lnR>
                    <a:lnT>
                      <a:noFill/>
                    </a:lnT>
                    <a:lnB>
                      <a:noFill/>
                    </a:lnB>
                    <a:solidFill>
                      <a:srgbClr val="D9D9D9"/>
                    </a:solidFill>
                  </a:tcPr>
                </a:tc>
                <a:tc gridSpan="2">
                  <a:txBody>
                    <a:bodyPr/>
                    <a:lstStyle/>
                    <a:p>
                      <a:pPr algn="l" fontAlgn="b">
                        <a:buNone/>
                      </a:pPr>
                      <a:r>
                        <a:rPr lang="en-AU" sz="800" b="1" i="0" u="none" strike="noStrike">
                          <a:solidFill>
                            <a:srgbClr val="000000"/>
                          </a:solidFill>
                          <a:effectLst/>
                          <a:latin typeface="Arial" panose="020B0604020202020204" pitchFamily="34" charset="0"/>
                        </a:rPr>
                        <a:t>Levered IRR — Entry Cap Rate vs. Exit Cap Rate</a:t>
                      </a:r>
                    </a:p>
                  </a:txBody>
                  <a:tcPr marL="7330" marR="7330" marT="7330" marB="0" anchor="b">
                    <a:lnL>
                      <a:noFill/>
                    </a:lnL>
                    <a:lnR>
                      <a:noFill/>
                    </a:lnR>
                    <a:lnT>
                      <a:noFill/>
                    </a:lnT>
                    <a:lnB>
                      <a:noFill/>
                    </a:lnB>
                    <a:solidFill>
                      <a:srgbClr val="D9D9D9"/>
                    </a:solidFill>
                  </a:tcPr>
                </a:tc>
                <a:tc hMerge="1">
                  <a:txBody>
                    <a:bodyPr/>
                    <a:lstStyle/>
                    <a:p>
                      <a:endParaRPr lang="en-AU"/>
                    </a:p>
                  </a:txBody>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1"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tc>
                  <a:txBody>
                    <a:bodyPr/>
                    <a:lstStyle/>
                    <a:p>
                      <a:pPr algn="l" fontAlgn="b">
                        <a:buNone/>
                      </a:pPr>
                      <a:r>
                        <a:rPr lang="en-AU" sz="800" b="0" i="0" u="none" strike="noStrike">
                          <a:solidFill>
                            <a:srgbClr val="000000"/>
                          </a:solidFill>
                          <a:effectLst/>
                          <a:latin typeface="Arial" panose="020B0604020202020204" pitchFamily="34" charset="0"/>
                        </a:rPr>
                        <a:t> </a:t>
                      </a:r>
                    </a:p>
                  </a:txBody>
                  <a:tcPr marL="7330" marR="7330" marT="7330" marB="0" anchor="b">
                    <a:lnL>
                      <a:noFill/>
                    </a:lnL>
                    <a:lnR>
                      <a:noFill/>
                    </a:lnR>
                    <a:lnT>
                      <a:noFill/>
                    </a:lnT>
                    <a:lnB>
                      <a:noFill/>
                    </a:lnB>
                    <a:solidFill>
                      <a:srgbClr val="D9D9D9"/>
                    </a:solidFill>
                  </a:tcPr>
                </a:tc>
                <a:extLst>
                  <a:ext uri="{0D108BD9-81ED-4DB2-BD59-A6C34878D82A}">
                    <a16:rowId xmlns:a16="http://schemas.microsoft.com/office/drawing/2014/main" val="2654383640"/>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ctr" fontAlgn="ctr">
                        <a:buNone/>
                      </a:pPr>
                      <a:r>
                        <a:rPr lang="en-AU" sz="800" b="1" i="0" u="none" strike="noStrike">
                          <a:solidFill>
                            <a:srgbClr val="000000"/>
                          </a:solidFill>
                          <a:effectLst/>
                          <a:latin typeface="Arial" panose="020B0604020202020204" pitchFamily="34" charset="0"/>
                        </a:rPr>
                        <a:t>Entry Cap Rate </a:t>
                      </a: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103797268"/>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endParaRPr lang="en-AU" sz="800" b="1"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ctr" fontAlgn="ctr">
                        <a:buNone/>
                      </a:pPr>
                      <a:endParaRPr lang="en-AU" sz="800" b="1"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490331598"/>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endParaRPr lang="en-AU" sz="800" b="0" i="1" u="none" strike="noStrike">
                        <a:solidFill>
                          <a:srgbClr val="A6A6A6"/>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r>
                        <a:rPr lang="en-AU" sz="800" b="0" i="0" u="none" strike="noStrike">
                          <a:solidFill>
                            <a:srgbClr val="FFFFFF"/>
                          </a:solidFill>
                          <a:effectLst/>
                          <a:latin typeface="Arial" panose="020B0604020202020204" pitchFamily="34" charset="0"/>
                        </a:rPr>
                        <a:t>1</a:t>
                      </a:r>
                    </a:p>
                  </a:txBody>
                  <a:tcPr marL="7330" marR="7330" marT="7330" marB="0" anchor="b">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2</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3</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4</a:t>
                      </a:r>
                    </a:p>
                  </a:txBody>
                  <a:tcPr marL="7330" marR="7330" marT="7330" marB="0" anchor="ctr">
                    <a:lnL>
                      <a:noFill/>
                    </a:lnL>
                    <a:lnR>
                      <a:noFill/>
                    </a:lnR>
                    <a:lnT>
                      <a:noFill/>
                    </a:lnT>
                    <a:lnB>
                      <a:noFill/>
                    </a:lnB>
                    <a:noFill/>
                  </a:tcPr>
                </a:tc>
                <a:tc>
                  <a:txBody>
                    <a:bodyPr/>
                    <a:lstStyle/>
                    <a:p>
                      <a:pPr algn="ctr" fontAlgn="ctr">
                        <a:buNone/>
                      </a:pPr>
                      <a:r>
                        <a:rPr lang="en-AU" sz="800" b="0" i="0" u="none" strike="noStrike">
                          <a:solidFill>
                            <a:srgbClr val="FFFFFF"/>
                          </a:solidFill>
                          <a:effectLst/>
                          <a:latin typeface="Arial" panose="020B0604020202020204" pitchFamily="34" charset="0"/>
                        </a:rPr>
                        <a:t>5</a:t>
                      </a:r>
                    </a:p>
                  </a:txBody>
                  <a:tcPr marL="7330" marR="7330" marT="733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109338141"/>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ctr" fontAlgn="b">
                        <a:buNone/>
                      </a:pPr>
                      <a:r>
                        <a:rPr lang="en-AU" sz="800" b="0" i="0" u="none" strike="noStrike">
                          <a:solidFill>
                            <a:srgbClr val="FFFFFF"/>
                          </a:solidFill>
                          <a:effectLst/>
                          <a:latin typeface="Arial" panose="020B0604020202020204" pitchFamily="34" charset="0"/>
                        </a:rPr>
                        <a:t>13.5%</a:t>
                      </a:r>
                    </a:p>
                  </a:txBody>
                  <a:tcPr marL="7330" marR="7330" marT="7330" marB="0" anchor="b">
                    <a:lnL>
                      <a:noFill/>
                    </a:lnL>
                    <a:lnR>
                      <a:noFill/>
                    </a:lnR>
                    <a:lnT>
                      <a:noFill/>
                    </a:lnT>
                    <a:lnB>
                      <a:noFill/>
                    </a:lnB>
                    <a:noFill/>
                  </a:tcPr>
                </a:tc>
                <a:tc>
                  <a:txBody>
                    <a:bodyPr/>
                    <a:lstStyle/>
                    <a:p>
                      <a:pPr algn="ctr" fontAlgn="b">
                        <a:buNone/>
                      </a:pPr>
                      <a:r>
                        <a:rPr lang="en-AU" sz="800" b="1" i="0" u="none" strike="noStrike">
                          <a:solidFill>
                            <a:srgbClr val="000000"/>
                          </a:solidFill>
                          <a:effectLst/>
                          <a:latin typeface="Arial" panose="020B0604020202020204" pitchFamily="34" charset="0"/>
                        </a:rPr>
                        <a:t>5.95%</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6.20%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6.45%</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6.70%</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800" b="1" i="0" u="none" strike="noStrike">
                          <a:solidFill>
                            <a:srgbClr val="000000"/>
                          </a:solidFill>
                          <a:effectLst/>
                          <a:latin typeface="Arial" panose="020B0604020202020204" pitchFamily="34" charset="0"/>
                        </a:rPr>
                        <a:t>6.95%</a:t>
                      </a:r>
                    </a:p>
                  </a:txBody>
                  <a:tcPr marL="7330" marR="7330" marT="733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3731945166"/>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5.75%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12.8%</a:t>
                      </a:r>
                    </a:p>
                  </a:txBody>
                  <a:tcPr marL="7330" marR="7330" marT="733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B8E1C5"/>
                    </a:solidFill>
                  </a:tcPr>
                </a:tc>
                <a:tc>
                  <a:txBody>
                    <a:bodyPr/>
                    <a:lstStyle/>
                    <a:p>
                      <a:pPr algn="r" fontAlgn="b">
                        <a:buNone/>
                      </a:pPr>
                      <a:r>
                        <a:rPr lang="en-AU" sz="800" b="0" i="0" u="none" strike="noStrike">
                          <a:solidFill>
                            <a:srgbClr val="000000"/>
                          </a:solidFill>
                          <a:effectLst/>
                          <a:latin typeface="Arial" panose="020B0604020202020204" pitchFamily="34" charset="0"/>
                        </a:rPr>
                        <a:t>14.7%</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A2D8B1"/>
                    </a:solidFill>
                  </a:tcPr>
                </a:tc>
                <a:tc>
                  <a:txBody>
                    <a:bodyPr/>
                    <a:lstStyle/>
                    <a:p>
                      <a:pPr algn="r" fontAlgn="b">
                        <a:buNone/>
                      </a:pPr>
                      <a:r>
                        <a:rPr lang="en-AU" sz="800" b="0" i="0" u="none" strike="noStrike">
                          <a:solidFill>
                            <a:srgbClr val="000000"/>
                          </a:solidFill>
                          <a:effectLst/>
                          <a:latin typeface="Arial" panose="020B0604020202020204" pitchFamily="34" charset="0"/>
                        </a:rPr>
                        <a:t>16.5%</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8DCF9F"/>
                    </a:solidFill>
                  </a:tcPr>
                </a:tc>
                <a:tc>
                  <a:txBody>
                    <a:bodyPr/>
                    <a:lstStyle/>
                    <a:p>
                      <a:pPr algn="r" fontAlgn="b">
                        <a:buNone/>
                      </a:pPr>
                      <a:r>
                        <a:rPr lang="en-AU" sz="800" b="0" i="0" u="none" strike="noStrike">
                          <a:solidFill>
                            <a:srgbClr val="000000"/>
                          </a:solidFill>
                          <a:effectLst/>
                          <a:latin typeface="Arial" panose="020B0604020202020204" pitchFamily="34" charset="0"/>
                        </a:rPr>
                        <a:t>18.3%</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78C78D"/>
                    </a:solidFill>
                  </a:tcPr>
                </a:tc>
                <a:tc>
                  <a:txBody>
                    <a:bodyPr/>
                    <a:lstStyle/>
                    <a:p>
                      <a:pPr algn="r" fontAlgn="b">
                        <a:buNone/>
                      </a:pPr>
                      <a:r>
                        <a:rPr lang="en-AU" sz="800" b="0" i="0" u="none" strike="noStrike">
                          <a:solidFill>
                            <a:srgbClr val="000000"/>
                          </a:solidFill>
                          <a:effectLst/>
                          <a:latin typeface="Arial" panose="020B0604020202020204" pitchFamily="34" charset="0"/>
                        </a:rPr>
                        <a:t>20.1%</a:t>
                      </a:r>
                    </a:p>
                  </a:txBody>
                  <a:tcPr marL="7330" marR="7330" marT="7330" marB="0" anchor="b">
                    <a:lnL>
                      <a:noFill/>
                    </a:lnL>
                    <a:lnR>
                      <a:noFill/>
                    </a:lnR>
                    <a:lnT w="6350" cap="flat" cmpd="sng" algn="ctr">
                      <a:solidFill>
                        <a:srgbClr val="000000"/>
                      </a:solidFill>
                      <a:prstDash val="solid"/>
                      <a:round/>
                      <a:headEnd type="none" w="med" len="med"/>
                      <a:tailEnd type="none" w="med" len="med"/>
                    </a:lnT>
                    <a:lnB>
                      <a:noFill/>
                    </a:lnB>
                    <a:solidFill>
                      <a:srgbClr val="63BE7B"/>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394100715"/>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6.00%</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11.2%</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CAE8D4"/>
                    </a:solidFill>
                  </a:tcPr>
                </a:tc>
                <a:tc>
                  <a:txBody>
                    <a:bodyPr/>
                    <a:lstStyle/>
                    <a:p>
                      <a:pPr algn="r" fontAlgn="b">
                        <a:buNone/>
                      </a:pPr>
                      <a:r>
                        <a:rPr lang="en-AU" sz="800" b="0" i="0" u="none" strike="noStrike">
                          <a:solidFill>
                            <a:srgbClr val="000000"/>
                          </a:solidFill>
                          <a:effectLst/>
                          <a:latin typeface="Arial" panose="020B0604020202020204" pitchFamily="34" charset="0"/>
                        </a:rPr>
                        <a:t>13.1%</a:t>
                      </a:r>
                    </a:p>
                  </a:txBody>
                  <a:tcPr marL="7330" marR="7330" marT="7330" marB="0" anchor="b">
                    <a:lnL>
                      <a:noFill/>
                    </a:lnL>
                    <a:lnR>
                      <a:noFill/>
                    </a:lnR>
                    <a:lnT>
                      <a:noFill/>
                    </a:lnT>
                    <a:lnB>
                      <a:noFill/>
                    </a:lnB>
                    <a:solidFill>
                      <a:srgbClr val="B4DFC1"/>
                    </a:solidFill>
                  </a:tcPr>
                </a:tc>
                <a:tc>
                  <a:txBody>
                    <a:bodyPr/>
                    <a:lstStyle/>
                    <a:p>
                      <a:pPr algn="r" fontAlgn="b">
                        <a:buNone/>
                      </a:pPr>
                      <a:r>
                        <a:rPr lang="en-AU" sz="800" b="0" i="0" u="none" strike="noStrike">
                          <a:solidFill>
                            <a:srgbClr val="000000"/>
                          </a:solidFill>
                          <a:effectLst/>
                          <a:latin typeface="Arial" panose="020B0604020202020204" pitchFamily="34" charset="0"/>
                        </a:rPr>
                        <a:t>15.0%</a:t>
                      </a:r>
                    </a:p>
                  </a:txBody>
                  <a:tcPr marL="7330" marR="7330" marT="7330" marB="0" anchor="b">
                    <a:lnL>
                      <a:noFill/>
                    </a:lnL>
                    <a:lnR>
                      <a:noFill/>
                    </a:lnR>
                    <a:lnT>
                      <a:noFill/>
                    </a:lnT>
                    <a:lnB>
                      <a:noFill/>
                    </a:lnB>
                    <a:solidFill>
                      <a:srgbClr val="9FD6AE"/>
                    </a:solidFill>
                  </a:tcPr>
                </a:tc>
                <a:tc>
                  <a:txBody>
                    <a:bodyPr/>
                    <a:lstStyle/>
                    <a:p>
                      <a:pPr algn="r" fontAlgn="b">
                        <a:buNone/>
                      </a:pPr>
                      <a:r>
                        <a:rPr lang="en-AU" sz="800" b="0" i="0" u="none" strike="noStrike">
                          <a:solidFill>
                            <a:srgbClr val="000000"/>
                          </a:solidFill>
                          <a:effectLst/>
                          <a:latin typeface="Arial" panose="020B0604020202020204" pitchFamily="34" charset="0"/>
                        </a:rPr>
                        <a:t>16.8%</a:t>
                      </a:r>
                    </a:p>
                  </a:txBody>
                  <a:tcPr marL="7330" marR="7330" marT="7330" marB="0" anchor="b">
                    <a:lnL>
                      <a:noFill/>
                    </a:lnL>
                    <a:lnR>
                      <a:noFill/>
                    </a:lnR>
                    <a:lnT>
                      <a:noFill/>
                    </a:lnT>
                    <a:lnB>
                      <a:noFill/>
                    </a:lnB>
                    <a:solidFill>
                      <a:srgbClr val="8ACE9C"/>
                    </a:solidFill>
                  </a:tcPr>
                </a:tc>
                <a:tc>
                  <a:txBody>
                    <a:bodyPr/>
                    <a:lstStyle/>
                    <a:p>
                      <a:pPr algn="r" fontAlgn="b">
                        <a:buNone/>
                      </a:pPr>
                      <a:r>
                        <a:rPr lang="en-AU" sz="800" b="0" i="0" u="none" strike="noStrike">
                          <a:solidFill>
                            <a:srgbClr val="000000"/>
                          </a:solidFill>
                          <a:effectLst/>
                          <a:latin typeface="Arial" panose="020B0604020202020204" pitchFamily="34" charset="0"/>
                        </a:rPr>
                        <a:t>18.5%</a:t>
                      </a:r>
                    </a:p>
                  </a:txBody>
                  <a:tcPr marL="7330" marR="7330" marT="7330" marB="0" anchor="b">
                    <a:lnL>
                      <a:noFill/>
                    </a:lnL>
                    <a:lnR>
                      <a:noFill/>
                    </a:lnR>
                    <a:lnT>
                      <a:noFill/>
                    </a:lnT>
                    <a:lnB>
                      <a:noFill/>
                    </a:lnB>
                    <a:solidFill>
                      <a:srgbClr val="75C68B"/>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607559758"/>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Exit Cap Rate</a:t>
                      </a: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6.25%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9.7%</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DCEFE3"/>
                    </a:solidFill>
                  </a:tcPr>
                </a:tc>
                <a:tc>
                  <a:txBody>
                    <a:bodyPr/>
                    <a:lstStyle/>
                    <a:p>
                      <a:pPr algn="r" fontAlgn="b">
                        <a:buNone/>
                      </a:pPr>
                      <a:r>
                        <a:rPr lang="en-AU" sz="800" b="0" i="0" u="none" strike="noStrike">
                          <a:solidFill>
                            <a:srgbClr val="000000"/>
                          </a:solidFill>
                          <a:effectLst/>
                          <a:latin typeface="Arial" panose="020B0604020202020204" pitchFamily="34" charset="0"/>
                        </a:rPr>
                        <a:t>11.7%</a:t>
                      </a:r>
                    </a:p>
                  </a:txBody>
                  <a:tcPr marL="7330" marR="7330" marT="7330" marB="0" anchor="b">
                    <a:lnL>
                      <a:noFill/>
                    </a:lnL>
                    <a:lnR>
                      <a:noFill/>
                    </a:lnR>
                    <a:lnT>
                      <a:noFill/>
                    </a:lnT>
                    <a:lnB>
                      <a:noFill/>
                    </a:lnB>
                    <a:solidFill>
                      <a:srgbClr val="C5E6D0"/>
                    </a:solidFill>
                  </a:tcPr>
                </a:tc>
                <a:tc>
                  <a:txBody>
                    <a:bodyPr/>
                    <a:lstStyle/>
                    <a:p>
                      <a:pPr algn="r" fontAlgn="b">
                        <a:buNone/>
                      </a:pPr>
                      <a:r>
                        <a:rPr lang="en-AU" sz="800" b="0" i="0" u="none" strike="noStrike">
                          <a:solidFill>
                            <a:srgbClr val="000000"/>
                          </a:solidFill>
                          <a:effectLst/>
                          <a:latin typeface="Arial" panose="020B0604020202020204" pitchFamily="34" charset="0"/>
                        </a:rPr>
                        <a:t>13.5%</a:t>
                      </a:r>
                    </a:p>
                  </a:txBody>
                  <a:tcPr marL="7330" marR="7330" marT="7330" marB="0" anchor="b">
                    <a:lnL>
                      <a:noFill/>
                    </a:lnL>
                    <a:lnR>
                      <a:noFill/>
                    </a:lnR>
                    <a:lnT>
                      <a:noFill/>
                    </a:lnT>
                    <a:lnB>
                      <a:noFill/>
                    </a:lnB>
                    <a:solidFill>
                      <a:srgbClr val="B0DDBD"/>
                    </a:solidFill>
                  </a:tcPr>
                </a:tc>
                <a:tc>
                  <a:txBody>
                    <a:bodyPr/>
                    <a:lstStyle/>
                    <a:p>
                      <a:pPr algn="r" fontAlgn="b">
                        <a:buNone/>
                      </a:pPr>
                      <a:r>
                        <a:rPr lang="en-AU" sz="800" b="0" i="0" u="none" strike="noStrike">
                          <a:solidFill>
                            <a:srgbClr val="000000"/>
                          </a:solidFill>
                          <a:effectLst/>
                          <a:latin typeface="Arial" panose="020B0604020202020204" pitchFamily="34" charset="0"/>
                        </a:rPr>
                        <a:t>15.3%</a:t>
                      </a:r>
                    </a:p>
                  </a:txBody>
                  <a:tcPr marL="7330" marR="7330" marT="7330" marB="0" anchor="b">
                    <a:lnL>
                      <a:noFill/>
                    </a:lnL>
                    <a:lnR>
                      <a:noFill/>
                    </a:lnR>
                    <a:lnT>
                      <a:noFill/>
                    </a:lnT>
                    <a:lnB>
                      <a:noFill/>
                    </a:lnB>
                    <a:solidFill>
                      <a:srgbClr val="9BD5AB"/>
                    </a:solidFill>
                  </a:tcPr>
                </a:tc>
                <a:tc>
                  <a:txBody>
                    <a:bodyPr/>
                    <a:lstStyle/>
                    <a:p>
                      <a:pPr algn="r" fontAlgn="b">
                        <a:buNone/>
                      </a:pPr>
                      <a:r>
                        <a:rPr lang="en-AU" sz="800" b="0" i="0" u="none" strike="noStrike">
                          <a:solidFill>
                            <a:srgbClr val="000000"/>
                          </a:solidFill>
                          <a:effectLst/>
                          <a:latin typeface="Arial" panose="020B0604020202020204" pitchFamily="34" charset="0"/>
                        </a:rPr>
                        <a:t>17.1%</a:t>
                      </a:r>
                    </a:p>
                  </a:txBody>
                  <a:tcPr marL="7330" marR="7330" marT="7330" marB="0" anchor="b">
                    <a:lnL>
                      <a:noFill/>
                    </a:lnL>
                    <a:lnR>
                      <a:noFill/>
                    </a:lnR>
                    <a:lnT>
                      <a:noFill/>
                    </a:lnT>
                    <a:lnB>
                      <a:noFill/>
                    </a:lnB>
                    <a:solidFill>
                      <a:srgbClr val="87CD9A"/>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458899214"/>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6.50%</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8.3%</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ECF6F2"/>
                    </a:solidFill>
                  </a:tcPr>
                </a:tc>
                <a:tc>
                  <a:txBody>
                    <a:bodyPr/>
                    <a:lstStyle/>
                    <a:p>
                      <a:pPr algn="r" fontAlgn="b">
                        <a:buNone/>
                      </a:pPr>
                      <a:r>
                        <a:rPr lang="en-AU" sz="800" b="0" i="0" u="none" strike="noStrike">
                          <a:solidFill>
                            <a:srgbClr val="000000"/>
                          </a:solidFill>
                          <a:effectLst/>
                          <a:latin typeface="Arial" panose="020B0604020202020204" pitchFamily="34" charset="0"/>
                        </a:rPr>
                        <a:t>10.2%</a:t>
                      </a:r>
                    </a:p>
                  </a:txBody>
                  <a:tcPr marL="7330" marR="7330" marT="7330" marB="0" anchor="b">
                    <a:lnL>
                      <a:noFill/>
                    </a:lnL>
                    <a:lnR>
                      <a:noFill/>
                    </a:lnR>
                    <a:lnT>
                      <a:noFill/>
                    </a:lnT>
                    <a:lnB>
                      <a:noFill/>
                    </a:lnB>
                    <a:solidFill>
                      <a:srgbClr val="D6EDDE"/>
                    </a:solidFill>
                  </a:tcPr>
                </a:tc>
                <a:tc>
                  <a:txBody>
                    <a:bodyPr/>
                    <a:lstStyle/>
                    <a:p>
                      <a:pPr algn="r" fontAlgn="b">
                        <a:buNone/>
                      </a:pPr>
                      <a:r>
                        <a:rPr lang="en-AU" sz="800" b="0" i="0" u="none" strike="noStrike">
                          <a:solidFill>
                            <a:srgbClr val="000000"/>
                          </a:solidFill>
                          <a:effectLst/>
                          <a:latin typeface="Arial" panose="020B0604020202020204" pitchFamily="34" charset="0"/>
                        </a:rPr>
                        <a:t>12.1%</a:t>
                      </a:r>
                    </a:p>
                  </a:txBody>
                  <a:tcPr marL="7330" marR="7330" marT="7330" marB="0" anchor="b">
                    <a:lnL>
                      <a:noFill/>
                    </a:lnL>
                    <a:lnR>
                      <a:noFill/>
                    </a:lnR>
                    <a:lnT>
                      <a:noFill/>
                    </a:lnT>
                    <a:lnB>
                      <a:noFill/>
                    </a:lnB>
                    <a:solidFill>
                      <a:srgbClr val="C0E4CC"/>
                    </a:solidFill>
                  </a:tcPr>
                </a:tc>
                <a:tc>
                  <a:txBody>
                    <a:bodyPr/>
                    <a:lstStyle/>
                    <a:p>
                      <a:pPr algn="r" fontAlgn="b">
                        <a:buNone/>
                      </a:pPr>
                      <a:r>
                        <a:rPr lang="en-AU" sz="800" b="0" i="0" u="none" strike="noStrike">
                          <a:solidFill>
                            <a:srgbClr val="000000"/>
                          </a:solidFill>
                          <a:effectLst/>
                          <a:latin typeface="Arial" panose="020B0604020202020204" pitchFamily="34" charset="0"/>
                        </a:rPr>
                        <a:t>13.9%</a:t>
                      </a:r>
                    </a:p>
                  </a:txBody>
                  <a:tcPr marL="7330" marR="7330" marT="7330" marB="0" anchor="b">
                    <a:lnL>
                      <a:noFill/>
                    </a:lnL>
                    <a:lnR>
                      <a:noFill/>
                    </a:lnR>
                    <a:lnT>
                      <a:noFill/>
                    </a:lnT>
                    <a:lnB>
                      <a:noFill/>
                    </a:lnB>
                    <a:solidFill>
                      <a:srgbClr val="ABDCBA"/>
                    </a:solidFill>
                  </a:tcPr>
                </a:tc>
                <a:tc>
                  <a:txBody>
                    <a:bodyPr/>
                    <a:lstStyle/>
                    <a:p>
                      <a:pPr algn="r" fontAlgn="b">
                        <a:buNone/>
                      </a:pPr>
                      <a:r>
                        <a:rPr lang="en-AU" sz="800" b="0" i="0" u="none" strike="noStrike">
                          <a:solidFill>
                            <a:srgbClr val="000000"/>
                          </a:solidFill>
                          <a:effectLst/>
                          <a:latin typeface="Arial" panose="020B0604020202020204" pitchFamily="34" charset="0"/>
                        </a:rPr>
                        <a:t>15.6%</a:t>
                      </a:r>
                    </a:p>
                  </a:txBody>
                  <a:tcPr marL="7330" marR="7330" marT="7330" marB="0" anchor="b">
                    <a:lnL>
                      <a:noFill/>
                    </a:lnL>
                    <a:lnR>
                      <a:noFill/>
                    </a:lnR>
                    <a:lnT>
                      <a:noFill/>
                    </a:lnT>
                    <a:lnB>
                      <a:noFill/>
                    </a:lnB>
                    <a:solidFill>
                      <a:srgbClr val="97D3A8"/>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44674874"/>
                  </a:ext>
                </a:extLst>
              </a:tr>
              <a:tr h="151227">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tc>
                  <a:txBody>
                    <a:bodyPr/>
                    <a:lstStyle/>
                    <a:p>
                      <a:pPr algn="r" fontAlgn="b">
                        <a:buNone/>
                      </a:pPr>
                      <a:r>
                        <a:rPr lang="en-AU" sz="800" b="1" i="0" u="none" strike="noStrike">
                          <a:solidFill>
                            <a:srgbClr val="000000"/>
                          </a:solidFill>
                          <a:effectLst/>
                          <a:latin typeface="Arial" panose="020B0604020202020204" pitchFamily="34" charset="0"/>
                        </a:rPr>
                        <a:t>6.75%</a:t>
                      </a:r>
                    </a:p>
                  </a:txBody>
                  <a:tcPr marL="7330" marR="7330" marT="733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AU" sz="800" b="0" i="0" u="none" strike="noStrike">
                          <a:solidFill>
                            <a:srgbClr val="000000"/>
                          </a:solidFill>
                          <a:effectLst/>
                          <a:latin typeface="Arial" panose="020B0604020202020204" pitchFamily="34" charset="0"/>
                        </a:rPr>
                        <a:t>6.9%</a:t>
                      </a:r>
                    </a:p>
                  </a:txBody>
                  <a:tcPr marL="7330" marR="7330" marT="7330" marB="0" anchor="b">
                    <a:lnL w="6350" cap="flat" cmpd="sng" algn="ctr">
                      <a:solidFill>
                        <a:srgbClr val="000000"/>
                      </a:solidFill>
                      <a:prstDash val="solid"/>
                      <a:round/>
                      <a:headEnd type="none" w="med" len="med"/>
                      <a:tailEnd type="none" w="med" len="med"/>
                    </a:lnL>
                    <a:lnR>
                      <a:noFill/>
                    </a:lnR>
                    <a:lnT>
                      <a:noFill/>
                    </a:lnT>
                    <a:lnB>
                      <a:noFill/>
                    </a:lnB>
                    <a:solidFill>
                      <a:srgbClr val="FCFCFF"/>
                    </a:solidFill>
                  </a:tcPr>
                </a:tc>
                <a:tc>
                  <a:txBody>
                    <a:bodyPr/>
                    <a:lstStyle/>
                    <a:p>
                      <a:pPr algn="r" fontAlgn="b">
                        <a:buNone/>
                      </a:pPr>
                      <a:r>
                        <a:rPr lang="en-AU" sz="800" b="0" i="0" u="none" strike="noStrike">
                          <a:solidFill>
                            <a:srgbClr val="000000"/>
                          </a:solidFill>
                          <a:effectLst/>
                          <a:latin typeface="Arial" panose="020B0604020202020204" pitchFamily="34" charset="0"/>
                        </a:rPr>
                        <a:t>8.8%</a:t>
                      </a:r>
                    </a:p>
                  </a:txBody>
                  <a:tcPr marL="7330" marR="7330" marT="7330" marB="0" anchor="b">
                    <a:lnL>
                      <a:noFill/>
                    </a:lnL>
                    <a:lnR>
                      <a:noFill/>
                    </a:lnR>
                    <a:lnT>
                      <a:noFill/>
                    </a:lnT>
                    <a:lnB>
                      <a:noFill/>
                    </a:lnB>
                    <a:solidFill>
                      <a:srgbClr val="E6F3EC"/>
                    </a:solidFill>
                  </a:tcPr>
                </a:tc>
                <a:tc>
                  <a:txBody>
                    <a:bodyPr/>
                    <a:lstStyle/>
                    <a:p>
                      <a:pPr algn="r" fontAlgn="b">
                        <a:buNone/>
                      </a:pPr>
                      <a:r>
                        <a:rPr lang="en-AU" sz="800" b="0" i="0" u="none" strike="noStrike">
                          <a:solidFill>
                            <a:srgbClr val="000000"/>
                          </a:solidFill>
                          <a:effectLst/>
                          <a:latin typeface="Arial" panose="020B0604020202020204" pitchFamily="34" charset="0"/>
                        </a:rPr>
                        <a:t>10.7%</a:t>
                      </a:r>
                    </a:p>
                  </a:txBody>
                  <a:tcPr marL="7330" marR="7330" marT="7330" marB="0" anchor="b">
                    <a:lnL>
                      <a:noFill/>
                    </a:lnL>
                    <a:lnR>
                      <a:noFill/>
                    </a:lnR>
                    <a:lnT>
                      <a:noFill/>
                    </a:lnT>
                    <a:lnB>
                      <a:noFill/>
                    </a:lnB>
                    <a:solidFill>
                      <a:srgbClr val="D0EBD9"/>
                    </a:solidFill>
                  </a:tcPr>
                </a:tc>
                <a:tc>
                  <a:txBody>
                    <a:bodyPr/>
                    <a:lstStyle/>
                    <a:p>
                      <a:pPr algn="r" fontAlgn="b">
                        <a:buNone/>
                      </a:pPr>
                      <a:r>
                        <a:rPr lang="en-AU" sz="800" b="0" i="0" u="none" strike="noStrike">
                          <a:solidFill>
                            <a:srgbClr val="000000"/>
                          </a:solidFill>
                          <a:effectLst/>
                          <a:latin typeface="Arial" panose="020B0604020202020204" pitchFamily="34" charset="0"/>
                        </a:rPr>
                        <a:t>12.5%</a:t>
                      </a:r>
                    </a:p>
                  </a:txBody>
                  <a:tcPr marL="7330" marR="7330" marT="7330" marB="0" anchor="b">
                    <a:lnL>
                      <a:noFill/>
                    </a:lnL>
                    <a:lnR>
                      <a:noFill/>
                    </a:lnR>
                    <a:lnT>
                      <a:noFill/>
                    </a:lnT>
                    <a:lnB>
                      <a:noFill/>
                    </a:lnB>
                    <a:solidFill>
                      <a:srgbClr val="BBE2C7"/>
                    </a:solidFill>
                  </a:tcPr>
                </a:tc>
                <a:tc>
                  <a:txBody>
                    <a:bodyPr/>
                    <a:lstStyle/>
                    <a:p>
                      <a:pPr algn="r" fontAlgn="b">
                        <a:buNone/>
                      </a:pPr>
                      <a:r>
                        <a:rPr lang="en-AU" sz="800" b="0" i="0" u="none" strike="noStrike">
                          <a:solidFill>
                            <a:srgbClr val="000000"/>
                          </a:solidFill>
                          <a:effectLst/>
                          <a:latin typeface="Arial" panose="020B0604020202020204" pitchFamily="34" charset="0"/>
                        </a:rPr>
                        <a:t>14.3%</a:t>
                      </a:r>
                    </a:p>
                  </a:txBody>
                  <a:tcPr marL="7330" marR="7330" marT="7330" marB="0" anchor="b">
                    <a:lnL>
                      <a:noFill/>
                    </a:lnL>
                    <a:lnR>
                      <a:noFill/>
                    </a:lnR>
                    <a:lnT>
                      <a:noFill/>
                    </a:lnT>
                    <a:lnB>
                      <a:noFill/>
                    </a:lnB>
                    <a:solidFill>
                      <a:srgbClr val="A7DAB6"/>
                    </a:solidFill>
                  </a:tcPr>
                </a:tc>
                <a:tc>
                  <a:txBody>
                    <a:bodyPr/>
                    <a:lstStyle/>
                    <a:p>
                      <a:pPr algn="l" fontAlgn="ctr">
                        <a:buNone/>
                      </a:pPr>
                      <a:endParaRPr lang="en-AU" sz="800" b="0" i="0" u="none" strike="noStrike">
                        <a:solidFill>
                          <a:srgbClr val="000000"/>
                        </a:solidFill>
                        <a:effectLst/>
                        <a:latin typeface="Arial" panose="020B0604020202020204" pitchFamily="34" charset="0"/>
                      </a:endParaRPr>
                    </a:p>
                  </a:txBody>
                  <a:tcPr marL="7330" marR="7330" marT="7330" marB="0" anchor="ctr">
                    <a:lnL>
                      <a:noFill/>
                    </a:lnL>
                    <a:lnR>
                      <a:noFill/>
                    </a:lnR>
                    <a:lnT>
                      <a:noFill/>
                    </a:lnT>
                    <a:lnB>
                      <a:noFill/>
                    </a:lnB>
                    <a:noFill/>
                  </a:tcPr>
                </a:tc>
                <a:tc>
                  <a:txBody>
                    <a:bodyPr/>
                    <a:lstStyle/>
                    <a:p>
                      <a:pPr algn="l" fontAlgn="b">
                        <a:buNone/>
                      </a:pPr>
                      <a:endParaRPr lang="en-AU" sz="800" b="0" i="0" u="none" strike="noStrike">
                        <a:solidFill>
                          <a:srgbClr val="000000"/>
                        </a:solidFill>
                        <a:effectLst/>
                        <a:latin typeface="Arial" panose="020B0604020202020204" pitchFamily="34" charset="0"/>
                      </a:endParaRPr>
                    </a:p>
                  </a:txBody>
                  <a:tcPr marL="7330" marR="7330" marT="7330" marB="0" anchor="b">
                    <a:lnL>
                      <a:noFill/>
                    </a:lnL>
                    <a:lnR>
                      <a:noFill/>
                    </a:lnR>
                    <a:lnT>
                      <a:noFill/>
                    </a:lnT>
                    <a:lnB>
                      <a:noFill/>
                    </a:lnB>
                    <a:noFill/>
                  </a:tcPr>
                </a:tc>
                <a:extLst>
                  <a:ext uri="{0D108BD9-81ED-4DB2-BD59-A6C34878D82A}">
                    <a16:rowId xmlns:a16="http://schemas.microsoft.com/office/drawing/2014/main" val="2356672341"/>
                  </a:ext>
                </a:extLst>
              </a:tr>
            </a:tbl>
          </a:graphicData>
        </a:graphic>
      </p:graphicFrame>
    </p:spTree>
    <p:extLst>
      <p:ext uri="{BB962C8B-B14F-4D97-AF65-F5344CB8AC3E}">
        <p14:creationId xmlns:p14="http://schemas.microsoft.com/office/powerpoint/2010/main" val="11631303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DAFE4-C212-8177-D2A7-92A28029EA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A8FB776-E7CF-EF58-383E-FB1AAC0E2613}"/>
              </a:ext>
            </a:extLst>
          </p:cNvPr>
          <p:cNvSpPr>
            <a:spLocks noGrp="1"/>
          </p:cNvSpPr>
          <p:nvPr>
            <p:ph type="body" sz="quarter" idx="10"/>
          </p:nvPr>
        </p:nvSpPr>
        <p:spPr/>
        <p:txBody>
          <a:bodyPr/>
          <a:lstStyle/>
          <a:p>
            <a:r>
              <a:rPr lang="en-AU"/>
              <a:t>Weighted Average Cost of Capital</a:t>
            </a:r>
          </a:p>
        </p:txBody>
      </p:sp>
      <p:sp>
        <p:nvSpPr>
          <p:cNvPr id="3" name="Text Placeholder 2">
            <a:extLst>
              <a:ext uri="{FF2B5EF4-FFF2-40B4-BE49-F238E27FC236}">
                <a16:creationId xmlns:a16="http://schemas.microsoft.com/office/drawing/2014/main" id="{754529E1-CBA6-0F78-8DD7-95F4CF9FD645}"/>
              </a:ext>
            </a:extLst>
          </p:cNvPr>
          <p:cNvSpPr>
            <a:spLocks noGrp="1"/>
          </p:cNvSpPr>
          <p:nvPr>
            <p:ph type="body" sz="quarter" idx="12"/>
          </p:nvPr>
        </p:nvSpPr>
        <p:spPr/>
        <p:txBody>
          <a:bodyPr/>
          <a:lstStyle/>
          <a:p>
            <a:r>
              <a:rPr lang="en-AU"/>
              <a:t>Assumptions</a:t>
            </a:r>
          </a:p>
        </p:txBody>
      </p:sp>
      <p:graphicFrame>
        <p:nvGraphicFramePr>
          <p:cNvPr id="6" name="Table 5">
            <a:extLst>
              <a:ext uri="{FF2B5EF4-FFF2-40B4-BE49-F238E27FC236}">
                <a16:creationId xmlns:a16="http://schemas.microsoft.com/office/drawing/2014/main" id="{E8BC048E-9BEF-6199-470F-48D87B061A10}"/>
              </a:ext>
            </a:extLst>
          </p:cNvPr>
          <p:cNvGraphicFramePr>
            <a:graphicFrameLocks noGrp="1"/>
          </p:cNvGraphicFramePr>
          <p:nvPr>
            <p:extLst>
              <p:ext uri="{D42A27DB-BD31-4B8C-83A1-F6EECF244321}">
                <p14:modId xmlns:p14="http://schemas.microsoft.com/office/powerpoint/2010/main" val="3661236257"/>
              </p:ext>
            </p:extLst>
          </p:nvPr>
        </p:nvGraphicFramePr>
        <p:xfrm>
          <a:off x="215902" y="1160463"/>
          <a:ext cx="4127499" cy="3387488"/>
        </p:xfrm>
        <a:graphic>
          <a:graphicData uri="http://schemas.openxmlformats.org/drawingml/2006/table">
            <a:tbl>
              <a:tblPr/>
              <a:tblGrid>
                <a:gridCol w="1860953">
                  <a:extLst>
                    <a:ext uri="{9D8B030D-6E8A-4147-A177-3AD203B41FA5}">
                      <a16:colId xmlns:a16="http://schemas.microsoft.com/office/drawing/2014/main" val="1876336414"/>
                    </a:ext>
                  </a:extLst>
                </a:gridCol>
                <a:gridCol w="1133273">
                  <a:extLst>
                    <a:ext uri="{9D8B030D-6E8A-4147-A177-3AD203B41FA5}">
                      <a16:colId xmlns:a16="http://schemas.microsoft.com/office/drawing/2014/main" val="4165444260"/>
                    </a:ext>
                  </a:extLst>
                </a:gridCol>
                <a:gridCol w="1133273">
                  <a:extLst>
                    <a:ext uri="{9D8B030D-6E8A-4147-A177-3AD203B41FA5}">
                      <a16:colId xmlns:a16="http://schemas.microsoft.com/office/drawing/2014/main" val="3985229006"/>
                    </a:ext>
                  </a:extLst>
                </a:gridCol>
              </a:tblGrid>
              <a:tr h="105843">
                <a:tc>
                  <a:txBody>
                    <a:bodyPr/>
                    <a:lstStyle/>
                    <a:p>
                      <a:pPr algn="l" fontAlgn="ctr">
                        <a:buNone/>
                      </a:pPr>
                      <a:r>
                        <a:rPr lang="en-AU" sz="800" b="1" i="0" u="none" strike="noStrike">
                          <a:solidFill>
                            <a:srgbClr val="000000"/>
                          </a:solidFill>
                          <a:effectLst/>
                          <a:latin typeface="Aptos Narrow" panose="020B0004020202020204" pitchFamily="34" charset="0"/>
                        </a:rPr>
                        <a:t>Company Inputs</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l" fontAlgn="ctr">
                        <a:buNone/>
                      </a:pPr>
                      <a:r>
                        <a:rPr lang="en-AU" sz="800" b="1" i="0" u="none" strike="noStrike">
                          <a:solidFill>
                            <a:srgbClr val="000000"/>
                          </a:solidFill>
                          <a:effectLst/>
                          <a:latin typeface="Aptos Narrow" panose="020B0004020202020204" pitchFamily="34" charset="0"/>
                        </a:rPr>
                        <a:t> </a:t>
                      </a:r>
                    </a:p>
                  </a:txBody>
                  <a:tcPr marL="8368" marR="8368" marT="8368" marB="0" anchor="ctr">
                    <a:lnL>
                      <a:noFill/>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Value</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ED8D2"/>
                    </a:solidFill>
                  </a:tcPr>
                </a:tc>
                <a:extLst>
                  <a:ext uri="{0D108BD9-81ED-4DB2-BD59-A6C34878D82A}">
                    <a16:rowId xmlns:a16="http://schemas.microsoft.com/office/drawing/2014/main" val="1940443100"/>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Debt to Value Ratio</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35.0%</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033491805"/>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Equity to Value Ratio</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65.0%</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31511533"/>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Debt to Equity Ratio</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53.8%</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82954022"/>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Effective Tax Rate</a:t>
                      </a:r>
                    </a:p>
                  </a:txBody>
                  <a:tcPr marL="8368" marR="8368" marT="8368"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8368" marR="8368" marT="836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30.0%</a:t>
                      </a:r>
                    </a:p>
                  </a:txBody>
                  <a:tcPr marL="8368" marR="8368" marT="8368"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957803"/>
                  </a:ext>
                </a:extLst>
              </a:tr>
              <a:tr h="105843">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5270199"/>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Risk-free Rate</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Value</a:t>
                      </a:r>
                    </a:p>
                  </a:txBody>
                  <a:tcPr marL="8368" marR="8368" marT="8368" marB="0" anchor="ctr">
                    <a:lnL>
                      <a:noFill/>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Weighting</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ED8D2"/>
                    </a:solidFill>
                  </a:tcPr>
                </a:tc>
                <a:extLst>
                  <a:ext uri="{0D108BD9-81ED-4DB2-BD59-A6C34878D82A}">
                    <a16:rowId xmlns:a16="http://schemas.microsoft.com/office/drawing/2014/main" val="287477366"/>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5Y Gov Bond Yield</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4.69%</a:t>
                      </a: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50.0%</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190070295"/>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10Y Gov Bond Yield</a:t>
                      </a:r>
                    </a:p>
                  </a:txBody>
                  <a:tcPr marL="8368" marR="8368" marT="8368"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5.07%</a:t>
                      </a:r>
                    </a:p>
                  </a:txBody>
                  <a:tcPr marL="8368" marR="8368" marT="836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50.0%</a:t>
                      </a:r>
                    </a:p>
                  </a:txBody>
                  <a:tcPr marL="8368" marR="8368" marT="8368"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7000473"/>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Risk-free Rate</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4.88%</a:t>
                      </a: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100.0%</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96083818"/>
                  </a:ext>
                </a:extLst>
              </a:tr>
              <a:tr h="105843">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0279363"/>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Market Risk Premium</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Value</a:t>
                      </a:r>
                    </a:p>
                  </a:txBody>
                  <a:tcPr marL="8368" marR="8368" marT="8368" marB="0" anchor="ctr">
                    <a:lnL>
                      <a:noFill/>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Weighting</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ED8D2"/>
                    </a:solidFill>
                  </a:tcPr>
                </a:tc>
                <a:extLst>
                  <a:ext uri="{0D108BD9-81ED-4DB2-BD59-A6C34878D82A}">
                    <a16:rowId xmlns:a16="http://schemas.microsoft.com/office/drawing/2014/main" val="363186842"/>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Bloomberg MRP</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5.84%</a:t>
                      </a: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33.3%</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215252688"/>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Damodaran ERP</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4.23%</a:t>
                      </a: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33.3%</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459502929"/>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Wright approach</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5.82%</a:t>
                      </a: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33.3%</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003562109"/>
                  </a:ext>
                </a:extLst>
              </a:tr>
              <a:tr h="105843">
                <a:tc>
                  <a:txBody>
                    <a:bodyPr/>
                    <a:lstStyle/>
                    <a:p>
                      <a:pPr algn="l" fontAlgn="ctr">
                        <a:buNone/>
                      </a:pPr>
                      <a:r>
                        <a:rPr lang="en-AU" sz="800" b="0" i="1" u="none" strike="noStrike">
                          <a:solidFill>
                            <a:srgbClr val="000000"/>
                          </a:solidFill>
                          <a:effectLst/>
                          <a:latin typeface="Aptos Narrow" panose="020B0004020202020204" pitchFamily="34" charset="0"/>
                        </a:rPr>
                        <a:t>Expected market return</a:t>
                      </a:r>
                    </a:p>
                  </a:txBody>
                  <a:tcPr marL="75312" marR="8368" marT="8368"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1" u="none" strike="noStrike">
                          <a:solidFill>
                            <a:srgbClr val="0000FF"/>
                          </a:solidFill>
                          <a:effectLst/>
                          <a:latin typeface="Aptos Narrow" panose="020B0004020202020204" pitchFamily="34" charset="0"/>
                        </a:rPr>
                        <a:t>10.70%</a:t>
                      </a:r>
                    </a:p>
                  </a:txBody>
                  <a:tcPr marL="8368" marR="8368" marT="836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1" u="none" strike="noStrike">
                          <a:solidFill>
                            <a:srgbClr val="000000"/>
                          </a:solidFill>
                          <a:effectLst/>
                          <a:latin typeface="Aptos Narrow" panose="020B0004020202020204" pitchFamily="34" charset="0"/>
                        </a:rPr>
                        <a:t> </a:t>
                      </a:r>
                    </a:p>
                  </a:txBody>
                  <a:tcPr marL="8368" marR="8368" marT="8368"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pattFill prst="pct25">
                      <a:fgClr>
                        <a:srgbClr val="000000"/>
                      </a:fgClr>
                      <a:bgClr>
                        <a:srgbClr val="FFFFFF"/>
                      </a:bgClr>
                    </a:pattFill>
                  </a:tcPr>
                </a:tc>
                <a:extLst>
                  <a:ext uri="{0D108BD9-81ED-4DB2-BD59-A6C34878D82A}">
                    <a16:rowId xmlns:a16="http://schemas.microsoft.com/office/drawing/2014/main" val="3638925695"/>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Market Risk Premium</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5.30%</a:t>
                      </a: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100.0%</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66714816"/>
                  </a:ext>
                </a:extLst>
              </a:tr>
              <a:tr h="105843">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635402"/>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Cost of Debt</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Value</a:t>
                      </a:r>
                    </a:p>
                  </a:txBody>
                  <a:tcPr marL="8368" marR="8368" marT="8368" marB="0" anchor="ctr">
                    <a:lnL>
                      <a:noFill/>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Weighting</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ED8D2"/>
                    </a:solidFill>
                  </a:tcPr>
                </a:tc>
                <a:extLst>
                  <a:ext uri="{0D108BD9-81ED-4DB2-BD59-A6C34878D82A}">
                    <a16:rowId xmlns:a16="http://schemas.microsoft.com/office/drawing/2014/main" val="88507326"/>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5Y BBSW + spread</a:t>
                      </a:r>
                    </a:p>
                  </a:txBody>
                  <a:tcPr marL="8368" marR="8368" marT="8368"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5.00%</a:t>
                      </a:r>
                    </a:p>
                  </a:txBody>
                  <a:tcPr marL="8368" marR="8368" marT="8368"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100.0%</a:t>
                      </a:r>
                    </a:p>
                  </a:txBody>
                  <a:tcPr marL="8368" marR="8368" marT="8368"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081865953"/>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SOFR</a:t>
                      </a:r>
                    </a:p>
                  </a:txBody>
                  <a:tcPr marL="8368" marR="8368" marT="8368"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3.66%</a:t>
                      </a:r>
                    </a:p>
                  </a:txBody>
                  <a:tcPr marL="8368" marR="8368" marT="836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a:t>
                      </a:r>
                    </a:p>
                  </a:txBody>
                  <a:tcPr marL="8368" marR="8368" marT="8368"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8876131"/>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Cost of Debt</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5.00%</a:t>
                      </a: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1" u="none" strike="noStrike">
                          <a:solidFill>
                            <a:srgbClr val="000000"/>
                          </a:solidFill>
                          <a:effectLst/>
                          <a:latin typeface="Aptos Narrow" panose="020B0004020202020204" pitchFamily="34" charset="0"/>
                        </a:rPr>
                        <a:t>100.0%</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998774855"/>
                  </a:ext>
                </a:extLst>
              </a:tr>
              <a:tr h="105843">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4346373"/>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Beta</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Value</a:t>
                      </a:r>
                    </a:p>
                  </a:txBody>
                  <a:tcPr marL="8368" marR="8368" marT="8368" marB="0" anchor="ctr">
                    <a:lnL>
                      <a:noFill/>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Weighting</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ED8D2"/>
                    </a:solidFill>
                  </a:tcPr>
                </a:tc>
                <a:extLst>
                  <a:ext uri="{0D108BD9-81ED-4DB2-BD59-A6C34878D82A}">
                    <a16:rowId xmlns:a16="http://schemas.microsoft.com/office/drawing/2014/main" val="3597175256"/>
                  </a:ext>
                </a:extLst>
              </a:tr>
              <a:tr h="105843">
                <a:tc>
                  <a:txBody>
                    <a:bodyPr/>
                    <a:lstStyle/>
                    <a:p>
                      <a:pPr algn="l" fontAlgn="ctr">
                        <a:buNone/>
                      </a:pPr>
                      <a:r>
                        <a:rPr lang="en-AU" sz="800" b="0" i="0" u="none" strike="noStrike">
                          <a:solidFill>
                            <a:srgbClr val="000000"/>
                          </a:solidFill>
                          <a:effectLst/>
                          <a:latin typeface="Aptos Narrow" panose="020B0004020202020204" pitchFamily="34" charset="0"/>
                        </a:rPr>
                        <a:t>Comparator Beta</a:t>
                      </a:r>
                    </a:p>
                  </a:txBody>
                  <a:tcPr marL="8368" marR="8368" marT="8368"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0.94</a:t>
                      </a:r>
                    </a:p>
                  </a:txBody>
                  <a:tcPr marL="8368" marR="8368" marT="836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100.0%</a:t>
                      </a:r>
                    </a:p>
                  </a:txBody>
                  <a:tcPr marL="8368" marR="8368" marT="8368"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229591"/>
                  </a:ext>
                </a:extLst>
              </a:tr>
              <a:tr h="105843">
                <a:tc>
                  <a:txBody>
                    <a:bodyPr/>
                    <a:lstStyle/>
                    <a:p>
                      <a:pPr algn="l" fontAlgn="ctr">
                        <a:buNone/>
                      </a:pPr>
                      <a:r>
                        <a:rPr lang="en-AU" sz="800" b="1" i="0" u="none" strike="noStrike">
                          <a:solidFill>
                            <a:srgbClr val="000000"/>
                          </a:solidFill>
                          <a:effectLst/>
                          <a:latin typeface="Aptos Narrow" panose="020B0004020202020204" pitchFamily="34" charset="0"/>
                        </a:rPr>
                        <a:t>Beta</a:t>
                      </a:r>
                    </a:p>
                  </a:txBody>
                  <a:tcPr marL="8368" marR="8368" marT="836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0.94</a:t>
                      </a:r>
                    </a:p>
                  </a:txBody>
                  <a:tcPr marL="8368" marR="8368" marT="836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800" b="1" i="0" u="none" strike="noStrike">
                          <a:solidFill>
                            <a:srgbClr val="000000"/>
                          </a:solidFill>
                          <a:effectLst/>
                          <a:latin typeface="Aptos Narrow" panose="020B0004020202020204" pitchFamily="34" charset="0"/>
                        </a:rPr>
                        <a:t>100.0%</a:t>
                      </a:r>
                    </a:p>
                  </a:txBody>
                  <a:tcPr marL="8368" marR="8368" marT="836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734291451"/>
                  </a:ext>
                </a:extLst>
              </a:tr>
            </a:tbl>
          </a:graphicData>
        </a:graphic>
      </p:graphicFrame>
      <p:graphicFrame>
        <p:nvGraphicFramePr>
          <p:cNvPr id="7" name="Table 6">
            <a:extLst>
              <a:ext uri="{FF2B5EF4-FFF2-40B4-BE49-F238E27FC236}">
                <a16:creationId xmlns:a16="http://schemas.microsoft.com/office/drawing/2014/main" id="{C15DD8E0-71DF-4475-8DAA-0816E914E4EF}"/>
              </a:ext>
            </a:extLst>
          </p:cNvPr>
          <p:cNvGraphicFramePr>
            <a:graphicFrameLocks noGrp="1"/>
          </p:cNvGraphicFramePr>
          <p:nvPr>
            <p:extLst>
              <p:ext uri="{D42A27DB-BD31-4B8C-83A1-F6EECF244321}">
                <p14:modId xmlns:p14="http://schemas.microsoft.com/office/powerpoint/2010/main" val="2195288541"/>
              </p:ext>
            </p:extLst>
          </p:nvPr>
        </p:nvGraphicFramePr>
        <p:xfrm>
          <a:off x="4533900" y="1160466"/>
          <a:ext cx="4394200" cy="3387495"/>
        </p:xfrm>
        <a:graphic>
          <a:graphicData uri="http://schemas.openxmlformats.org/drawingml/2006/table">
            <a:tbl>
              <a:tblPr/>
              <a:tblGrid>
                <a:gridCol w="1981200">
                  <a:extLst>
                    <a:ext uri="{9D8B030D-6E8A-4147-A177-3AD203B41FA5}">
                      <a16:colId xmlns:a16="http://schemas.microsoft.com/office/drawing/2014/main" val="3150929539"/>
                    </a:ext>
                  </a:extLst>
                </a:gridCol>
                <a:gridCol w="1206500">
                  <a:extLst>
                    <a:ext uri="{9D8B030D-6E8A-4147-A177-3AD203B41FA5}">
                      <a16:colId xmlns:a16="http://schemas.microsoft.com/office/drawing/2014/main" val="1702351131"/>
                    </a:ext>
                  </a:extLst>
                </a:gridCol>
                <a:gridCol w="1206500">
                  <a:extLst>
                    <a:ext uri="{9D8B030D-6E8A-4147-A177-3AD203B41FA5}">
                      <a16:colId xmlns:a16="http://schemas.microsoft.com/office/drawing/2014/main" val="2402630525"/>
                    </a:ext>
                  </a:extLst>
                </a:gridCol>
              </a:tblGrid>
              <a:tr h="225833">
                <a:tc>
                  <a:txBody>
                    <a:bodyPr/>
                    <a:lstStyle/>
                    <a:p>
                      <a:pPr algn="l" fontAlgn="ctr">
                        <a:buNone/>
                      </a:pPr>
                      <a:r>
                        <a:rPr lang="en-AU" sz="1000" b="1" i="0" u="none" strike="noStrike">
                          <a:solidFill>
                            <a:srgbClr val="000000"/>
                          </a:solidFill>
                          <a:effectLst/>
                          <a:latin typeface="Aptos Narrow" panose="020B0004020202020204" pitchFamily="34" charset="0"/>
                        </a:rPr>
                        <a:t>WACC</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l" fontAlgn="ctr">
                        <a:buNone/>
                      </a:pPr>
                      <a:r>
                        <a:rPr lang="en-AU" sz="1000" b="1" i="0" u="none" strike="noStrike">
                          <a:solidFill>
                            <a:srgbClr val="000000"/>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DED8D2"/>
                    </a:solidFill>
                  </a:tcPr>
                </a:tc>
                <a:tc>
                  <a:txBody>
                    <a:bodyPr/>
                    <a:lstStyle/>
                    <a:p>
                      <a:pPr algn="ctr" fontAlgn="ctr">
                        <a:buNone/>
                      </a:pPr>
                      <a:r>
                        <a:rPr lang="en-AU" sz="1000" b="1" i="0" u="none" strike="noStrike">
                          <a:solidFill>
                            <a:srgbClr val="000000"/>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ED8D2"/>
                    </a:solidFill>
                  </a:tcPr>
                </a:tc>
                <a:extLst>
                  <a:ext uri="{0D108BD9-81ED-4DB2-BD59-A6C34878D82A}">
                    <a16:rowId xmlns:a16="http://schemas.microsoft.com/office/drawing/2014/main" val="3445214148"/>
                  </a:ext>
                </a:extLst>
              </a:tr>
              <a:tr h="225833">
                <a:tc>
                  <a:txBody>
                    <a:bodyPr/>
                    <a:lstStyle/>
                    <a:p>
                      <a:pPr algn="l" fontAlgn="ctr">
                        <a:buNone/>
                      </a:pPr>
                      <a:r>
                        <a:rPr lang="en-AU" sz="1000" b="1" i="0" u="none" strike="noStrike">
                          <a:solidFill>
                            <a:srgbClr val="FFFFFF"/>
                          </a:solidFill>
                          <a:effectLst/>
                          <a:latin typeface="Aptos Narrow" panose="020B0004020202020204" pitchFamily="34" charset="0"/>
                        </a:rPr>
                        <a:t>Cost of Equity</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ACCBF9"/>
                    </a:solidFill>
                  </a:tcPr>
                </a:tc>
                <a:tc>
                  <a:txBody>
                    <a:bodyPr/>
                    <a:lstStyle/>
                    <a:p>
                      <a:pPr algn="l" fontAlgn="ctr">
                        <a:buNone/>
                      </a:pPr>
                      <a:r>
                        <a:rPr lang="en-AU" sz="1000" b="1" i="0" u="none" strike="noStrike">
                          <a:solidFill>
                            <a:srgbClr val="FFFFFF"/>
                          </a:solidFill>
                          <a:effectLst/>
                          <a:latin typeface="Aptos Narrow" panose="020B0004020202020204" pitchFamily="34" charset="0"/>
                        </a:rPr>
                        <a:t> </a:t>
                      </a:r>
                    </a:p>
                  </a:txBody>
                  <a:tcPr marL="9525" marR="9525" marT="9525" marB="0" anchor="ctr">
                    <a:lnL>
                      <a:noFill/>
                    </a:lnL>
                    <a:lnR>
                      <a:noFill/>
                    </a:lnR>
                    <a:lnT>
                      <a:noFill/>
                    </a:lnT>
                    <a:lnB>
                      <a:noFill/>
                    </a:lnB>
                    <a:solidFill>
                      <a:srgbClr val="ACCBF9"/>
                    </a:solidFill>
                  </a:tcPr>
                </a:tc>
                <a:tc>
                  <a:txBody>
                    <a:bodyPr/>
                    <a:lstStyle/>
                    <a:p>
                      <a:pPr algn="ctr" fontAlgn="ctr">
                        <a:buNone/>
                      </a:pPr>
                      <a:r>
                        <a:rPr lang="en-AU" sz="1000" b="1" i="0" u="none" strike="noStrike">
                          <a:solidFill>
                            <a:srgbClr val="FFFFFF"/>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ACCBF9"/>
                    </a:solidFill>
                  </a:tcPr>
                </a:tc>
                <a:extLst>
                  <a:ext uri="{0D108BD9-81ED-4DB2-BD59-A6C34878D82A}">
                    <a16:rowId xmlns:a16="http://schemas.microsoft.com/office/drawing/2014/main" val="1674251547"/>
                  </a:ext>
                </a:extLst>
              </a:tr>
              <a:tr h="225833">
                <a:tc>
                  <a:txBody>
                    <a:bodyPr/>
                    <a:lstStyle/>
                    <a:p>
                      <a:pPr algn="l" fontAlgn="ctr">
                        <a:buNone/>
                      </a:pPr>
                      <a:r>
                        <a:rPr lang="en-AU" sz="1000" b="0" i="0" u="none" strike="noStrike">
                          <a:solidFill>
                            <a:srgbClr val="000000"/>
                          </a:solidFill>
                          <a:effectLst/>
                          <a:latin typeface="Aptos Narrow" panose="020B0004020202020204" pitchFamily="34" charset="0"/>
                        </a:rPr>
                        <a:t>Market Risk Premium</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a:noFill/>
                    </a:lnB>
                    <a:noFill/>
                  </a:tcPr>
                </a:tc>
                <a:tc>
                  <a:txBody>
                    <a:bodyPr/>
                    <a:lstStyle/>
                    <a:p>
                      <a:pPr algn="ctr" fontAlgn="ctr">
                        <a:buNone/>
                      </a:pPr>
                      <a:r>
                        <a:rPr lang="en-AU" sz="1000" b="0" i="0" u="none" strike="noStrike">
                          <a:solidFill>
                            <a:srgbClr val="000000"/>
                          </a:solidFill>
                          <a:effectLst/>
                          <a:latin typeface="Aptos Narrow" panose="020B0004020202020204" pitchFamily="34" charset="0"/>
                        </a:rPr>
                        <a:t>5.30%</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071794846"/>
                  </a:ext>
                </a:extLst>
              </a:tr>
              <a:tr h="225833">
                <a:tc>
                  <a:txBody>
                    <a:bodyPr/>
                    <a:lstStyle/>
                    <a:p>
                      <a:pPr algn="l" fontAlgn="ctr">
                        <a:buNone/>
                      </a:pPr>
                      <a:r>
                        <a:rPr lang="en-AU" sz="1000" b="0" i="0" u="none" strike="noStrike">
                          <a:solidFill>
                            <a:srgbClr val="000000"/>
                          </a:solidFill>
                          <a:effectLst/>
                          <a:latin typeface="Aptos Narrow" panose="020B0004020202020204" pitchFamily="34" charset="0"/>
                        </a:rPr>
                        <a:t>Beta</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a:noFill/>
                    </a:lnB>
                    <a:noFill/>
                  </a:tcPr>
                </a:tc>
                <a:tc>
                  <a:txBody>
                    <a:bodyPr/>
                    <a:lstStyle/>
                    <a:p>
                      <a:pPr algn="ctr" fontAlgn="ctr">
                        <a:buNone/>
                      </a:pPr>
                      <a:r>
                        <a:rPr lang="en-AU" sz="1000" b="0" i="0" u="none" strike="noStrike">
                          <a:solidFill>
                            <a:srgbClr val="000000"/>
                          </a:solidFill>
                          <a:effectLst/>
                          <a:latin typeface="Aptos Narrow" panose="020B0004020202020204" pitchFamily="34" charset="0"/>
                        </a:rPr>
                        <a:t>0.94</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33695335"/>
                  </a:ext>
                </a:extLst>
              </a:tr>
              <a:tr h="225833">
                <a:tc>
                  <a:txBody>
                    <a:bodyPr/>
                    <a:lstStyle/>
                    <a:p>
                      <a:pPr algn="l" fontAlgn="ctr">
                        <a:buNone/>
                      </a:pPr>
                      <a:r>
                        <a:rPr lang="en-AU" sz="1000" b="0" i="0" u="none" strike="noStrike">
                          <a:solidFill>
                            <a:srgbClr val="000000"/>
                          </a:solidFill>
                          <a:effectLst/>
                          <a:latin typeface="Aptos Narrow" panose="020B0004020202020204" pitchFamily="34" charset="0"/>
                        </a:rPr>
                        <a:t>Risk-free Rate</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1000" b="0" i="0" u="none" strike="noStrike">
                          <a:solidFill>
                            <a:srgbClr val="000000"/>
                          </a:solidFill>
                          <a:effectLst/>
                          <a:latin typeface="Aptos Narrow" panose="020B0004020202020204" pitchFamily="34" charset="0"/>
                        </a:rPr>
                        <a:t>4.9%</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7630376"/>
                  </a:ext>
                </a:extLst>
              </a:tr>
              <a:tr h="225833">
                <a:tc>
                  <a:txBody>
                    <a:bodyPr/>
                    <a:lstStyle/>
                    <a:p>
                      <a:pPr algn="l" fontAlgn="ctr">
                        <a:buNone/>
                      </a:pPr>
                      <a:r>
                        <a:rPr lang="en-AU" sz="1000" b="1" i="0" u="none" strike="noStrike">
                          <a:solidFill>
                            <a:srgbClr val="000000"/>
                          </a:solidFill>
                          <a:effectLst/>
                          <a:latin typeface="Aptos Narrow" panose="020B0004020202020204" pitchFamily="34" charset="0"/>
                        </a:rPr>
                        <a:t>Cost of Equity</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1000" b="1" i="0" u="none" strike="noStrike">
                          <a:solidFill>
                            <a:srgbClr val="000000"/>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1000" b="1" i="0" u="none" strike="noStrike">
                          <a:solidFill>
                            <a:srgbClr val="000000"/>
                          </a:solidFill>
                          <a:effectLst/>
                          <a:latin typeface="Aptos Narrow" panose="020B0004020202020204" pitchFamily="34" charset="0"/>
                        </a:rPr>
                        <a:t>9.88%</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7907525"/>
                  </a:ext>
                </a:extLst>
              </a:tr>
              <a:tr h="225833">
                <a:tc>
                  <a:txBody>
                    <a:bodyPr/>
                    <a:lstStyle/>
                    <a:p>
                      <a:pPr algn="l" fontAlgn="ctr">
                        <a:buNone/>
                      </a:pPr>
                      <a:r>
                        <a:rPr lang="en-AU" sz="1000" b="0" i="1" u="none" strike="noStrike">
                          <a:solidFill>
                            <a:srgbClr val="000000"/>
                          </a:solidFill>
                          <a:effectLst/>
                          <a:latin typeface="Aptos Narrow" panose="020B0004020202020204" pitchFamily="34" charset="0"/>
                        </a:rPr>
                        <a:t>Cost of Equity Portion</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1000" b="0" i="1" u="none" strike="noStrike">
                        <a:solidFill>
                          <a:srgbClr val="000000"/>
                        </a:solidFill>
                        <a:effectLst/>
                        <a:latin typeface="Aptos Narrow" panose="020B0004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1000" b="0" i="0" u="none" strike="noStrike">
                          <a:solidFill>
                            <a:srgbClr val="000000"/>
                          </a:solidFill>
                          <a:effectLst/>
                          <a:latin typeface="Aptos Narrow" panose="020B0004020202020204" pitchFamily="34" charset="0"/>
                        </a:rPr>
                        <a:t>6.4%</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162049106"/>
                  </a:ext>
                </a:extLst>
              </a:tr>
              <a:tr h="225833">
                <a:tc>
                  <a:txBody>
                    <a:bodyPr/>
                    <a:lstStyle/>
                    <a:p>
                      <a:pPr algn="l" fontAlgn="ctr">
                        <a:buNone/>
                      </a:pPr>
                      <a:r>
                        <a:rPr lang="en-AU" sz="10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a:noFill/>
                    </a:lnB>
                    <a:noFill/>
                  </a:tcPr>
                </a:tc>
                <a:tc>
                  <a:txBody>
                    <a:bodyPr/>
                    <a:lstStyle/>
                    <a:p>
                      <a:pPr algn="ctr" fontAlgn="ctr">
                        <a:buNone/>
                      </a:pPr>
                      <a:r>
                        <a:rPr lang="en-AU" sz="1000" b="0" i="0" u="none" strike="noStrike">
                          <a:solidFill>
                            <a:srgbClr val="000000"/>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863919069"/>
                  </a:ext>
                </a:extLst>
              </a:tr>
              <a:tr h="225833">
                <a:tc>
                  <a:txBody>
                    <a:bodyPr/>
                    <a:lstStyle/>
                    <a:p>
                      <a:pPr algn="l" fontAlgn="ctr">
                        <a:buNone/>
                      </a:pPr>
                      <a:r>
                        <a:rPr lang="en-AU" sz="1000" b="1" i="0" u="none" strike="noStrike">
                          <a:solidFill>
                            <a:srgbClr val="FFFFFF"/>
                          </a:solidFill>
                          <a:effectLst/>
                          <a:latin typeface="Aptos Narrow" panose="020B0004020202020204" pitchFamily="34" charset="0"/>
                        </a:rPr>
                        <a:t>Cost of Debt</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ACCBF9"/>
                    </a:solidFill>
                  </a:tcPr>
                </a:tc>
                <a:tc>
                  <a:txBody>
                    <a:bodyPr/>
                    <a:lstStyle/>
                    <a:p>
                      <a:pPr algn="l" fontAlgn="ctr">
                        <a:buNone/>
                      </a:pPr>
                      <a:r>
                        <a:rPr lang="en-AU" sz="1000" b="1" i="0" u="none" strike="noStrike">
                          <a:solidFill>
                            <a:srgbClr val="FFFFFF"/>
                          </a:solidFill>
                          <a:effectLst/>
                          <a:latin typeface="Aptos Narrow" panose="020B0004020202020204" pitchFamily="34" charset="0"/>
                        </a:rPr>
                        <a:t> </a:t>
                      </a:r>
                    </a:p>
                  </a:txBody>
                  <a:tcPr marL="9525" marR="9525" marT="9525" marB="0" anchor="ctr">
                    <a:lnL>
                      <a:noFill/>
                    </a:lnL>
                    <a:lnR>
                      <a:noFill/>
                    </a:lnR>
                    <a:lnT>
                      <a:noFill/>
                    </a:lnT>
                    <a:lnB>
                      <a:noFill/>
                    </a:lnB>
                    <a:solidFill>
                      <a:srgbClr val="ACCBF9"/>
                    </a:solidFill>
                  </a:tcPr>
                </a:tc>
                <a:tc>
                  <a:txBody>
                    <a:bodyPr/>
                    <a:lstStyle/>
                    <a:p>
                      <a:pPr algn="ctr" fontAlgn="ctr">
                        <a:buNone/>
                      </a:pPr>
                      <a:r>
                        <a:rPr lang="en-AU" sz="1000" b="1" i="0" u="none" strike="noStrike">
                          <a:solidFill>
                            <a:srgbClr val="FFFFFF"/>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ACCBF9"/>
                    </a:solidFill>
                  </a:tcPr>
                </a:tc>
                <a:extLst>
                  <a:ext uri="{0D108BD9-81ED-4DB2-BD59-A6C34878D82A}">
                    <a16:rowId xmlns:a16="http://schemas.microsoft.com/office/drawing/2014/main" val="3280687261"/>
                  </a:ext>
                </a:extLst>
              </a:tr>
              <a:tr h="225833">
                <a:tc>
                  <a:txBody>
                    <a:bodyPr/>
                    <a:lstStyle/>
                    <a:p>
                      <a:pPr algn="l" fontAlgn="ctr">
                        <a:buNone/>
                      </a:pPr>
                      <a:r>
                        <a:rPr lang="en-AU" sz="1000" b="0" i="0" u="none" strike="noStrike">
                          <a:solidFill>
                            <a:srgbClr val="000000"/>
                          </a:solidFill>
                          <a:effectLst/>
                          <a:latin typeface="Aptos Narrow" panose="020B0004020202020204" pitchFamily="34" charset="0"/>
                        </a:rPr>
                        <a:t>Cost of Debt</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a:noFill/>
                    </a:lnB>
                    <a:noFill/>
                  </a:tcPr>
                </a:tc>
                <a:tc>
                  <a:txBody>
                    <a:bodyPr/>
                    <a:lstStyle/>
                    <a:p>
                      <a:pPr algn="ctr" fontAlgn="ctr">
                        <a:buNone/>
                      </a:pPr>
                      <a:r>
                        <a:rPr lang="en-AU" sz="1000" b="0" i="1" u="none" strike="noStrike">
                          <a:solidFill>
                            <a:srgbClr val="000000"/>
                          </a:solidFill>
                          <a:effectLst/>
                          <a:latin typeface="Aptos Narrow" panose="020B0004020202020204" pitchFamily="34" charset="0"/>
                        </a:rPr>
                        <a:t>5.0%</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163481675"/>
                  </a:ext>
                </a:extLst>
              </a:tr>
              <a:tr h="225833">
                <a:tc>
                  <a:txBody>
                    <a:bodyPr/>
                    <a:lstStyle/>
                    <a:p>
                      <a:pPr algn="l" fontAlgn="ctr">
                        <a:buNone/>
                      </a:pPr>
                      <a:r>
                        <a:rPr lang="en-AU" sz="1000" b="0" i="0" u="none" strike="noStrike">
                          <a:solidFill>
                            <a:srgbClr val="000000"/>
                          </a:solidFill>
                          <a:effectLst/>
                          <a:latin typeface="Aptos Narrow" panose="020B0004020202020204" pitchFamily="34" charset="0"/>
                        </a:rPr>
                        <a:t>Tax Rate</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1000" b="0" i="1" u="none" strike="noStrike">
                          <a:solidFill>
                            <a:srgbClr val="000000"/>
                          </a:solidFill>
                          <a:effectLst/>
                          <a:latin typeface="Aptos Narrow" panose="020B0004020202020204" pitchFamily="34" charset="0"/>
                        </a:rPr>
                        <a:t>30.0%</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1635003"/>
                  </a:ext>
                </a:extLst>
              </a:tr>
              <a:tr h="225833">
                <a:tc>
                  <a:txBody>
                    <a:bodyPr/>
                    <a:lstStyle/>
                    <a:p>
                      <a:pPr algn="l" fontAlgn="ctr">
                        <a:buNone/>
                      </a:pPr>
                      <a:r>
                        <a:rPr lang="en-AU" sz="1000" b="1" i="0" u="none" strike="noStrike">
                          <a:solidFill>
                            <a:srgbClr val="000000"/>
                          </a:solidFill>
                          <a:effectLst/>
                          <a:latin typeface="Aptos Narrow" panose="020B0004020202020204" pitchFamily="34" charset="0"/>
                        </a:rPr>
                        <a:t>After-tax Cost of Debt</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1000" b="1" i="0" u="none" strike="noStrike">
                          <a:solidFill>
                            <a:srgbClr val="000000"/>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1000" b="1" i="1" u="none" strike="noStrike">
                          <a:solidFill>
                            <a:srgbClr val="000000"/>
                          </a:solidFill>
                          <a:effectLst/>
                          <a:latin typeface="Aptos Narrow" panose="020B0004020202020204" pitchFamily="34" charset="0"/>
                        </a:rPr>
                        <a:t>3.5%</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4438754"/>
                  </a:ext>
                </a:extLst>
              </a:tr>
              <a:tr h="225833">
                <a:tc>
                  <a:txBody>
                    <a:bodyPr/>
                    <a:lstStyle/>
                    <a:p>
                      <a:pPr algn="l" fontAlgn="ctr">
                        <a:buNone/>
                      </a:pPr>
                      <a:r>
                        <a:rPr lang="en-AU" sz="1000" b="0" i="1" u="none" strike="noStrike">
                          <a:solidFill>
                            <a:srgbClr val="000000"/>
                          </a:solidFill>
                          <a:effectLst/>
                          <a:latin typeface="Aptos Narrow" panose="020B0004020202020204" pitchFamily="34" charset="0"/>
                        </a:rPr>
                        <a:t>Cost of Debt Portion</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1000" b="0" i="1" u="none" strike="noStrike">
                          <a:solidFill>
                            <a:srgbClr val="000000"/>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1000" b="0" i="0" u="none" strike="noStrike">
                          <a:solidFill>
                            <a:srgbClr val="000000"/>
                          </a:solidFill>
                          <a:effectLst/>
                          <a:latin typeface="Aptos Narrow" panose="020B0004020202020204" pitchFamily="34" charset="0"/>
                        </a:rPr>
                        <a:t>1.2%</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0316296"/>
                  </a:ext>
                </a:extLst>
              </a:tr>
              <a:tr h="225833">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1000" b="0" i="0" u="none" strike="noStrike">
                        <a:solidFill>
                          <a:srgbClr val="000000"/>
                        </a:solidFill>
                        <a:effectLst/>
                        <a:latin typeface="Aptos Narrow" panose="020B0004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6964230"/>
                  </a:ext>
                </a:extLst>
              </a:tr>
              <a:tr h="225833">
                <a:tc>
                  <a:txBody>
                    <a:bodyPr/>
                    <a:lstStyle/>
                    <a:p>
                      <a:pPr algn="l" fontAlgn="ctr">
                        <a:buNone/>
                      </a:pPr>
                      <a:r>
                        <a:rPr lang="en-AU" sz="1000" b="1" i="0" u="none" strike="noStrike">
                          <a:solidFill>
                            <a:srgbClr val="000000"/>
                          </a:solidFill>
                          <a:effectLst/>
                          <a:latin typeface="Aptos Narrow" panose="020B0004020202020204" pitchFamily="34" charset="0"/>
                        </a:rPr>
                        <a:t>WACC</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buNone/>
                      </a:pPr>
                      <a:r>
                        <a:rPr lang="en-AU" sz="1000" b="1" i="0" u="none" strike="noStrike">
                          <a:solidFill>
                            <a:srgbClr val="000000"/>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n-AU" sz="1000" b="1" i="0" u="none" strike="noStrike">
                          <a:solidFill>
                            <a:srgbClr val="000000"/>
                          </a:solidFill>
                          <a:effectLst/>
                          <a:latin typeface="Aptos Narrow" panose="020B0004020202020204" pitchFamily="34" charset="0"/>
                        </a:rPr>
                        <a:t>7.65%</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73053743"/>
                  </a:ext>
                </a:extLst>
              </a:tr>
            </a:tbl>
          </a:graphicData>
        </a:graphic>
      </p:graphicFrame>
      <p:graphicFrame>
        <p:nvGraphicFramePr>
          <p:cNvPr id="8" name="Table 7">
            <a:extLst>
              <a:ext uri="{FF2B5EF4-FFF2-40B4-BE49-F238E27FC236}">
                <a16:creationId xmlns:a16="http://schemas.microsoft.com/office/drawing/2014/main" id="{EF81A3F7-037C-A6C3-B085-CB3025A1E480}"/>
              </a:ext>
            </a:extLst>
          </p:cNvPr>
          <p:cNvGraphicFramePr>
            <a:graphicFrameLocks noGrp="1"/>
          </p:cNvGraphicFramePr>
          <p:nvPr>
            <p:extLst>
              <p:ext uri="{D42A27DB-BD31-4B8C-83A1-F6EECF244321}">
                <p14:modId xmlns:p14="http://schemas.microsoft.com/office/powerpoint/2010/main" val="159451212"/>
              </p:ext>
            </p:extLst>
          </p:nvPr>
        </p:nvGraphicFramePr>
        <p:xfrm>
          <a:off x="215900" y="4599117"/>
          <a:ext cx="8712198" cy="1780460"/>
        </p:xfrm>
        <a:graphic>
          <a:graphicData uri="http://schemas.openxmlformats.org/drawingml/2006/table">
            <a:tbl>
              <a:tblPr/>
              <a:tblGrid>
                <a:gridCol w="792018">
                  <a:extLst>
                    <a:ext uri="{9D8B030D-6E8A-4147-A177-3AD203B41FA5}">
                      <a16:colId xmlns:a16="http://schemas.microsoft.com/office/drawing/2014/main" val="1304369342"/>
                    </a:ext>
                  </a:extLst>
                </a:gridCol>
                <a:gridCol w="792018">
                  <a:extLst>
                    <a:ext uri="{9D8B030D-6E8A-4147-A177-3AD203B41FA5}">
                      <a16:colId xmlns:a16="http://schemas.microsoft.com/office/drawing/2014/main" val="316826505"/>
                    </a:ext>
                  </a:extLst>
                </a:gridCol>
                <a:gridCol w="792018">
                  <a:extLst>
                    <a:ext uri="{9D8B030D-6E8A-4147-A177-3AD203B41FA5}">
                      <a16:colId xmlns:a16="http://schemas.microsoft.com/office/drawing/2014/main" val="3745841404"/>
                    </a:ext>
                  </a:extLst>
                </a:gridCol>
                <a:gridCol w="792018">
                  <a:extLst>
                    <a:ext uri="{9D8B030D-6E8A-4147-A177-3AD203B41FA5}">
                      <a16:colId xmlns:a16="http://schemas.microsoft.com/office/drawing/2014/main" val="3636628341"/>
                    </a:ext>
                  </a:extLst>
                </a:gridCol>
                <a:gridCol w="792018">
                  <a:extLst>
                    <a:ext uri="{9D8B030D-6E8A-4147-A177-3AD203B41FA5}">
                      <a16:colId xmlns:a16="http://schemas.microsoft.com/office/drawing/2014/main" val="4265229803"/>
                    </a:ext>
                  </a:extLst>
                </a:gridCol>
                <a:gridCol w="792018">
                  <a:extLst>
                    <a:ext uri="{9D8B030D-6E8A-4147-A177-3AD203B41FA5}">
                      <a16:colId xmlns:a16="http://schemas.microsoft.com/office/drawing/2014/main" val="3006400583"/>
                    </a:ext>
                  </a:extLst>
                </a:gridCol>
                <a:gridCol w="792018">
                  <a:extLst>
                    <a:ext uri="{9D8B030D-6E8A-4147-A177-3AD203B41FA5}">
                      <a16:colId xmlns:a16="http://schemas.microsoft.com/office/drawing/2014/main" val="3404029778"/>
                    </a:ext>
                  </a:extLst>
                </a:gridCol>
                <a:gridCol w="792018">
                  <a:extLst>
                    <a:ext uri="{9D8B030D-6E8A-4147-A177-3AD203B41FA5}">
                      <a16:colId xmlns:a16="http://schemas.microsoft.com/office/drawing/2014/main" val="3394380037"/>
                    </a:ext>
                  </a:extLst>
                </a:gridCol>
                <a:gridCol w="792018">
                  <a:extLst>
                    <a:ext uri="{9D8B030D-6E8A-4147-A177-3AD203B41FA5}">
                      <a16:colId xmlns:a16="http://schemas.microsoft.com/office/drawing/2014/main" val="624107309"/>
                    </a:ext>
                  </a:extLst>
                </a:gridCol>
                <a:gridCol w="792018">
                  <a:extLst>
                    <a:ext uri="{9D8B030D-6E8A-4147-A177-3AD203B41FA5}">
                      <a16:colId xmlns:a16="http://schemas.microsoft.com/office/drawing/2014/main" val="729162299"/>
                    </a:ext>
                  </a:extLst>
                </a:gridCol>
                <a:gridCol w="792018">
                  <a:extLst>
                    <a:ext uri="{9D8B030D-6E8A-4147-A177-3AD203B41FA5}">
                      <a16:colId xmlns:a16="http://schemas.microsoft.com/office/drawing/2014/main" val="296152345"/>
                    </a:ext>
                  </a:extLst>
                </a:gridCol>
              </a:tblGrid>
              <a:tr h="95202">
                <a:tc>
                  <a:txBody>
                    <a:bodyPr/>
                    <a:lstStyle/>
                    <a:p>
                      <a:pPr algn="l" fontAlgn="ctr">
                        <a:buNone/>
                      </a:pPr>
                      <a:r>
                        <a:rPr lang="en-AU" sz="800" b="1" i="0" u="none" strike="noStrike">
                          <a:solidFill>
                            <a:srgbClr val="FFFFFF"/>
                          </a:solidFill>
                          <a:effectLst/>
                          <a:latin typeface="Aptos Narrow" panose="020B0004020202020204" pitchFamily="34" charset="0"/>
                        </a:rPr>
                        <a:t>Beta Calculations</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tc>
                  <a:txBody>
                    <a:bodyPr/>
                    <a:lstStyle/>
                    <a:p>
                      <a:pPr algn="l" fontAlgn="ctr">
                        <a:buNone/>
                      </a:pPr>
                      <a:r>
                        <a:rPr lang="en-AU" sz="800" b="1" i="0" u="none" strike="noStrike">
                          <a:solidFill>
                            <a:srgbClr val="FFFFFF"/>
                          </a:solidFill>
                          <a:effectLst/>
                          <a:latin typeface="Aptos Narrow" panose="020B0004020202020204" pitchFamily="34" charset="0"/>
                        </a:rPr>
                        <a:t> </a:t>
                      </a:r>
                    </a:p>
                  </a:txBody>
                  <a:tcPr marL="5660" marR="5660" marT="5660" marB="0" anchor="ctr">
                    <a:lnL>
                      <a:noFill/>
                    </a:lnL>
                    <a:lnR>
                      <a:noFill/>
                    </a:lnR>
                    <a:lnT>
                      <a:noFill/>
                    </a:lnT>
                    <a:lnB>
                      <a:noFill/>
                    </a:lnB>
                    <a:solidFill>
                      <a:srgbClr val="DED8D2"/>
                    </a:solidFill>
                  </a:tcPr>
                </a:tc>
                <a:extLst>
                  <a:ext uri="{0D108BD9-81ED-4DB2-BD59-A6C34878D82A}">
                    <a16:rowId xmlns:a16="http://schemas.microsoft.com/office/drawing/2014/main" val="2311935487"/>
                  </a:ext>
                </a:extLst>
              </a:tr>
              <a:tr h="95202">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3Yr Average</a:t>
                      </a: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1"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Unlevered</a:t>
                      </a:r>
                    </a:p>
                  </a:txBody>
                  <a:tcPr marL="5660" marR="5660" marT="5660" marB="0" anchor="ctr">
                    <a:lnL>
                      <a:noFill/>
                    </a:lnL>
                    <a:lnR>
                      <a:noFill/>
                    </a:lnR>
                    <a:lnT>
                      <a:noFill/>
                    </a:lnT>
                    <a:lnB>
                      <a:noFill/>
                    </a:lnB>
                    <a:noFill/>
                  </a:tcPr>
                </a:tc>
                <a:extLst>
                  <a:ext uri="{0D108BD9-81ED-4DB2-BD59-A6C34878D82A}">
                    <a16:rowId xmlns:a16="http://schemas.microsoft.com/office/drawing/2014/main" val="503516439"/>
                  </a:ext>
                </a:extLst>
              </a:tr>
              <a:tr h="95202">
                <a:tc>
                  <a:txBody>
                    <a:bodyPr/>
                    <a:lstStyle/>
                    <a:p>
                      <a:pPr algn="l" fontAlgn="ctr">
                        <a:buNone/>
                      </a:pPr>
                      <a:r>
                        <a:rPr lang="en-AU" sz="800" b="1" i="0" u="none" strike="noStrike">
                          <a:solidFill>
                            <a:srgbClr val="000000"/>
                          </a:solidFill>
                          <a:effectLst/>
                          <a:latin typeface="Aptos Narrow" panose="020B0004020202020204" pitchFamily="34" charset="0"/>
                        </a:rPr>
                        <a:t>Company</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1" i="0" u="none" strike="noStrike">
                          <a:solidFill>
                            <a:srgbClr val="000000"/>
                          </a:solidFill>
                          <a:effectLst/>
                          <a:latin typeface="Aptos Narrow" panose="020B0004020202020204" pitchFamily="34" charset="0"/>
                        </a:rPr>
                        <a:t> </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Ticker</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Tax Rate</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Levered Beta</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Net Debt (M)</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Market Cap. (M)</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Enterprise Val. (M)</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Pref./Equity</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Debt/Equity</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Beta</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8445107"/>
                  </a:ext>
                </a:extLst>
              </a:tr>
              <a:tr h="95202">
                <a:tc>
                  <a:txBody>
                    <a:bodyPr/>
                    <a:lstStyle/>
                    <a:p>
                      <a:pPr algn="l" fontAlgn="ctr">
                        <a:buNone/>
                      </a:pPr>
                      <a:r>
                        <a:rPr lang="en-AU" sz="800" b="0" i="0" u="none" strike="noStrike">
                          <a:solidFill>
                            <a:srgbClr val="000000"/>
                          </a:solidFill>
                          <a:effectLst/>
                          <a:latin typeface="Aptos Narrow" panose="020B0004020202020204" pitchFamily="34" charset="0"/>
                        </a:rPr>
                        <a:t>Region Group</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RGN</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29.78%</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0.89</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1,627.2</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2,584.7</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4,211.9</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63.0%</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0.62</a:t>
                      </a: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81268833"/>
                  </a:ext>
                </a:extLst>
              </a:tr>
              <a:tr h="186181">
                <a:tc>
                  <a:txBody>
                    <a:bodyPr/>
                    <a:lstStyle/>
                    <a:p>
                      <a:pPr algn="l" fontAlgn="ctr">
                        <a:buNone/>
                      </a:pPr>
                      <a:r>
                        <a:rPr lang="en-AU" sz="800" b="0" i="0" u="none" strike="noStrike">
                          <a:solidFill>
                            <a:srgbClr val="000000"/>
                          </a:solidFill>
                          <a:effectLst/>
                          <a:latin typeface="Aptos Narrow" panose="020B0004020202020204" pitchFamily="34" charset="0"/>
                        </a:rPr>
                        <a:t>Charter Hall Retail REIT</a:t>
                      </a: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CQR</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0.00%</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0.90</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1,545.6</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2,307.5</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3,853.1</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67.0%</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0.54</a:t>
                      </a:r>
                    </a:p>
                  </a:txBody>
                  <a:tcPr marL="5660" marR="5660" marT="5660" marB="0" anchor="ctr">
                    <a:lnL>
                      <a:noFill/>
                    </a:lnL>
                    <a:lnR>
                      <a:noFill/>
                    </a:lnR>
                    <a:lnT>
                      <a:noFill/>
                    </a:lnT>
                    <a:lnB>
                      <a:noFill/>
                    </a:lnB>
                    <a:noFill/>
                  </a:tcPr>
                </a:tc>
                <a:extLst>
                  <a:ext uri="{0D108BD9-81ED-4DB2-BD59-A6C34878D82A}">
                    <a16:rowId xmlns:a16="http://schemas.microsoft.com/office/drawing/2014/main" val="1828440733"/>
                  </a:ext>
                </a:extLst>
              </a:tr>
              <a:tr h="95202">
                <a:tc gridSpan="2">
                  <a:txBody>
                    <a:bodyPr/>
                    <a:lstStyle/>
                    <a:p>
                      <a:pPr algn="l" fontAlgn="ctr">
                        <a:buNone/>
                      </a:pPr>
                      <a:r>
                        <a:rPr lang="en-AU" sz="800" b="0" i="0" u="none" strike="noStrike">
                          <a:solidFill>
                            <a:srgbClr val="000000"/>
                          </a:solidFill>
                          <a:effectLst/>
                          <a:latin typeface="Aptos Narrow" panose="020B0004020202020204" pitchFamily="34" charset="0"/>
                        </a:rPr>
                        <a:t>HomeCo Daily Needs REIT</a:t>
                      </a:r>
                    </a:p>
                  </a:txBody>
                  <a:tcPr marL="5660" marR="5660" marT="5660" marB="0" anchor="ctr">
                    <a:lnL>
                      <a:noFill/>
                    </a:lnL>
                    <a:lnR>
                      <a:noFill/>
                    </a:lnR>
                    <a:lnT>
                      <a:noFill/>
                    </a:lnT>
                    <a:lnB>
                      <a:noFill/>
                    </a:lnB>
                    <a:noFill/>
                  </a:tcPr>
                </a:tc>
                <a:tc hMerge="1">
                  <a:txBody>
                    <a:bodyPr/>
                    <a:lstStyle/>
                    <a:p>
                      <a:endParaRPr lang="en-AU"/>
                    </a:p>
                  </a:txBody>
                  <a:tcPr/>
                </a:tc>
                <a:tc>
                  <a:txBody>
                    <a:bodyPr/>
                    <a:lstStyle/>
                    <a:p>
                      <a:pPr algn="ctr" fontAlgn="ctr">
                        <a:buNone/>
                      </a:pPr>
                      <a:r>
                        <a:rPr lang="en-AU" sz="800" b="0" i="0" u="none" strike="noStrike">
                          <a:solidFill>
                            <a:srgbClr val="000000"/>
                          </a:solidFill>
                          <a:effectLst/>
                          <a:latin typeface="Aptos Narrow" panose="020B0004020202020204" pitchFamily="34" charset="0"/>
                        </a:rPr>
                        <a:t>HDN</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0.00%</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0.85</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1,853.5</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2,343.3</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4,196.8</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79.1%</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0.47</a:t>
                      </a:r>
                    </a:p>
                  </a:txBody>
                  <a:tcPr marL="5660" marR="5660" marT="5660" marB="0" anchor="ctr">
                    <a:lnL>
                      <a:noFill/>
                    </a:lnL>
                    <a:lnR>
                      <a:noFill/>
                    </a:lnR>
                    <a:lnT>
                      <a:noFill/>
                    </a:lnT>
                    <a:lnB>
                      <a:noFill/>
                    </a:lnB>
                    <a:noFill/>
                  </a:tcPr>
                </a:tc>
                <a:extLst>
                  <a:ext uri="{0D108BD9-81ED-4DB2-BD59-A6C34878D82A}">
                    <a16:rowId xmlns:a16="http://schemas.microsoft.com/office/drawing/2014/main" val="75208851"/>
                  </a:ext>
                </a:extLst>
              </a:tr>
              <a:tr h="95202">
                <a:tc gridSpan="2">
                  <a:txBody>
                    <a:bodyPr/>
                    <a:lstStyle/>
                    <a:p>
                      <a:pPr algn="l" fontAlgn="ctr">
                        <a:buNone/>
                      </a:pPr>
                      <a:r>
                        <a:rPr lang="en-AU" sz="800" b="0" i="0" u="none" strike="noStrike">
                          <a:solidFill>
                            <a:srgbClr val="000000"/>
                          </a:solidFill>
                          <a:effectLst/>
                          <a:latin typeface="Aptos Narrow" panose="020B0004020202020204" pitchFamily="34" charset="0"/>
                        </a:rPr>
                        <a:t>Dexus Convenience Retail REIT</a:t>
                      </a:r>
                    </a:p>
                  </a:txBody>
                  <a:tcPr marL="5660" marR="5660" marT="5660" marB="0" anchor="ctr">
                    <a:lnL>
                      <a:noFill/>
                    </a:lnL>
                    <a:lnR>
                      <a:noFill/>
                    </a:lnR>
                    <a:lnT>
                      <a:noFill/>
                    </a:lnT>
                    <a:lnB>
                      <a:noFill/>
                    </a:lnB>
                    <a:noFill/>
                  </a:tcPr>
                </a:tc>
                <a:tc hMerge="1">
                  <a:txBody>
                    <a:bodyPr/>
                    <a:lstStyle/>
                    <a:p>
                      <a:endParaRPr lang="en-AU"/>
                    </a:p>
                  </a:txBody>
                  <a:tcPr/>
                </a:tc>
                <a:tc>
                  <a:txBody>
                    <a:bodyPr/>
                    <a:lstStyle/>
                    <a:p>
                      <a:pPr algn="ctr" fontAlgn="ctr">
                        <a:buNone/>
                      </a:pPr>
                      <a:r>
                        <a:rPr lang="en-AU" sz="800" b="0" i="0" u="none" strike="noStrike">
                          <a:solidFill>
                            <a:srgbClr val="000000"/>
                          </a:solidFill>
                          <a:effectLst/>
                          <a:latin typeface="Aptos Narrow" panose="020B0004020202020204" pitchFamily="34" charset="0"/>
                        </a:rPr>
                        <a:t>DXC</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0.00%</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FF"/>
                          </a:solidFill>
                          <a:effectLst/>
                          <a:latin typeface="Aptos Narrow" panose="020B0004020202020204" pitchFamily="34" charset="0"/>
                        </a:rPr>
                        <a:t>0.69</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237.9</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375.8</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8000"/>
                          </a:solidFill>
                          <a:effectLst/>
                          <a:latin typeface="Aptos Narrow" panose="020B0004020202020204" pitchFamily="34" charset="0"/>
                        </a:rPr>
                        <a:t>613.7</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63.3%</a:t>
                      </a: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0.42</a:t>
                      </a:r>
                    </a:p>
                  </a:txBody>
                  <a:tcPr marL="5660" marR="5660" marT="5660" marB="0" anchor="ctr">
                    <a:lnL>
                      <a:noFill/>
                    </a:lnL>
                    <a:lnR>
                      <a:noFill/>
                    </a:lnR>
                    <a:lnT>
                      <a:noFill/>
                    </a:lnT>
                    <a:lnB>
                      <a:noFill/>
                    </a:lnB>
                    <a:noFill/>
                  </a:tcPr>
                </a:tc>
                <a:extLst>
                  <a:ext uri="{0D108BD9-81ED-4DB2-BD59-A6C34878D82A}">
                    <a16:rowId xmlns:a16="http://schemas.microsoft.com/office/drawing/2014/main" val="3549745702"/>
                  </a:ext>
                </a:extLst>
              </a:tr>
              <a:tr h="95202">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FF"/>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FF"/>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8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8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en-AU" sz="800" b="0" i="0" u="none" strike="noStrike">
                        <a:solidFill>
                          <a:srgbClr val="000000"/>
                        </a:solidFill>
                        <a:effectLst/>
                        <a:latin typeface="Aptos Narrow" panose="020B0004020202020204" pitchFamily="34" charset="0"/>
                      </a:endParaRPr>
                    </a:p>
                  </a:txBody>
                  <a:tcPr marL="5660" marR="5660" marT="566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1561731"/>
                  </a:ext>
                </a:extLst>
              </a:tr>
              <a:tr h="95202">
                <a:tc>
                  <a:txBody>
                    <a:bodyPr/>
                    <a:lstStyle/>
                    <a:p>
                      <a:pPr algn="l" fontAlgn="ctr">
                        <a:buNone/>
                      </a:pPr>
                      <a:r>
                        <a:rPr lang="en-AU" sz="800" b="1" i="0" u="none" strike="noStrike">
                          <a:solidFill>
                            <a:srgbClr val="000000"/>
                          </a:solidFill>
                          <a:effectLst/>
                          <a:latin typeface="Aptos Narrow" panose="020B0004020202020204" pitchFamily="34" charset="0"/>
                        </a:rPr>
                        <a:t>Average</a:t>
                      </a:r>
                    </a:p>
                  </a:txBody>
                  <a:tcPr marL="5660" marR="5660" marT="56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7.4%</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0.83</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1,316.1</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1,902.8</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3,218.9</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68.1%</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1" i="0" u="none" strike="noStrike">
                          <a:solidFill>
                            <a:srgbClr val="000000"/>
                          </a:solidFill>
                          <a:effectLst/>
                          <a:latin typeface="Aptos Narrow" panose="020B0004020202020204" pitchFamily="34" charset="0"/>
                        </a:rPr>
                        <a:t>0.51</a:t>
                      </a:r>
                    </a:p>
                  </a:txBody>
                  <a:tcPr marL="5660" marR="5660" marT="56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2253049"/>
                  </a:ext>
                </a:extLst>
              </a:tr>
              <a:tr h="95202">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02481474"/>
                  </a:ext>
                </a:extLst>
              </a:tr>
              <a:tr h="95202">
                <a:tc>
                  <a:txBody>
                    <a:bodyPr/>
                    <a:lstStyle/>
                    <a:p>
                      <a:pPr algn="l" fontAlgn="ctr">
                        <a:buNone/>
                      </a:pPr>
                      <a:r>
                        <a:rPr lang="en-AU" sz="800" b="0" i="0" u="none" strike="noStrike">
                          <a:solidFill>
                            <a:srgbClr val="000000"/>
                          </a:solidFill>
                          <a:effectLst/>
                          <a:latin typeface="Aptos Narrow" panose="020B0004020202020204" pitchFamily="34" charset="0"/>
                        </a:rPr>
                        <a:t>Target - D/E</a:t>
                      </a: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a:noFill/>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53.8%</a:t>
                      </a:r>
                    </a:p>
                  </a:txBody>
                  <a:tcPr marL="5660" marR="5660" marT="5660" marB="0" anchor="ctr">
                    <a:lnL>
                      <a:noFill/>
                    </a:lnL>
                    <a:lnR>
                      <a:noFill/>
                    </a:lnR>
                    <a:lnT>
                      <a:noFill/>
                    </a:lnT>
                    <a:lnB>
                      <a:noFill/>
                    </a:lnB>
                    <a:noFill/>
                  </a:tcPr>
                </a:tc>
                <a:extLst>
                  <a:ext uri="{0D108BD9-81ED-4DB2-BD59-A6C34878D82A}">
                    <a16:rowId xmlns:a16="http://schemas.microsoft.com/office/drawing/2014/main" val="1323980951"/>
                  </a:ext>
                </a:extLst>
              </a:tr>
              <a:tr h="95202">
                <a:tc>
                  <a:txBody>
                    <a:bodyPr/>
                    <a:lstStyle/>
                    <a:p>
                      <a:pPr algn="l" fontAlgn="ctr">
                        <a:buNone/>
                      </a:pPr>
                      <a:r>
                        <a:rPr lang="en-AU" sz="800" b="0" i="0" u="none" strike="noStrike">
                          <a:solidFill>
                            <a:srgbClr val="000000"/>
                          </a:solidFill>
                          <a:effectLst/>
                          <a:latin typeface="Aptos Narrow" panose="020B0004020202020204" pitchFamily="34" charset="0"/>
                        </a:rPr>
                        <a:t>Tax Rate</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AU" sz="800" b="0" i="0" u="none" strike="noStrike">
                        <a:solidFill>
                          <a:srgbClr val="000000"/>
                        </a:solidFill>
                        <a:effectLst/>
                        <a:latin typeface="Aptos Narrow" panose="020B0004020202020204" pitchFamily="34" charset="0"/>
                      </a:endParaRP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30.0%</a:t>
                      </a:r>
                    </a:p>
                  </a:txBody>
                  <a:tcPr marL="5660" marR="5660" marT="5660"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3533463"/>
                  </a:ext>
                </a:extLst>
              </a:tr>
              <a:tr h="95202">
                <a:tc gridSpan="2">
                  <a:txBody>
                    <a:bodyPr/>
                    <a:lstStyle/>
                    <a:p>
                      <a:pPr algn="l" fontAlgn="ctr">
                        <a:buNone/>
                      </a:pPr>
                      <a:r>
                        <a:rPr lang="en-AU" sz="800" b="1" i="0" u="none" strike="noStrike">
                          <a:solidFill>
                            <a:srgbClr val="000000"/>
                          </a:solidFill>
                          <a:effectLst/>
                          <a:latin typeface="Aptos Narrow" panose="020B0004020202020204" pitchFamily="34" charset="0"/>
                        </a:rPr>
                        <a:t>TARGET Relevered Beta</a:t>
                      </a:r>
                    </a:p>
                  </a:txBody>
                  <a:tcPr marL="5660" marR="5660" marT="56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AU"/>
                    </a:p>
                  </a:txBody>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AU" sz="800" b="0" i="0" u="none" strike="noStrike">
                          <a:solidFill>
                            <a:srgbClr val="000000"/>
                          </a:solidFill>
                          <a:effectLst/>
                          <a:latin typeface="Aptos Narrow" panose="020B0004020202020204" pitchFamily="34" charset="0"/>
                        </a:rPr>
                        <a:t> </a:t>
                      </a:r>
                    </a:p>
                  </a:txBody>
                  <a:tcPr marL="5660" marR="5660" marT="56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AU" sz="800" b="0" i="0" u="none" strike="noStrike">
                          <a:solidFill>
                            <a:srgbClr val="000000"/>
                          </a:solidFill>
                          <a:effectLst/>
                          <a:latin typeface="Aptos Narrow" panose="020B0004020202020204" pitchFamily="34" charset="0"/>
                        </a:rPr>
                        <a:t>0.94</a:t>
                      </a:r>
                    </a:p>
                  </a:txBody>
                  <a:tcPr marL="5660" marR="5660" marT="56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1132048"/>
                  </a:ext>
                </a:extLst>
              </a:tr>
            </a:tbl>
          </a:graphicData>
        </a:graphic>
      </p:graphicFrame>
      <p:sp>
        <p:nvSpPr>
          <p:cNvPr id="4" name="SourceLine">
            <a:extLst>
              <a:ext uri="{FF2B5EF4-FFF2-40B4-BE49-F238E27FC236}">
                <a16:creationId xmlns:a16="http://schemas.microsoft.com/office/drawing/2014/main" id="{4777C6C1-F9B1-A2D3-BD2F-C4D9D6050BE2}"/>
              </a:ext>
            </a:extLst>
          </p:cNvPr>
          <p:cNvSpPr txBox="1"/>
          <p:nvPr/>
        </p:nvSpPr>
        <p:spPr>
          <a:xfrm>
            <a:off x="215900" y="6322157"/>
            <a:ext cx="8712200" cy="203200"/>
          </a:xfrm>
          <a:prstGeom prst="rect">
            <a:avLst/>
          </a:prstGeom>
          <a:noFill/>
        </p:spPr>
        <p:txBody>
          <a:bodyPr vertOverflow="overflow" vert="horz" wrap="none" lIns="0" tIns="46800" rIns="90000" bIns="46800" rtlCol="0" anchor="t">
            <a:noAutofit/>
          </a:bodyPr>
          <a:lstStyle/>
          <a:p>
            <a:pPr algn="l"/>
            <a:r>
              <a:rPr lang="en-AU" sz="800">
                <a:solidFill>
                  <a:srgbClr val="7F7F7F"/>
                </a:solidFill>
                <a:latin typeface="Segoe UI Light"/>
                <a:cs typeface="Segoe UI Light"/>
              </a:rPr>
              <a:t>Source: </a:t>
            </a:r>
            <a:r>
              <a:rPr lang="en-AU" sz="800" err="1">
                <a:solidFill>
                  <a:srgbClr val="7F7F7F"/>
                </a:solidFill>
                <a:latin typeface="Segoe UI Light"/>
                <a:cs typeface="Segoe UI Light"/>
              </a:rPr>
              <a:t>Aurum</a:t>
            </a:r>
            <a:r>
              <a:rPr lang="en-AU" sz="800">
                <a:solidFill>
                  <a:srgbClr val="7F7F7F"/>
                </a:solidFill>
                <a:latin typeface="Segoe UI Light"/>
                <a:cs typeface="Segoe UI Light"/>
              </a:rPr>
              <a:t> Capital estimates</a:t>
            </a:r>
          </a:p>
        </p:txBody>
      </p:sp>
    </p:spTree>
    <p:extLst>
      <p:ext uri="{BB962C8B-B14F-4D97-AF65-F5344CB8AC3E}">
        <p14:creationId xmlns:p14="http://schemas.microsoft.com/office/powerpoint/2010/main" val="3128785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7F7A-C0A4-C8B5-6F54-AD5FDC24A8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B8958D0-7F28-530F-E5EC-9E810EC02683}"/>
              </a:ext>
            </a:extLst>
          </p:cNvPr>
          <p:cNvSpPr>
            <a:spLocks noGrp="1"/>
          </p:cNvSpPr>
          <p:nvPr>
            <p:ph type="body" sz="quarter" idx="10"/>
          </p:nvPr>
        </p:nvSpPr>
        <p:spPr/>
        <p:txBody>
          <a:bodyPr/>
          <a:lstStyle/>
          <a:p>
            <a:r>
              <a:rPr lang="en-AU"/>
              <a:t>Portfolio Construction</a:t>
            </a:r>
          </a:p>
        </p:txBody>
      </p:sp>
      <p:sp>
        <p:nvSpPr>
          <p:cNvPr id="3" name="Text Placeholder 2">
            <a:extLst>
              <a:ext uri="{FF2B5EF4-FFF2-40B4-BE49-F238E27FC236}">
                <a16:creationId xmlns:a16="http://schemas.microsoft.com/office/drawing/2014/main" id="{A40AE483-9439-BDF5-8E64-768A0DF4B7E4}"/>
              </a:ext>
            </a:extLst>
          </p:cNvPr>
          <p:cNvSpPr>
            <a:spLocks noGrp="1"/>
          </p:cNvSpPr>
          <p:nvPr>
            <p:ph type="body" sz="quarter" idx="12"/>
          </p:nvPr>
        </p:nvSpPr>
        <p:spPr/>
        <p:txBody>
          <a:bodyPr/>
          <a:lstStyle/>
          <a:p>
            <a:r>
              <a:rPr lang="en-AU"/>
              <a:t>Portfolio Composition</a:t>
            </a:r>
          </a:p>
        </p:txBody>
      </p:sp>
      <p:graphicFrame>
        <p:nvGraphicFramePr>
          <p:cNvPr id="9" name="Table 8">
            <a:extLst>
              <a:ext uri="{FF2B5EF4-FFF2-40B4-BE49-F238E27FC236}">
                <a16:creationId xmlns:a16="http://schemas.microsoft.com/office/drawing/2014/main" id="{63523BE5-7CB9-411E-71C2-DEB90117C04F}"/>
              </a:ext>
            </a:extLst>
          </p:cNvPr>
          <p:cNvGraphicFramePr>
            <a:graphicFrameLocks noGrp="1"/>
          </p:cNvGraphicFramePr>
          <p:nvPr>
            <p:extLst>
              <p:ext uri="{D42A27DB-BD31-4B8C-83A1-F6EECF244321}">
                <p14:modId xmlns:p14="http://schemas.microsoft.com/office/powerpoint/2010/main" val="3306561411"/>
              </p:ext>
            </p:extLst>
          </p:nvPr>
        </p:nvGraphicFramePr>
        <p:xfrm>
          <a:off x="215902" y="1160461"/>
          <a:ext cx="8712203" cy="5192730"/>
        </p:xfrm>
        <a:graphic>
          <a:graphicData uri="http://schemas.openxmlformats.org/drawingml/2006/table">
            <a:tbl>
              <a:tblPr/>
              <a:tblGrid>
                <a:gridCol w="197741">
                  <a:extLst>
                    <a:ext uri="{9D8B030D-6E8A-4147-A177-3AD203B41FA5}">
                      <a16:colId xmlns:a16="http://schemas.microsoft.com/office/drawing/2014/main" val="471134364"/>
                    </a:ext>
                  </a:extLst>
                </a:gridCol>
                <a:gridCol w="191924">
                  <a:extLst>
                    <a:ext uri="{9D8B030D-6E8A-4147-A177-3AD203B41FA5}">
                      <a16:colId xmlns:a16="http://schemas.microsoft.com/office/drawing/2014/main" val="3158141900"/>
                    </a:ext>
                  </a:extLst>
                </a:gridCol>
                <a:gridCol w="2032653">
                  <a:extLst>
                    <a:ext uri="{9D8B030D-6E8A-4147-A177-3AD203B41FA5}">
                      <a16:colId xmlns:a16="http://schemas.microsoft.com/office/drawing/2014/main" val="3620028453"/>
                    </a:ext>
                  </a:extLst>
                </a:gridCol>
                <a:gridCol w="898555">
                  <a:extLst>
                    <a:ext uri="{9D8B030D-6E8A-4147-A177-3AD203B41FA5}">
                      <a16:colId xmlns:a16="http://schemas.microsoft.com/office/drawing/2014/main" val="2942641694"/>
                    </a:ext>
                  </a:extLst>
                </a:gridCol>
                <a:gridCol w="898555">
                  <a:extLst>
                    <a:ext uri="{9D8B030D-6E8A-4147-A177-3AD203B41FA5}">
                      <a16:colId xmlns:a16="http://schemas.microsoft.com/office/drawing/2014/main" val="1343585328"/>
                    </a:ext>
                  </a:extLst>
                </a:gridCol>
                <a:gridCol w="898555">
                  <a:extLst>
                    <a:ext uri="{9D8B030D-6E8A-4147-A177-3AD203B41FA5}">
                      <a16:colId xmlns:a16="http://schemas.microsoft.com/office/drawing/2014/main" val="1941094168"/>
                    </a:ext>
                  </a:extLst>
                </a:gridCol>
                <a:gridCol w="898555">
                  <a:extLst>
                    <a:ext uri="{9D8B030D-6E8A-4147-A177-3AD203B41FA5}">
                      <a16:colId xmlns:a16="http://schemas.microsoft.com/office/drawing/2014/main" val="1025794682"/>
                    </a:ext>
                  </a:extLst>
                </a:gridCol>
                <a:gridCol w="898555">
                  <a:extLst>
                    <a:ext uri="{9D8B030D-6E8A-4147-A177-3AD203B41FA5}">
                      <a16:colId xmlns:a16="http://schemas.microsoft.com/office/drawing/2014/main" val="3866286454"/>
                    </a:ext>
                  </a:extLst>
                </a:gridCol>
                <a:gridCol w="898555">
                  <a:extLst>
                    <a:ext uri="{9D8B030D-6E8A-4147-A177-3AD203B41FA5}">
                      <a16:colId xmlns:a16="http://schemas.microsoft.com/office/drawing/2014/main" val="317027770"/>
                    </a:ext>
                  </a:extLst>
                </a:gridCol>
                <a:gridCol w="898555">
                  <a:extLst>
                    <a:ext uri="{9D8B030D-6E8A-4147-A177-3AD203B41FA5}">
                      <a16:colId xmlns:a16="http://schemas.microsoft.com/office/drawing/2014/main" val="1283329741"/>
                    </a:ext>
                  </a:extLst>
                </a:gridCol>
              </a:tblGrid>
              <a:tr h="115394">
                <a:tc>
                  <a:txBody>
                    <a:bodyPr/>
                    <a:lstStyle/>
                    <a:p>
                      <a:pPr algn="l" fontAlgn="b">
                        <a:buNone/>
                      </a:pPr>
                      <a:r>
                        <a:rPr lang="en-AU" sz="700" b="1" i="0" u="none" strike="noStrike">
                          <a:solidFill>
                            <a:srgbClr val="FFFFFF"/>
                          </a:solidFill>
                          <a:effectLst/>
                          <a:latin typeface="Arial" panose="020B0604020202020204" pitchFamily="34" charset="0"/>
                        </a:rPr>
                        <a:t>1.0</a:t>
                      </a:r>
                    </a:p>
                  </a:txBody>
                  <a:tcPr marL="6027" marR="6027" marT="6027" marB="0" anchor="b">
                    <a:lnL>
                      <a:noFill/>
                    </a:lnL>
                    <a:lnR>
                      <a:noFill/>
                    </a:lnR>
                    <a:lnT>
                      <a:noFill/>
                    </a:lnT>
                    <a:lnB>
                      <a:noFill/>
                    </a:lnB>
                    <a:solidFill>
                      <a:srgbClr val="A4ABE8"/>
                    </a:solidFill>
                  </a:tcPr>
                </a:tc>
                <a:tc gridSpan="2">
                  <a:txBody>
                    <a:bodyPr/>
                    <a:lstStyle/>
                    <a:p>
                      <a:pPr algn="l" fontAlgn="b">
                        <a:buNone/>
                      </a:pPr>
                      <a:r>
                        <a:rPr lang="en-AU" sz="700" b="1" i="0" u="none" strike="noStrike">
                          <a:solidFill>
                            <a:srgbClr val="FFFFFF"/>
                          </a:solidFill>
                          <a:effectLst/>
                          <a:latin typeface="Arial" panose="020B0604020202020204" pitchFamily="34" charset="0"/>
                        </a:rPr>
                        <a:t>Inputs</a:t>
                      </a:r>
                    </a:p>
                  </a:txBody>
                  <a:tcPr marL="6027" marR="6027" marT="6027" marB="0" anchor="b">
                    <a:lnL>
                      <a:noFill/>
                    </a:lnL>
                    <a:lnR>
                      <a:noFill/>
                    </a:lnR>
                    <a:lnT>
                      <a:noFill/>
                    </a:lnT>
                    <a:lnB>
                      <a:noFill/>
                    </a:lnB>
                    <a:solidFill>
                      <a:srgbClr val="A4ABE8"/>
                    </a:solidFill>
                  </a:tcPr>
                </a:tc>
                <a:tc hMerge="1">
                  <a:txBody>
                    <a:bodyPr/>
                    <a:lstStyle/>
                    <a:p>
                      <a:endParaRPr lang="en-AU"/>
                    </a:p>
                  </a:txBody>
                  <a:tcPr/>
                </a:tc>
                <a:tc>
                  <a:txBody>
                    <a:bodyPr/>
                    <a:lstStyle/>
                    <a:p>
                      <a:pPr algn="ctr" fontAlgn="b">
                        <a:buNone/>
                      </a:pPr>
                      <a:r>
                        <a:rPr lang="en-AU" sz="700" b="0" i="1" u="none" strike="noStrike">
                          <a:solidFill>
                            <a:srgbClr val="A6A6A6"/>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extLst>
                  <a:ext uri="{0D108BD9-81ED-4DB2-BD59-A6C34878D82A}">
                    <a16:rowId xmlns:a16="http://schemas.microsoft.com/office/drawing/2014/main" val="3533588495"/>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686732684"/>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Current CFSPF GAV</a:t>
                      </a: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$000s</a:t>
                      </a:r>
                    </a:p>
                  </a:txBody>
                  <a:tcPr marL="6027" marR="6027" marT="6027" marB="0" anchor="b">
                    <a:lnL>
                      <a:noFill/>
                    </a:lnL>
                    <a:lnR>
                      <a:noFill/>
                    </a:lnR>
                    <a:lnT>
                      <a:noFill/>
                    </a:lnT>
                    <a:lnB>
                      <a:noFill/>
                    </a:lnB>
                    <a:noFill/>
                  </a:tcPr>
                </a:tc>
                <a:tc>
                  <a:txBody>
                    <a:bodyPr/>
                    <a:lstStyle/>
                    <a:p>
                      <a:pPr algn="r" fontAlgn="b">
                        <a:buNone/>
                      </a:pPr>
                      <a:r>
                        <a:rPr lang="en-AU" sz="700" b="0" i="0" u="none" strike="noStrike">
                          <a:solidFill>
                            <a:srgbClr val="0000FF"/>
                          </a:solidFill>
                          <a:effectLst/>
                          <a:latin typeface="Arial" panose="020B0604020202020204" pitchFamily="34" charset="0"/>
                        </a:rPr>
                        <a:t>496,000 </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873132094"/>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Bayview investment</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1" u="none" strike="noStrike">
                          <a:solidFill>
                            <a:srgbClr val="A6A6A6"/>
                          </a:solidFill>
                          <a:effectLst/>
                          <a:latin typeface="Arial" panose="020B0604020202020204" pitchFamily="34" charset="0"/>
                        </a:rPr>
                        <a:t>$000s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AU" sz="700" b="0" i="0" u="none" strike="noStrike">
                          <a:solidFill>
                            <a:srgbClr val="0000FF"/>
                          </a:solidFill>
                          <a:effectLst/>
                          <a:latin typeface="Arial" panose="020B0604020202020204" pitchFamily="34" charset="0"/>
                        </a:rPr>
                        <a:t>25,000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964398552"/>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Pro forma CFSPF GAV</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1" u="none" strike="noStrike">
                          <a:solidFill>
                            <a:srgbClr val="A6A6A6"/>
                          </a:solidFill>
                          <a:effectLst/>
                          <a:latin typeface="Arial" panose="020B0604020202020204" pitchFamily="34" charset="0"/>
                        </a:rPr>
                        <a:t>$000s</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AU" sz="700" b="1" i="0" u="none" strike="noStrike">
                          <a:solidFill>
                            <a:srgbClr val="000000"/>
                          </a:solidFill>
                          <a:effectLst/>
                          <a:latin typeface="Arial" panose="020B0604020202020204" pitchFamily="34" charset="0"/>
                        </a:rPr>
                        <a:t>521,000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329342110"/>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946073991"/>
                  </a:ext>
                </a:extLst>
              </a:tr>
              <a:tr h="115394">
                <a:tc>
                  <a:txBody>
                    <a:bodyPr/>
                    <a:lstStyle/>
                    <a:p>
                      <a:pPr algn="l" fontAlgn="b">
                        <a:buNone/>
                      </a:pPr>
                      <a:r>
                        <a:rPr lang="en-AU" sz="700" b="1" i="0" u="none" strike="noStrike">
                          <a:solidFill>
                            <a:srgbClr val="FFFFFF"/>
                          </a:solidFill>
                          <a:effectLst/>
                          <a:latin typeface="Arial" panose="020B0604020202020204" pitchFamily="34" charset="0"/>
                        </a:rPr>
                        <a:t>2.0</a:t>
                      </a:r>
                    </a:p>
                  </a:txBody>
                  <a:tcPr marL="6027" marR="6027" marT="6027" marB="0" anchor="b">
                    <a:lnL>
                      <a:noFill/>
                    </a:lnL>
                    <a:lnR>
                      <a:noFill/>
                    </a:lnR>
                    <a:lnT>
                      <a:noFill/>
                    </a:lnT>
                    <a:lnB>
                      <a:noFill/>
                    </a:lnB>
                    <a:solidFill>
                      <a:srgbClr val="A4ABE8"/>
                    </a:solidFill>
                  </a:tcPr>
                </a:tc>
                <a:tc gridSpan="2">
                  <a:txBody>
                    <a:bodyPr/>
                    <a:lstStyle/>
                    <a:p>
                      <a:pPr algn="l" fontAlgn="b">
                        <a:buNone/>
                      </a:pPr>
                      <a:r>
                        <a:rPr lang="en-AU" sz="700" b="1" i="0" u="none" strike="noStrike">
                          <a:solidFill>
                            <a:srgbClr val="FFFFFF"/>
                          </a:solidFill>
                          <a:effectLst/>
                          <a:latin typeface="Arial" panose="020B0604020202020204" pitchFamily="34" charset="0"/>
                        </a:rPr>
                        <a:t>Portfolio Construction</a:t>
                      </a:r>
                    </a:p>
                  </a:txBody>
                  <a:tcPr marL="6027" marR="6027" marT="6027" marB="0" anchor="b">
                    <a:lnL>
                      <a:noFill/>
                    </a:lnL>
                    <a:lnR>
                      <a:noFill/>
                    </a:lnR>
                    <a:lnT>
                      <a:noFill/>
                    </a:lnT>
                    <a:lnB>
                      <a:noFill/>
                    </a:lnB>
                    <a:solidFill>
                      <a:srgbClr val="A4ABE8"/>
                    </a:solidFill>
                  </a:tcPr>
                </a:tc>
                <a:tc hMerge="1">
                  <a:txBody>
                    <a:bodyPr/>
                    <a:lstStyle/>
                    <a:p>
                      <a:endParaRPr lang="en-AU"/>
                    </a:p>
                  </a:txBody>
                  <a:tcPr/>
                </a:tc>
                <a:tc>
                  <a:txBody>
                    <a:bodyPr/>
                    <a:lstStyle/>
                    <a:p>
                      <a:pPr algn="ctr" fontAlgn="b">
                        <a:buNone/>
                      </a:pPr>
                      <a:r>
                        <a:rPr lang="en-AU" sz="700" b="0" i="1" u="none" strike="noStrike">
                          <a:solidFill>
                            <a:srgbClr val="A6A6A6"/>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A4ABE8"/>
                    </a:solidFill>
                  </a:tcPr>
                </a:tc>
                <a:extLst>
                  <a:ext uri="{0D108BD9-81ED-4DB2-BD59-A6C34878D82A}">
                    <a16:rowId xmlns:a16="http://schemas.microsoft.com/office/drawing/2014/main" val="80388082"/>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91658785"/>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r" fontAlgn="b">
                        <a:buNone/>
                      </a:pPr>
                      <a:r>
                        <a:rPr lang="en-AU" sz="700" b="1" i="0" u="none" strike="noStrike">
                          <a:solidFill>
                            <a:srgbClr val="000000"/>
                          </a:solidFill>
                          <a:effectLst/>
                          <a:latin typeface="Arial" panose="020B0604020202020204" pitchFamily="34" charset="0"/>
                        </a:rPr>
                        <a:t>2.1</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Sector</a:t>
                      </a:r>
                    </a:p>
                  </a:txBody>
                  <a:tcPr marL="6027" marR="6027" marT="6027" marB="0" anchor="b">
                    <a:lnL>
                      <a:noFill/>
                    </a:lnL>
                    <a:lnR>
                      <a:noFill/>
                    </a:lnR>
                    <a:lnT>
                      <a:noFill/>
                    </a:lnT>
                    <a:lnB>
                      <a:noFill/>
                    </a:lnB>
                    <a:solidFill>
                      <a:srgbClr val="D9D9D9"/>
                    </a:solidFill>
                  </a:tcPr>
                </a:tc>
                <a:tc>
                  <a:txBody>
                    <a:bodyPr/>
                    <a:lstStyle/>
                    <a:p>
                      <a:pPr algn="ctr" fontAlgn="b">
                        <a:buNone/>
                      </a:pPr>
                      <a:r>
                        <a:rPr lang="en-AU" sz="700" b="0" i="1" u="none" strike="noStrike">
                          <a:solidFill>
                            <a:srgbClr val="A6A6A6"/>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extLst>
                  <a:ext uri="{0D108BD9-81ED-4DB2-BD59-A6C34878D82A}">
                    <a16:rowId xmlns:a16="http://schemas.microsoft.com/office/drawing/2014/main" val="1658550937"/>
                  </a:ext>
                </a:extLst>
              </a:tr>
              <a:tr h="115394">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ptos Narrow" panose="020B00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682805240"/>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Sector</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Investment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Post-inv.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Post-inv.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144492714"/>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Industrial</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40.0%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198,400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198,400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38.1%</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37181340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Office</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30.0%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148,800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148,800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28.6%</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684912794"/>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Retail</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15.0%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99,400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19.1%</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21444458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Residential</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10.0%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49,600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49,600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9.5%</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637336641"/>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Listed RE</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FF"/>
                          </a:solidFill>
                          <a:effectLst/>
                          <a:latin typeface="Arial" panose="020B0604020202020204" pitchFamily="34" charset="0"/>
                        </a:rPr>
                        <a:t>5.0%</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24,800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24,800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4.8%</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384642092"/>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Total</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100%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496,000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25,000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521,000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100%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56410957"/>
                  </a:ext>
                </a:extLst>
              </a:tr>
              <a:tr h="115394">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1" u="none" strike="noStrike">
                          <a:solidFill>
                            <a:srgbClr val="A6A6A6"/>
                          </a:solidFill>
                          <a:effectLst/>
                          <a:latin typeface="Arial" panose="020B0604020202020204" pitchFamily="34" charset="0"/>
                        </a:rPr>
                        <a:t>CHECK</a:t>
                      </a: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TRUE</a:t>
                      </a: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TRUE</a:t>
                      </a: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TRUE</a:t>
                      </a:r>
                    </a:p>
                  </a:txBody>
                  <a:tcPr marL="6027" marR="6027" marT="6027" marB="0" anchor="b">
                    <a:lnL>
                      <a:noFill/>
                    </a:lnL>
                    <a:lnR>
                      <a:noFill/>
                    </a:lnR>
                    <a:lnT>
                      <a:noFill/>
                    </a:lnT>
                    <a:lnB>
                      <a:noFill/>
                    </a:lnB>
                    <a:noFill/>
                  </a:tcPr>
                </a:tc>
                <a:tc>
                  <a:txBody>
                    <a:bodyPr/>
                    <a:lstStyle/>
                    <a:p>
                      <a:pPr algn="ctr"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59684539"/>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873524436"/>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r" fontAlgn="b">
                        <a:buNone/>
                      </a:pPr>
                      <a:r>
                        <a:rPr lang="en-AU" sz="700" b="1" i="0" u="none" strike="noStrike">
                          <a:solidFill>
                            <a:srgbClr val="000000"/>
                          </a:solidFill>
                          <a:effectLst/>
                          <a:latin typeface="Arial" panose="020B0604020202020204" pitchFamily="34" charset="0"/>
                        </a:rPr>
                        <a:t>2.2</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Geography</a:t>
                      </a:r>
                    </a:p>
                  </a:txBody>
                  <a:tcPr marL="6027" marR="6027" marT="6027" marB="0" anchor="b">
                    <a:lnL>
                      <a:noFill/>
                    </a:lnL>
                    <a:lnR>
                      <a:noFill/>
                    </a:lnR>
                    <a:lnT>
                      <a:noFill/>
                    </a:lnT>
                    <a:lnB>
                      <a:noFill/>
                    </a:lnB>
                    <a:solidFill>
                      <a:srgbClr val="D9D9D9"/>
                    </a:solidFill>
                  </a:tcPr>
                </a:tc>
                <a:tc>
                  <a:txBody>
                    <a:bodyPr/>
                    <a:lstStyle/>
                    <a:p>
                      <a:pPr algn="ctr" fontAlgn="b">
                        <a:buNone/>
                      </a:pPr>
                      <a:r>
                        <a:rPr lang="en-AU" sz="700" b="0" i="1" u="none" strike="noStrike">
                          <a:solidFill>
                            <a:srgbClr val="A6A6A6"/>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extLst>
                  <a:ext uri="{0D108BD9-81ED-4DB2-BD59-A6C34878D82A}">
                    <a16:rowId xmlns:a16="http://schemas.microsoft.com/office/drawing/2014/main" val="3661365876"/>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3165289540"/>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Geography</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Investment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Post-inv.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Post-inv.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70179280"/>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NSW</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65.0%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322,400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347,400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66.7%</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901364340"/>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VIC</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15.0%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14.3%</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311723695"/>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QLD</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15.0%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14.3%</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116197207"/>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WA</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5.0%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24,800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24,800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4.8%</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4024153985"/>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SA &amp; WA</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0.0%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0.0%</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811319062"/>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TAS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FF"/>
                          </a:solidFill>
                          <a:effectLst/>
                          <a:latin typeface="Arial" panose="020B0604020202020204" pitchFamily="34" charset="0"/>
                        </a:rPr>
                        <a:t>0.0%</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0.0%</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32462000"/>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Total</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100.0%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496,000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25,000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521,000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1" i="0" u="none" strike="noStrike">
                          <a:solidFill>
                            <a:srgbClr val="000000"/>
                          </a:solidFill>
                          <a:effectLst/>
                          <a:latin typeface="Arial" panose="020B0604020202020204" pitchFamily="34" charset="0"/>
                        </a:rPr>
                        <a:t>100.0%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441934316"/>
                  </a:ext>
                </a:extLst>
              </a:tr>
              <a:tr h="115394">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1" u="none" strike="noStrike">
                          <a:solidFill>
                            <a:srgbClr val="A6A6A6"/>
                          </a:solidFill>
                          <a:effectLst/>
                          <a:latin typeface="Arial" panose="020B0604020202020204" pitchFamily="34" charset="0"/>
                        </a:rPr>
                        <a:t>CHECK</a:t>
                      </a: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TRUE</a:t>
                      </a: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TRUE</a:t>
                      </a:r>
                    </a:p>
                  </a:txBody>
                  <a:tcPr marL="6027" marR="6027" marT="6027" marB="0" anchor="b">
                    <a:lnL>
                      <a:noFill/>
                    </a:lnL>
                    <a:lnR>
                      <a:noFill/>
                    </a:lnR>
                    <a:lnT>
                      <a:noFill/>
                    </a:lnT>
                    <a:lnB>
                      <a:noFill/>
                    </a:lnB>
                    <a:noFill/>
                  </a:tcPr>
                </a:tc>
                <a:tc>
                  <a:txBody>
                    <a:bodyPr/>
                    <a:lstStyle/>
                    <a:p>
                      <a:pPr algn="ctr" fontAlgn="b">
                        <a:buNone/>
                      </a:pPr>
                      <a:r>
                        <a:rPr lang="en-AU" sz="700" b="0" i="1" u="none" strike="noStrike">
                          <a:solidFill>
                            <a:srgbClr val="A6A6A6"/>
                          </a:solidFill>
                          <a:effectLst/>
                          <a:latin typeface="Arial" panose="020B0604020202020204" pitchFamily="34" charset="0"/>
                        </a:rPr>
                        <a:t>TRUE</a:t>
                      </a:r>
                    </a:p>
                  </a:txBody>
                  <a:tcPr marL="6027" marR="6027" marT="6027" marB="0" anchor="b">
                    <a:lnL>
                      <a:noFill/>
                    </a:lnL>
                    <a:lnR>
                      <a:noFill/>
                    </a:lnR>
                    <a:lnT>
                      <a:noFill/>
                    </a:lnT>
                    <a:lnB>
                      <a:noFill/>
                    </a:lnB>
                    <a:noFill/>
                  </a:tcPr>
                </a:tc>
                <a:tc>
                  <a:txBody>
                    <a:bodyPr/>
                    <a:lstStyle/>
                    <a:p>
                      <a:pPr algn="ctr"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1" u="none" strike="noStrike">
                        <a:solidFill>
                          <a:srgbClr val="A6A6A6"/>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313171498"/>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092842029"/>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r" fontAlgn="b">
                        <a:buNone/>
                      </a:pPr>
                      <a:r>
                        <a:rPr lang="en-AU" sz="700" b="1" i="0" u="none" strike="noStrike">
                          <a:solidFill>
                            <a:srgbClr val="000000"/>
                          </a:solidFill>
                          <a:effectLst/>
                          <a:latin typeface="Arial" panose="020B0604020202020204" pitchFamily="34" charset="0"/>
                        </a:rPr>
                        <a:t>2.3</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Gearing</a:t>
                      </a:r>
                    </a:p>
                  </a:txBody>
                  <a:tcPr marL="6027" marR="6027" marT="6027" marB="0" anchor="b">
                    <a:lnL>
                      <a:noFill/>
                    </a:lnL>
                    <a:lnR>
                      <a:noFill/>
                    </a:lnR>
                    <a:lnT>
                      <a:noFill/>
                    </a:lnT>
                    <a:lnB>
                      <a:noFill/>
                    </a:lnB>
                    <a:solidFill>
                      <a:srgbClr val="D9D9D9"/>
                    </a:solidFill>
                  </a:tcPr>
                </a:tc>
                <a:tc>
                  <a:txBody>
                    <a:bodyPr/>
                    <a:lstStyle/>
                    <a:p>
                      <a:pPr algn="ctr" fontAlgn="b">
                        <a:buNone/>
                      </a:pPr>
                      <a:r>
                        <a:rPr lang="en-AU" sz="700" b="0" i="1" u="none" strike="noStrike">
                          <a:solidFill>
                            <a:srgbClr val="A6A6A6"/>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extLst>
                  <a:ext uri="{0D108BD9-81ED-4DB2-BD59-A6C34878D82A}">
                    <a16:rowId xmlns:a16="http://schemas.microsoft.com/office/drawing/2014/main" val="337934832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376467500"/>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Bayview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Investment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1" i="0" u="none" strike="noStrike">
                          <a:solidFill>
                            <a:srgbClr val="000000"/>
                          </a:solidFill>
                          <a:effectLst/>
                          <a:latin typeface="Arial" panose="020B0604020202020204" pitchFamily="34" charset="0"/>
                        </a:rPr>
                        <a:t>Post-inv.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Post-inv.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488074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Individual investment</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45%</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223,200 </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FF"/>
                          </a:solidFill>
                          <a:effectLst/>
                          <a:latin typeface="Arial" panose="020B0604020202020204" pitchFamily="34" charset="0"/>
                        </a:rPr>
                        <a:t>100.0%</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248,200 </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47.6%</a:t>
                      </a:r>
                    </a:p>
                  </a:txBody>
                  <a:tcPr marL="6027" marR="6027" marT="602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8640561"/>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Look-through LTV</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148,800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35.0%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8,750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157,550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30.2%</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3904140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1733653704"/>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r" fontAlgn="b">
                        <a:buNone/>
                      </a:pPr>
                      <a:r>
                        <a:rPr lang="en-AU" sz="700" b="1" i="0" u="none" strike="noStrike">
                          <a:solidFill>
                            <a:srgbClr val="000000"/>
                          </a:solidFill>
                          <a:effectLst/>
                          <a:latin typeface="Arial" panose="020B0604020202020204" pitchFamily="34" charset="0"/>
                        </a:rPr>
                        <a:t>2.4</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Exposures</a:t>
                      </a:r>
                    </a:p>
                  </a:txBody>
                  <a:tcPr marL="6027" marR="6027" marT="6027" marB="0" anchor="b">
                    <a:lnL>
                      <a:noFill/>
                    </a:lnL>
                    <a:lnR>
                      <a:noFill/>
                    </a:lnR>
                    <a:lnT>
                      <a:noFill/>
                    </a:lnT>
                    <a:lnB>
                      <a:noFill/>
                    </a:lnB>
                    <a:solidFill>
                      <a:srgbClr val="D9D9D9"/>
                    </a:solidFill>
                  </a:tcPr>
                </a:tc>
                <a:tc>
                  <a:txBody>
                    <a:bodyPr/>
                    <a:lstStyle/>
                    <a:p>
                      <a:pPr algn="ctr" fontAlgn="b">
                        <a:buNone/>
                      </a:pPr>
                      <a:r>
                        <a:rPr lang="en-AU" sz="700" b="0" i="1" u="none" strike="noStrike">
                          <a:solidFill>
                            <a:srgbClr val="A6A6A6"/>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tc>
                  <a:txBody>
                    <a:bodyPr/>
                    <a:lstStyle/>
                    <a:p>
                      <a:pPr algn="l" fontAlgn="b">
                        <a:buNone/>
                      </a:pPr>
                      <a:r>
                        <a:rPr lang="en-AU" sz="700" b="1" i="0" u="none" strike="noStrike">
                          <a:solidFill>
                            <a:srgbClr val="000000"/>
                          </a:solidFill>
                          <a:effectLst/>
                          <a:latin typeface="Arial" panose="020B0604020202020204" pitchFamily="34" charset="0"/>
                        </a:rPr>
                        <a:t> </a:t>
                      </a:r>
                    </a:p>
                  </a:txBody>
                  <a:tcPr marL="6027" marR="6027" marT="6027" marB="0" anchor="b">
                    <a:lnL>
                      <a:noFill/>
                    </a:lnL>
                    <a:lnR>
                      <a:noFill/>
                    </a:lnR>
                    <a:lnT>
                      <a:noFill/>
                    </a:lnT>
                    <a:lnB>
                      <a:noFill/>
                    </a:lnB>
                    <a:solidFill>
                      <a:srgbClr val="D9D9D9"/>
                    </a:solidFill>
                  </a:tcPr>
                </a:tc>
                <a:extLst>
                  <a:ext uri="{0D108BD9-81ED-4DB2-BD59-A6C34878D82A}">
                    <a16:rowId xmlns:a16="http://schemas.microsoft.com/office/drawing/2014/main" val="2923751709"/>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extLst>
                  <a:ext uri="{0D108BD9-81ED-4DB2-BD59-A6C34878D82A}">
                    <a16:rowId xmlns:a16="http://schemas.microsoft.com/office/drawing/2014/main" val="2435869798"/>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Current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Bayview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Investment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1" i="0" u="none" strike="noStrike">
                          <a:solidFill>
                            <a:srgbClr val="000000"/>
                          </a:solidFill>
                          <a:effectLst/>
                          <a:latin typeface="Arial" panose="020B0604020202020204" pitchFamily="34" charset="0"/>
                        </a:rPr>
                        <a:t>Post-inv. $000s</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1" i="0" u="none" strike="noStrike">
                          <a:solidFill>
                            <a:srgbClr val="000000"/>
                          </a:solidFill>
                          <a:effectLst/>
                          <a:latin typeface="Arial" panose="020B0604020202020204" pitchFamily="34" charset="0"/>
                        </a:rPr>
                        <a:t>Post-inv. % GAV</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389345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Direct/Co-investment</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35%</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173,600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100.0%</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198,600 </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38.1%</a:t>
                      </a:r>
                    </a:p>
                  </a:txBody>
                  <a:tcPr marL="6027" marR="6027" marT="6027"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116068332"/>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Individual manager</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99,200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100.0%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124,200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23.8%</a:t>
                      </a:r>
                    </a:p>
                  </a:txBody>
                  <a:tcPr marL="6027" marR="6027" marT="6027" marB="0" anchor="b">
                    <a:lnL>
                      <a:noFill/>
                    </a:lnL>
                    <a:lnR>
                      <a:noFill/>
                    </a:lnR>
                    <a:lnT>
                      <a:noFill/>
                    </a:lnT>
                    <a:lnB>
                      <a:noFill/>
                    </a:lnB>
                    <a:noFill/>
                  </a:tcPr>
                </a:tc>
                <a:extLst>
                  <a:ext uri="{0D108BD9-81ED-4DB2-BD59-A6C34878D82A}">
                    <a16:rowId xmlns:a16="http://schemas.microsoft.com/office/drawing/2014/main" val="3267095753"/>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Individual fund</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15%</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0.0%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74,400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14.3%</a:t>
                      </a:r>
                    </a:p>
                  </a:txBody>
                  <a:tcPr marL="6027" marR="6027" marT="6027" marB="0" anchor="b">
                    <a:lnL>
                      <a:noFill/>
                    </a:lnL>
                    <a:lnR>
                      <a:noFill/>
                    </a:lnR>
                    <a:lnT>
                      <a:noFill/>
                    </a:lnT>
                    <a:lnB>
                      <a:noFill/>
                    </a:lnB>
                    <a:noFill/>
                  </a:tcPr>
                </a:tc>
                <a:extLst>
                  <a:ext uri="{0D108BD9-81ED-4DB2-BD59-A6C34878D82A}">
                    <a16:rowId xmlns:a16="http://schemas.microsoft.com/office/drawing/2014/main" val="4079067199"/>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Individual asset</a:t>
                      </a: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5%</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24,800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FF"/>
                          </a:solidFill>
                          <a:effectLst/>
                          <a:latin typeface="Arial" panose="020B0604020202020204" pitchFamily="34" charset="0"/>
                        </a:rPr>
                        <a:t>100.0%</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FF0000"/>
                          </a:solidFill>
                          <a:effectLst/>
                          <a:latin typeface="Arial" panose="020B0604020202020204" pitchFamily="34" charset="0"/>
                        </a:rPr>
                        <a:t>25,000 </a:t>
                      </a:r>
                    </a:p>
                  </a:txBody>
                  <a:tcPr marL="6027" marR="6027" marT="6027" marB="0" anchor="b">
                    <a:lnL>
                      <a:noFill/>
                    </a:lnL>
                    <a:lnR>
                      <a:noFill/>
                    </a:lnR>
                    <a:lnT>
                      <a:noFill/>
                    </a:lnT>
                    <a:lnB>
                      <a:noFill/>
                    </a:lnB>
                    <a:noFill/>
                  </a:tcPr>
                </a:tc>
                <a:tc>
                  <a:txBody>
                    <a:bodyPr/>
                    <a:lstStyle/>
                    <a:p>
                      <a:pPr algn="ctr" fontAlgn="b">
                        <a:buNone/>
                      </a:pPr>
                      <a:r>
                        <a:rPr lang="en-AU" sz="700" b="0" i="0" u="none" strike="noStrike">
                          <a:solidFill>
                            <a:srgbClr val="000000"/>
                          </a:solidFill>
                          <a:effectLst/>
                          <a:latin typeface="Arial" panose="020B0604020202020204" pitchFamily="34" charset="0"/>
                        </a:rPr>
                        <a:t>4.8%</a:t>
                      </a:r>
                    </a:p>
                  </a:txBody>
                  <a:tcPr marL="6027" marR="6027" marT="6027" marB="0" anchor="b">
                    <a:lnL>
                      <a:noFill/>
                    </a:lnL>
                    <a:lnR>
                      <a:noFill/>
                    </a:lnR>
                    <a:lnT>
                      <a:noFill/>
                    </a:lnT>
                    <a:lnB>
                      <a:noFill/>
                    </a:lnB>
                    <a:noFill/>
                  </a:tcPr>
                </a:tc>
                <a:extLst>
                  <a:ext uri="{0D108BD9-81ED-4DB2-BD59-A6C34878D82A}">
                    <a16:rowId xmlns:a16="http://schemas.microsoft.com/office/drawing/2014/main" val="1097339646"/>
                  </a:ext>
                </a:extLst>
              </a:tr>
              <a:tr h="115394">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endParaRPr lang="en-AU" sz="700" b="0" i="0" u="none" strike="noStrike">
                        <a:solidFill>
                          <a:srgbClr val="000000"/>
                        </a:solidFill>
                        <a:effectLst/>
                        <a:latin typeface="Arial" panose="020B0604020202020204" pitchFamily="34" charset="0"/>
                      </a:endParaRPr>
                    </a:p>
                  </a:txBody>
                  <a:tcPr marL="6027" marR="6027" marT="6027" marB="0" anchor="b">
                    <a:lnL>
                      <a:noFill/>
                    </a:lnL>
                    <a:lnR>
                      <a:noFill/>
                    </a:lnR>
                    <a:lnT>
                      <a:noFill/>
                    </a:lnT>
                    <a:lnB>
                      <a:noFill/>
                    </a:lnB>
                    <a:noFill/>
                  </a:tcPr>
                </a:tc>
                <a:tc>
                  <a:txBody>
                    <a:bodyPr/>
                    <a:lstStyle/>
                    <a:p>
                      <a:pPr algn="l" fontAlgn="b">
                        <a:buNone/>
                      </a:pPr>
                      <a:r>
                        <a:rPr lang="en-AU" sz="700" b="0" i="0" u="none" strike="noStrike">
                          <a:solidFill>
                            <a:srgbClr val="000000"/>
                          </a:solidFill>
                          <a:effectLst/>
                          <a:latin typeface="Arial" panose="020B0604020202020204" pitchFamily="34" charset="0"/>
                        </a:rPr>
                        <a:t>Individual tenant</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AU" sz="700" b="0" i="0" u="none" strike="noStrike">
                          <a:solidFill>
                            <a:srgbClr val="000000"/>
                          </a:solidFill>
                          <a:effectLst/>
                          <a:latin typeface="Arial" panose="020B0604020202020204" pitchFamily="34" charset="0"/>
                        </a:rPr>
                        <a:t>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3%</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14,880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FF"/>
                          </a:solidFill>
                          <a:effectLst/>
                          <a:latin typeface="Arial" panose="020B0604020202020204" pitchFamily="34" charset="0"/>
                        </a:rPr>
                        <a:t>100.0%</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25,000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a:solidFill>
                            <a:srgbClr val="000000"/>
                          </a:solidFill>
                          <a:effectLst/>
                          <a:latin typeface="Arial" panose="020B0604020202020204" pitchFamily="34" charset="0"/>
                        </a:rPr>
                        <a:t>39,880 </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AU" sz="700" b="0" i="0" u="none" strike="noStrike" dirty="0">
                          <a:solidFill>
                            <a:srgbClr val="000000"/>
                          </a:solidFill>
                          <a:effectLst/>
                          <a:latin typeface="Arial" panose="020B0604020202020204" pitchFamily="34" charset="0"/>
                        </a:rPr>
                        <a:t>7.7%</a:t>
                      </a:r>
                    </a:p>
                  </a:txBody>
                  <a:tcPr marL="6027" marR="6027" marT="6027"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6299530"/>
                  </a:ext>
                </a:extLst>
              </a:tr>
            </a:tbl>
          </a:graphicData>
        </a:graphic>
      </p:graphicFrame>
      <p:sp>
        <p:nvSpPr>
          <p:cNvPr id="10" name="SourceLine">
            <a:extLst>
              <a:ext uri="{FF2B5EF4-FFF2-40B4-BE49-F238E27FC236}">
                <a16:creationId xmlns:a16="http://schemas.microsoft.com/office/drawing/2014/main" id="{904A7A59-0F6F-4199-AE86-0AFECE787150}"/>
              </a:ext>
            </a:extLst>
          </p:cNvPr>
          <p:cNvSpPr txBox="1"/>
          <p:nvPr/>
        </p:nvSpPr>
        <p:spPr>
          <a:xfrm>
            <a:off x="215900" y="6322157"/>
            <a:ext cx="8712200" cy="203200"/>
          </a:xfrm>
          <a:prstGeom prst="rect">
            <a:avLst/>
          </a:prstGeom>
          <a:noFill/>
        </p:spPr>
        <p:txBody>
          <a:bodyPr vertOverflow="overflow" vert="horz" wrap="none" lIns="0" tIns="46800" rIns="90000" bIns="46800" rtlCol="0" anchor="t">
            <a:noAutofit/>
          </a:bodyPr>
          <a:lstStyle/>
          <a:p>
            <a:pPr algn="l"/>
            <a:r>
              <a:rPr lang="en-AU" sz="800" dirty="0">
                <a:solidFill>
                  <a:srgbClr val="7F7F7F"/>
                </a:solidFill>
                <a:latin typeface="Segoe UI Light"/>
                <a:cs typeface="Segoe UI Light"/>
              </a:rPr>
              <a:t>Source: </a:t>
            </a:r>
            <a:r>
              <a:rPr lang="en-AU" sz="800" dirty="0" err="1">
                <a:solidFill>
                  <a:srgbClr val="7F7F7F"/>
                </a:solidFill>
                <a:latin typeface="Segoe UI Light"/>
                <a:cs typeface="Segoe UI Light"/>
              </a:rPr>
              <a:t>Aurum</a:t>
            </a:r>
            <a:r>
              <a:rPr lang="en-AU" sz="800" dirty="0">
                <a:solidFill>
                  <a:srgbClr val="7F7F7F"/>
                </a:solidFill>
                <a:latin typeface="Segoe UI Light"/>
                <a:cs typeface="Segoe UI Light"/>
              </a:rPr>
              <a:t> Capital estimates. Note: (1</a:t>
            </a:r>
            <a:r>
              <a:rPr lang="en-AU" sz="800" dirty="0">
                <a:solidFill>
                  <a:schemeClr val="bg1">
                    <a:lumMod val="65000"/>
                  </a:schemeClr>
                </a:solidFill>
                <a:latin typeface="Segoe UI Light" panose="020B0502040204020203" pitchFamily="34" charset="0"/>
                <a:cs typeface="Segoe UI Light" panose="020B0502040204020203" pitchFamily="34" charset="0"/>
              </a:rPr>
              <a:t>) </a:t>
            </a:r>
            <a:r>
              <a:rPr lang="en-AU" sz="800" dirty="0">
                <a:solidFill>
                  <a:schemeClr val="bg1">
                    <a:lumMod val="50000"/>
                  </a:schemeClr>
                </a:solidFill>
                <a:latin typeface="Segoe UI Light" panose="020B0502040204020203" pitchFamily="34" charset="0"/>
                <a:cs typeface="Segoe UI Light" panose="020B0502040204020203" pitchFamily="34" charset="0"/>
              </a:rPr>
              <a:t>W</a:t>
            </a:r>
            <a:r>
              <a:rPr lang="en-US" sz="800" b="0" i="0" dirty="0" err="1">
                <a:solidFill>
                  <a:schemeClr val="bg1">
                    <a:lumMod val="50000"/>
                  </a:schemeClr>
                </a:solidFill>
                <a:effectLst/>
                <a:latin typeface="Segoe UI Light" panose="020B0502040204020203" pitchFamily="34" charset="0"/>
                <a:cs typeface="Segoe UI Light" panose="020B0502040204020203" pitchFamily="34" charset="0"/>
              </a:rPr>
              <a:t>orst</a:t>
            </a:r>
            <a:r>
              <a:rPr lang="en-US" sz="800" b="0" i="0" dirty="0">
                <a:solidFill>
                  <a:schemeClr val="bg1">
                    <a:lumMod val="50000"/>
                  </a:schemeClr>
                </a:solidFill>
                <a:effectLst/>
                <a:latin typeface="Segoe UI Light" panose="020B0502040204020203" pitchFamily="34" charset="0"/>
                <a:cs typeface="Segoe UI Light" panose="020B0502040204020203" pitchFamily="34" charset="0"/>
              </a:rPr>
              <a:t>-case compliance test, assume that the entire $25m Bayview exposure relates to 1 tenant.</a:t>
            </a:r>
            <a:endParaRPr lang="en-AU" sz="8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4" name="TextBox 3">
            <a:extLst>
              <a:ext uri="{FF2B5EF4-FFF2-40B4-BE49-F238E27FC236}">
                <a16:creationId xmlns:a16="http://schemas.microsoft.com/office/drawing/2014/main" id="{A36E9AF0-0078-7FEA-3391-7E2D7499E72C}"/>
              </a:ext>
            </a:extLst>
          </p:cNvPr>
          <p:cNvSpPr txBox="1"/>
          <p:nvPr/>
        </p:nvSpPr>
        <p:spPr>
          <a:xfrm>
            <a:off x="8597903" y="6169987"/>
            <a:ext cx="241300" cy="186847"/>
          </a:xfrm>
          <a:prstGeom prst="rect">
            <a:avLst/>
          </a:prstGeom>
          <a:noFill/>
        </p:spPr>
        <p:txBody>
          <a:bodyPr wrap="square" lIns="0" tIns="46800" rIns="90000" bIns="46800" rtlCol="0">
            <a:spAutoFit/>
          </a:bodyPr>
          <a:lstStyle/>
          <a:p>
            <a:pPr algn="l"/>
            <a:r>
              <a:rPr lang="en-AU" sz="600" dirty="0">
                <a:solidFill>
                  <a:schemeClr val="tx2"/>
                </a:solidFill>
              </a:rPr>
              <a:t>(1)</a:t>
            </a:r>
          </a:p>
        </p:txBody>
      </p:sp>
    </p:spTree>
    <p:extLst>
      <p:ext uri="{BB962C8B-B14F-4D97-AF65-F5344CB8AC3E}">
        <p14:creationId xmlns:p14="http://schemas.microsoft.com/office/powerpoint/2010/main" val="6989551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C94C0F-8187-608A-DD75-33CBB2F56D02}"/>
              </a:ext>
            </a:extLst>
          </p:cNvPr>
          <p:cNvSpPr>
            <a:spLocks noGrp="1"/>
          </p:cNvSpPr>
          <p:nvPr>
            <p:ph type="body" sz="quarter" idx="12"/>
          </p:nvPr>
        </p:nvSpPr>
        <p:spPr/>
        <p:txBody>
          <a:bodyPr/>
          <a:lstStyle/>
          <a:p>
            <a:endParaRPr lang="en-AU"/>
          </a:p>
        </p:txBody>
      </p:sp>
      <p:sp>
        <p:nvSpPr>
          <p:cNvPr id="3" name="Text Placeholder 2">
            <a:extLst>
              <a:ext uri="{FF2B5EF4-FFF2-40B4-BE49-F238E27FC236}">
                <a16:creationId xmlns:a16="http://schemas.microsoft.com/office/drawing/2014/main" id="{30B39546-1F54-BCCC-48EC-1853F5C48E63}"/>
              </a:ext>
            </a:extLst>
          </p:cNvPr>
          <p:cNvSpPr>
            <a:spLocks noGrp="1"/>
          </p:cNvSpPr>
          <p:nvPr>
            <p:ph type="body" sz="quarter" idx="13"/>
          </p:nvPr>
        </p:nvSpPr>
        <p:spPr/>
        <p:txBody>
          <a:bodyPr/>
          <a:lstStyle/>
          <a:p>
            <a:endParaRPr lang="en-AU"/>
          </a:p>
        </p:txBody>
      </p:sp>
      <p:sp>
        <p:nvSpPr>
          <p:cNvPr id="4" name="Text Placeholder 3">
            <a:extLst>
              <a:ext uri="{FF2B5EF4-FFF2-40B4-BE49-F238E27FC236}">
                <a16:creationId xmlns:a16="http://schemas.microsoft.com/office/drawing/2014/main" id="{77350E10-1F8A-CA57-EEF4-7F1B706AE8EE}"/>
              </a:ext>
            </a:extLst>
          </p:cNvPr>
          <p:cNvSpPr>
            <a:spLocks noGrp="1"/>
          </p:cNvSpPr>
          <p:nvPr>
            <p:ph type="body" sz="quarter" idx="10"/>
          </p:nvPr>
        </p:nvSpPr>
        <p:spPr/>
        <p:txBody>
          <a:bodyPr/>
          <a:lstStyle/>
          <a:p>
            <a:r>
              <a:rPr lang="en-AU"/>
              <a:t>Buyer Universe</a:t>
            </a:r>
          </a:p>
        </p:txBody>
      </p:sp>
      <p:pic>
        <p:nvPicPr>
          <p:cNvPr id="6" name="Picture 5">
            <a:extLst>
              <a:ext uri="{FF2B5EF4-FFF2-40B4-BE49-F238E27FC236}">
                <a16:creationId xmlns:a16="http://schemas.microsoft.com/office/drawing/2014/main" id="{DA93D63D-6853-9EB8-B352-A2DD5323244A}"/>
              </a:ext>
            </a:extLst>
          </p:cNvPr>
          <p:cNvPicPr>
            <a:picLocks noChangeAspect="1"/>
          </p:cNvPicPr>
          <p:nvPr/>
        </p:nvPicPr>
        <p:blipFill rotWithShape="1">
          <a:blip r:embed="rId2"/>
          <a:srcRect l="1963"/>
          <a:stretch/>
        </p:blipFill>
        <p:spPr>
          <a:xfrm>
            <a:off x="-17880" y="1335099"/>
            <a:ext cx="9144000" cy="2960219"/>
          </a:xfrm>
          <a:prstGeom prst="rect">
            <a:avLst/>
          </a:prstGeom>
        </p:spPr>
      </p:pic>
      <p:pic>
        <p:nvPicPr>
          <p:cNvPr id="8" name="Picture 7">
            <a:extLst>
              <a:ext uri="{FF2B5EF4-FFF2-40B4-BE49-F238E27FC236}">
                <a16:creationId xmlns:a16="http://schemas.microsoft.com/office/drawing/2014/main" id="{15BA652C-1F2E-F149-2181-E86CA7595E82}"/>
              </a:ext>
            </a:extLst>
          </p:cNvPr>
          <p:cNvPicPr>
            <a:picLocks noChangeAspect="1"/>
          </p:cNvPicPr>
          <p:nvPr/>
        </p:nvPicPr>
        <p:blipFill rotWithShape="1">
          <a:blip r:embed="rId3"/>
          <a:srcRect l="1786" r="16934"/>
          <a:stretch/>
        </p:blipFill>
        <p:spPr>
          <a:xfrm>
            <a:off x="0" y="4652349"/>
            <a:ext cx="9144000" cy="1421052"/>
          </a:xfrm>
          <a:prstGeom prst="rect">
            <a:avLst/>
          </a:prstGeom>
        </p:spPr>
      </p:pic>
    </p:spTree>
    <p:extLst>
      <p:ext uri="{BB962C8B-B14F-4D97-AF65-F5344CB8AC3E}">
        <p14:creationId xmlns:p14="http://schemas.microsoft.com/office/powerpoint/2010/main" val="30871885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EF99D-682B-1ABE-7086-0B08C03E08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AF09D9E-370B-E5CD-0D5E-CF6FB766663E}"/>
              </a:ext>
            </a:extLst>
          </p:cNvPr>
          <p:cNvSpPr>
            <a:spLocks noGrp="1"/>
          </p:cNvSpPr>
          <p:nvPr>
            <p:ph type="body" sz="quarter" idx="10"/>
          </p:nvPr>
        </p:nvSpPr>
        <p:spPr/>
        <p:txBody>
          <a:bodyPr/>
          <a:lstStyle/>
          <a:p>
            <a:r>
              <a:rPr lang="en-AU"/>
              <a:t>Disclaimer</a:t>
            </a:r>
          </a:p>
        </p:txBody>
      </p:sp>
      <p:sp>
        <p:nvSpPr>
          <p:cNvPr id="3" name="Text Placeholder 2">
            <a:extLst>
              <a:ext uri="{FF2B5EF4-FFF2-40B4-BE49-F238E27FC236}">
                <a16:creationId xmlns:a16="http://schemas.microsoft.com/office/drawing/2014/main" id="{5655F40D-C280-810E-7999-89B0D109BFDF}"/>
              </a:ext>
            </a:extLst>
          </p:cNvPr>
          <p:cNvSpPr>
            <a:spLocks noGrp="1"/>
          </p:cNvSpPr>
          <p:nvPr>
            <p:ph type="body" sz="quarter" idx="12"/>
          </p:nvPr>
        </p:nvSpPr>
        <p:spPr/>
        <p:txBody>
          <a:bodyPr/>
          <a:lstStyle/>
          <a:p>
            <a:r>
              <a:rPr lang="en-AU" err="1"/>
              <a:t>Aurum</a:t>
            </a:r>
            <a:r>
              <a:rPr lang="en-AU"/>
              <a:t> Capital</a:t>
            </a:r>
          </a:p>
        </p:txBody>
      </p:sp>
      <p:sp>
        <p:nvSpPr>
          <p:cNvPr id="4" name="DisclaimerBody">
            <a:extLst>
              <a:ext uri="{FF2B5EF4-FFF2-40B4-BE49-F238E27FC236}">
                <a16:creationId xmlns:a16="http://schemas.microsoft.com/office/drawing/2014/main" id="{FBC7E4B3-B85C-45C8-8045-E836B94F0562}"/>
              </a:ext>
            </a:extLst>
          </p:cNvPr>
          <p:cNvSpPr txBox="1"/>
          <p:nvPr/>
        </p:nvSpPr>
        <p:spPr>
          <a:xfrm>
            <a:off x="215900" y="1320800"/>
            <a:ext cx="8712200" cy="4800600"/>
          </a:xfrm>
          <a:prstGeom prst="rect">
            <a:avLst/>
          </a:prstGeom>
          <a:noFill/>
        </p:spPr>
        <p:txBody>
          <a:bodyPr vertOverflow="overflow" vert="horz" wrap="square" lIns="0" tIns="46800" rIns="90000" bIns="46800" rtlCol="0" anchor="t" anchorCtr="0">
            <a:noAutofit/>
          </a:bodyPr>
          <a:lstStyle/>
          <a:p>
            <a:pPr algn="just">
              <a:lnSpc>
                <a:spcPts val="1050"/>
              </a:lnSpc>
              <a:spcAft>
                <a:spcPts val="500"/>
              </a:spcAft>
            </a:pPr>
            <a:r>
              <a:rPr lang="en-AU" sz="900" b="1">
                <a:solidFill>
                  <a:srgbClr val="242852"/>
                </a:solidFill>
                <a:latin typeface="Segoe UI"/>
              </a:rPr>
              <a:t>Important notice. </a:t>
            </a:r>
            <a:r>
              <a:rPr lang="en-AU" sz="900">
                <a:solidFill>
                  <a:srgbClr val="404040"/>
                </a:solidFill>
                <a:latin typeface="Segoe UI"/>
              </a:rPr>
              <a:t>This presentation has been prepared by </a:t>
            </a:r>
            <a:r>
              <a:rPr lang="en-AU" sz="900" err="1">
                <a:solidFill>
                  <a:srgbClr val="404040"/>
                </a:solidFill>
                <a:latin typeface="Segoe UI"/>
              </a:rPr>
              <a:t>Aurum</a:t>
            </a:r>
            <a:r>
              <a:rPr lang="en-AU" sz="900">
                <a:solidFill>
                  <a:srgbClr val="404040"/>
                </a:solidFill>
                <a:latin typeface="Segoe UI"/>
              </a:rPr>
              <a:t> Capital ("</a:t>
            </a:r>
            <a:r>
              <a:rPr lang="en-AU" sz="900" err="1">
                <a:solidFill>
                  <a:srgbClr val="404040"/>
                </a:solidFill>
                <a:latin typeface="Segoe UI"/>
              </a:rPr>
              <a:t>Aurum</a:t>
            </a:r>
            <a:r>
              <a:rPr lang="en-AU" sz="900">
                <a:solidFill>
                  <a:srgbClr val="404040"/>
                </a:solidFill>
                <a:latin typeface="Segoe UI"/>
              </a:rPr>
              <a:t>") for the exclusive use of Colonial First State and the CFS Property Fund (together, the "Recipient") solely for the purpose of assisting the Recipient's evaluation of the proposed co-investment in Bayview Village (the "Transaction"). It is provided on a strictly confidential basis and may not be reproduced, redistributed or disclosed, in whole or in part, to any other person without the prior written consent of </a:t>
            </a:r>
            <a:r>
              <a:rPr lang="en-AU" sz="900" err="1">
                <a:solidFill>
                  <a:srgbClr val="404040"/>
                </a:solidFill>
                <a:latin typeface="Segoe UI"/>
              </a:rPr>
              <a:t>Aurum</a:t>
            </a:r>
            <a:r>
              <a:rPr lang="en-AU" sz="900">
                <a:solidFill>
                  <a:srgbClr val="404040"/>
                </a:solidFill>
                <a:latin typeface="Segoe UI"/>
              </a:rPr>
              <a:t>.</a:t>
            </a:r>
          </a:p>
          <a:p>
            <a:pPr algn="just">
              <a:lnSpc>
                <a:spcPts val="1050"/>
              </a:lnSpc>
              <a:spcAft>
                <a:spcPts val="500"/>
              </a:spcAft>
            </a:pPr>
            <a:r>
              <a:rPr lang="en-AU" sz="900" b="1">
                <a:solidFill>
                  <a:srgbClr val="242852"/>
                </a:solidFill>
                <a:latin typeface="Segoe UI"/>
              </a:rPr>
              <a:t>No offer or solicitation. </a:t>
            </a:r>
            <a:r>
              <a:rPr lang="en-AU" sz="900">
                <a:solidFill>
                  <a:srgbClr val="404040"/>
                </a:solidFill>
                <a:latin typeface="Segoe UI"/>
              </a:rPr>
              <a:t>This presentation is for discussion purposes only. It does not constitute an offer, invitation or recommendation to subscribe for, purchase or dispose of any security or interest, nor does it constitute a contract or commitment of any kind. It is not a product disclosure statement, prospectus or other disclosure document under the Corporations Act 2001 (</a:t>
            </a:r>
            <a:r>
              <a:rPr lang="en-AU" sz="900" err="1">
                <a:solidFill>
                  <a:srgbClr val="404040"/>
                </a:solidFill>
                <a:latin typeface="Segoe UI"/>
              </a:rPr>
              <a:t>Cth</a:t>
            </a:r>
            <a:r>
              <a:rPr lang="en-AU" sz="900">
                <a:solidFill>
                  <a:srgbClr val="404040"/>
                </a:solidFill>
                <a:latin typeface="Segoe UI"/>
              </a:rPr>
              <a:t>) and has not been lodged with the Australian Securities and Investments Commission.</a:t>
            </a:r>
          </a:p>
          <a:p>
            <a:pPr algn="just">
              <a:lnSpc>
                <a:spcPts val="1050"/>
              </a:lnSpc>
              <a:spcAft>
                <a:spcPts val="500"/>
              </a:spcAft>
            </a:pPr>
            <a:r>
              <a:rPr lang="en-AU" sz="900" b="1">
                <a:solidFill>
                  <a:srgbClr val="242852"/>
                </a:solidFill>
                <a:latin typeface="Segoe UI"/>
              </a:rPr>
              <a:t>Not personal advice. </a:t>
            </a:r>
            <a:r>
              <a:rPr lang="en-AU" sz="900">
                <a:solidFill>
                  <a:srgbClr val="404040"/>
                </a:solidFill>
                <a:latin typeface="Segoe UI"/>
              </a:rPr>
              <a:t>The information herein is general in nature and does not take into account the investment objectives, financial situation or particular needs of any person. It does not constitute personal financial product, legal, taxation or accounting advice. The Recipient should obtain independent professional advice appropriate to its own circumstances before acting on any information contained in this presentation.</a:t>
            </a:r>
          </a:p>
          <a:p>
            <a:pPr algn="just">
              <a:lnSpc>
                <a:spcPts val="1050"/>
              </a:lnSpc>
              <a:spcAft>
                <a:spcPts val="500"/>
              </a:spcAft>
            </a:pPr>
            <a:r>
              <a:rPr lang="en-AU" sz="900" b="1">
                <a:solidFill>
                  <a:srgbClr val="242852"/>
                </a:solidFill>
                <a:latin typeface="Segoe UI"/>
              </a:rPr>
              <a:t>Information sources and no verification. </a:t>
            </a:r>
            <a:r>
              <a:rPr lang="en-AU" sz="900">
                <a:solidFill>
                  <a:srgbClr val="404040"/>
                </a:solidFill>
                <a:latin typeface="Segoe UI"/>
              </a:rPr>
              <a:t>This presentation is based on information supplied by Terralith and its advisers, together with publicly available and third-party data, including CBRE, JLL, Knight Frank, S&amp;P Capital IQ, the Australian Bureau of Statistics and Blacktown City Council. </a:t>
            </a:r>
            <a:r>
              <a:rPr lang="en-AU" sz="900" err="1">
                <a:solidFill>
                  <a:srgbClr val="404040"/>
                </a:solidFill>
                <a:latin typeface="Segoe UI"/>
              </a:rPr>
              <a:t>Aurum</a:t>
            </a:r>
            <a:r>
              <a:rPr lang="en-AU" sz="900">
                <a:solidFill>
                  <a:srgbClr val="404040"/>
                </a:solidFill>
                <a:latin typeface="Segoe UI"/>
              </a:rPr>
              <a:t> has not independently verified this information and assumes no obligation to do so. No representation or warranty, express or implied, is made as to the accuracy, completeness or reasonableness of any information contained herein.</a:t>
            </a:r>
          </a:p>
          <a:p>
            <a:pPr algn="just">
              <a:lnSpc>
                <a:spcPts val="1050"/>
              </a:lnSpc>
              <a:spcAft>
                <a:spcPts val="500"/>
              </a:spcAft>
            </a:pPr>
            <a:r>
              <a:rPr lang="en-AU" sz="900" b="1">
                <a:solidFill>
                  <a:srgbClr val="242852"/>
                </a:solidFill>
                <a:latin typeface="Segoe UI"/>
              </a:rPr>
              <a:t>Forward-looking statements and illustrative analysis. </a:t>
            </a:r>
            <a:r>
              <a:rPr lang="en-AU" sz="900">
                <a:solidFill>
                  <a:srgbClr val="404040"/>
                </a:solidFill>
                <a:latin typeface="Segoe UI"/>
              </a:rPr>
              <a:t>Certain statements constitute forward-looking statements, including projected net operating income, capitalisation rates, returns and distribution yields. Such statements are based on assumptions regarding future events and are subject to significant business, economic, market and regulatory uncertainties and contingencies, many of which are beyond the control of </a:t>
            </a:r>
            <a:r>
              <a:rPr lang="en-AU" sz="900" err="1">
                <a:solidFill>
                  <a:srgbClr val="404040"/>
                </a:solidFill>
                <a:latin typeface="Segoe UI"/>
              </a:rPr>
              <a:t>Aurum</a:t>
            </a:r>
            <a:r>
              <a:rPr lang="en-AU" sz="900">
                <a:solidFill>
                  <a:srgbClr val="404040"/>
                </a:solidFill>
                <a:latin typeface="Segoe UI"/>
              </a:rPr>
              <a:t>, the Recipient or Terralith. Actual results may differ materially from those projected. All valuation and returns analysis is illustrative and prepared for discussion purposes only. Past performance is not indicative of future performance.</a:t>
            </a:r>
          </a:p>
          <a:p>
            <a:pPr algn="just">
              <a:lnSpc>
                <a:spcPts val="1050"/>
              </a:lnSpc>
              <a:spcAft>
                <a:spcPts val="500"/>
              </a:spcAft>
            </a:pPr>
            <a:r>
              <a:rPr lang="en-AU" sz="900" b="1">
                <a:solidFill>
                  <a:srgbClr val="242852"/>
                </a:solidFill>
                <a:latin typeface="Segoe UI"/>
              </a:rPr>
              <a:t>No liability. </a:t>
            </a:r>
            <a:r>
              <a:rPr lang="en-AU" sz="900">
                <a:solidFill>
                  <a:srgbClr val="404040"/>
                </a:solidFill>
                <a:latin typeface="Segoe UI"/>
              </a:rPr>
              <a:t>To the maximum extent permitted by law, </a:t>
            </a:r>
            <a:r>
              <a:rPr lang="en-AU" sz="900" err="1">
                <a:solidFill>
                  <a:srgbClr val="404040"/>
                </a:solidFill>
                <a:latin typeface="Segoe UI"/>
              </a:rPr>
              <a:t>Aurum</a:t>
            </a:r>
            <a:r>
              <a:rPr lang="en-AU" sz="900">
                <a:solidFill>
                  <a:srgbClr val="404040"/>
                </a:solidFill>
                <a:latin typeface="Segoe UI"/>
              </a:rPr>
              <a:t> and its related bodies corporate, directors, officers, employees and advisers disclaim all liability for any loss or damage, whether direct, indirect or consequential, arising from reliance on this presentation. The Recipient must rely on its own enquiries, due diligence and assessment of the Transaction. </a:t>
            </a:r>
            <a:r>
              <a:rPr lang="en-AU" sz="900" err="1">
                <a:solidFill>
                  <a:srgbClr val="404040"/>
                </a:solidFill>
                <a:latin typeface="Segoe UI"/>
              </a:rPr>
              <a:t>Aurum</a:t>
            </a:r>
            <a:r>
              <a:rPr lang="en-AU" sz="900">
                <a:solidFill>
                  <a:srgbClr val="404040"/>
                </a:solidFill>
                <a:latin typeface="Segoe UI"/>
              </a:rPr>
              <a:t> is under no obligation to update or revise this presentation for subsequent events.</a:t>
            </a:r>
          </a:p>
        </p:txBody>
      </p:sp>
    </p:spTree>
    <p:extLst>
      <p:ext uri="{BB962C8B-B14F-4D97-AF65-F5344CB8AC3E}">
        <p14:creationId xmlns:p14="http://schemas.microsoft.com/office/powerpoint/2010/main" val="31564664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244E3FD-6D66-16CE-C5A8-8ADF260A23C4}"/>
              </a:ext>
            </a:extLst>
          </p:cNvPr>
          <p:cNvSpPr>
            <a:spLocks noGrp="1"/>
          </p:cNvSpPr>
          <p:nvPr>
            <p:ph type="body" sz="quarter" idx="12"/>
          </p:nvPr>
        </p:nvSpPr>
        <p:spPr/>
        <p:txBody>
          <a:bodyPr/>
          <a:lstStyle/>
          <a:p>
            <a:r>
              <a:rPr lang="en-AU" dirty="0"/>
              <a:t>10 September 2026</a:t>
            </a:r>
          </a:p>
        </p:txBody>
      </p:sp>
      <p:sp>
        <p:nvSpPr>
          <p:cNvPr id="5" name="Rectangle 4">
            <a:extLst>
              <a:ext uri="{FF2B5EF4-FFF2-40B4-BE49-F238E27FC236}">
                <a16:creationId xmlns:a16="http://schemas.microsoft.com/office/drawing/2014/main" id="{16DB5407-B189-B18E-7E71-79037F104956}"/>
              </a:ext>
            </a:extLst>
          </p:cNvPr>
          <p:cNvSpPr/>
          <p:nvPr/>
        </p:nvSpPr>
        <p:spPr>
          <a:xfrm>
            <a:off x="295703" y="1751463"/>
            <a:ext cx="400335" cy="1865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0670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78BA-0E11-5E33-6701-1DDF21406157}"/>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A423DBA8-BB67-5B95-DDE4-2BEDFBF4E816}"/>
              </a:ext>
            </a:extLst>
          </p:cNvPr>
          <p:cNvSpPr/>
          <p:nvPr/>
        </p:nvSpPr>
        <p:spPr>
          <a:xfrm>
            <a:off x="349626" y="5422902"/>
            <a:ext cx="8578474" cy="634999"/>
          </a:xfrm>
          <a:prstGeom prst="rect">
            <a:avLst/>
          </a:prstGeom>
          <a:no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113" algn="ctr"/>
            <a:r>
              <a:rPr lang="en-US" sz="1200" b="1" dirty="0">
                <a:solidFill>
                  <a:schemeClr val="tx2"/>
                </a:solidFill>
              </a:rPr>
              <a:t>Aurum Capital Recommendation</a:t>
            </a:r>
          </a:p>
          <a:p>
            <a:pPr marL="11113" algn="ctr"/>
            <a:r>
              <a:rPr lang="en-US" sz="1000" dirty="0">
                <a:solidFill>
                  <a:schemeClr val="tx2"/>
                </a:solidFill>
                <a:latin typeface="Segoe UI Light" panose="020B0502040204020203" pitchFamily="34" charset="0"/>
                <a:cs typeface="Segoe UI Light" panose="020B0502040204020203" pitchFamily="34" charset="0"/>
              </a:rPr>
              <a:t>Proceed with the A$25.0m Bayview co-investment, subject to confirmatory diligence on leasing, capex and minority-investor protections</a:t>
            </a:r>
          </a:p>
        </p:txBody>
      </p:sp>
      <p:sp>
        <p:nvSpPr>
          <p:cNvPr id="51" name="Rectangle 50">
            <a:extLst>
              <a:ext uri="{FF2B5EF4-FFF2-40B4-BE49-F238E27FC236}">
                <a16:creationId xmlns:a16="http://schemas.microsoft.com/office/drawing/2014/main" id="{393C57A4-FE1F-AC32-DB4F-E69162126965}"/>
              </a:ext>
            </a:extLst>
          </p:cNvPr>
          <p:cNvSpPr/>
          <p:nvPr/>
        </p:nvSpPr>
        <p:spPr>
          <a:xfrm>
            <a:off x="115172" y="3277800"/>
            <a:ext cx="478007" cy="3023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IV</a:t>
            </a:r>
          </a:p>
        </p:txBody>
      </p:sp>
      <p:sp>
        <p:nvSpPr>
          <p:cNvPr id="31" name="Rectangle 30">
            <a:extLst>
              <a:ext uri="{FF2B5EF4-FFF2-40B4-BE49-F238E27FC236}">
                <a16:creationId xmlns:a16="http://schemas.microsoft.com/office/drawing/2014/main" id="{49F69784-95FC-E545-1FF0-87BF69A750B7}"/>
              </a:ext>
            </a:extLst>
          </p:cNvPr>
          <p:cNvSpPr/>
          <p:nvPr/>
        </p:nvSpPr>
        <p:spPr>
          <a:xfrm>
            <a:off x="363792" y="1233623"/>
            <a:ext cx="2686769" cy="3635240"/>
          </a:xfrm>
          <a:prstGeom prst="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144000" rtlCol="0" anchor="ctr"/>
          <a:lstStyle/>
          <a:p>
            <a:pPr algn="ctr"/>
            <a:endParaRPr lang="en-US" sz="1200">
              <a:solidFill>
                <a:schemeClr val="tx1"/>
              </a:solidFill>
            </a:endParaRPr>
          </a:p>
          <a:p>
            <a:pPr marL="369888" indent="-171450">
              <a:buFont typeface="Arial" panose="020B0604020202020204" pitchFamily="34" charset="0"/>
              <a:buChar char="•"/>
            </a:pPr>
            <a:r>
              <a:rPr lang="en-US" sz="1000">
                <a:solidFill>
                  <a:schemeClr val="tx1"/>
                </a:solidFill>
                <a:latin typeface="Segoe UI Light" panose="020B0502040204020203" pitchFamily="34" charset="0"/>
                <a:cs typeface="Segoe UI Light" panose="020B0502040204020203" pitchFamily="34" charset="0"/>
              </a:rPr>
              <a:t>Colonial First State (CFS), via the CFS Property Fund (CFSPF), is a cornerstone investor in </a:t>
            </a:r>
            <a:r>
              <a:rPr lang="en-US" sz="1000" err="1">
                <a:solidFill>
                  <a:schemeClr val="tx1"/>
                </a:solidFill>
                <a:latin typeface="Segoe UI Light" panose="020B0502040204020203" pitchFamily="34" charset="0"/>
                <a:cs typeface="Segoe UI Light" panose="020B0502040204020203" pitchFamily="34" charset="0"/>
              </a:rPr>
              <a:t>Terralith</a:t>
            </a:r>
            <a:r>
              <a:rPr lang="en-US" sz="1000">
                <a:solidFill>
                  <a:schemeClr val="tx1"/>
                </a:solidFill>
                <a:latin typeface="Segoe UI Light" panose="020B0502040204020203" pitchFamily="34" charset="0"/>
                <a:cs typeface="Segoe UI Light" panose="020B0502040204020203" pitchFamily="34" charset="0"/>
              </a:rPr>
              <a:t> Unlisted Retail Fund (TURF), an open-ended core/core-plus fund targeting income-producing retail </a:t>
            </a:r>
            <a:r>
              <a:rPr lang="en-US" sz="1000" err="1">
                <a:solidFill>
                  <a:schemeClr val="tx1"/>
                </a:solidFill>
                <a:latin typeface="Segoe UI Light" panose="020B0502040204020203" pitchFamily="34" charset="0"/>
                <a:cs typeface="Segoe UI Light" panose="020B0502040204020203" pitchFamily="34" charset="0"/>
              </a:rPr>
              <a:t>centres</a:t>
            </a:r>
            <a:r>
              <a:rPr lang="en-US" sz="1000">
                <a:solidFill>
                  <a:schemeClr val="tx1"/>
                </a:solidFill>
                <a:latin typeface="Segoe UI Light" panose="020B0502040204020203" pitchFamily="34" charset="0"/>
                <a:cs typeface="Segoe UI Light" panose="020B0502040204020203" pitchFamily="34" charset="0"/>
              </a:rPr>
              <a:t> across Australia</a:t>
            </a:r>
          </a:p>
          <a:p>
            <a:pPr marL="363538" indent="-165100"/>
            <a:endParaRPr lang="en-US" sz="1000">
              <a:solidFill>
                <a:schemeClr val="tx1"/>
              </a:solidFill>
              <a:latin typeface="Segoe UI Light" panose="020B0502040204020203" pitchFamily="34" charset="0"/>
              <a:cs typeface="Segoe UI Light" panose="020B0502040204020203" pitchFamily="34" charset="0"/>
            </a:endParaRPr>
          </a:p>
          <a:p>
            <a:pPr marL="363538" indent="-165100">
              <a:buFont typeface="Arial" panose="020B0604020202020204" pitchFamily="34" charset="0"/>
              <a:buChar char="•"/>
            </a:pPr>
            <a:r>
              <a:rPr lang="en-US" sz="1000">
                <a:solidFill>
                  <a:schemeClr val="tx1"/>
                </a:solidFill>
                <a:latin typeface="Segoe UI Light" panose="020B0502040204020203" pitchFamily="34" charset="0"/>
                <a:cs typeface="Segoe UI Light" panose="020B0502040204020203" pitchFamily="34" charset="0"/>
              </a:rPr>
              <a:t>CFSPF is currently overweight industrial and underweight retail relative to its target allocation ranges</a:t>
            </a:r>
          </a:p>
          <a:p>
            <a:pPr marL="187325"/>
            <a:endParaRPr lang="en-US" sz="1000">
              <a:solidFill>
                <a:schemeClr val="tx1"/>
              </a:solidFill>
              <a:latin typeface="Segoe UI Light" panose="020B0502040204020203" pitchFamily="34" charset="0"/>
              <a:cs typeface="Segoe UI Light" panose="020B0502040204020203" pitchFamily="34" charset="0"/>
            </a:endParaRPr>
          </a:p>
          <a:p>
            <a:pPr marL="541338" indent="-160338">
              <a:buFont typeface="Arial" panose="020B0604020202020204" pitchFamily="34" charset="0"/>
              <a:buChar char="•"/>
            </a:pP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000">
              <a:solidFill>
                <a:schemeClr val="tx1"/>
              </a:solidFill>
            </a:endParaRPr>
          </a:p>
          <a:p>
            <a:pPr algn="ctr"/>
            <a:endParaRPr lang="en-US" sz="1200">
              <a:solidFill>
                <a:schemeClr val="tx1"/>
              </a:solidFill>
            </a:endParaRPr>
          </a:p>
        </p:txBody>
      </p:sp>
      <p:sp>
        <p:nvSpPr>
          <p:cNvPr id="32" name="Rectangle 31">
            <a:extLst>
              <a:ext uri="{FF2B5EF4-FFF2-40B4-BE49-F238E27FC236}">
                <a16:creationId xmlns:a16="http://schemas.microsoft.com/office/drawing/2014/main" id="{075F5353-0AE7-CBE4-909B-02B4080F7C55}"/>
              </a:ext>
            </a:extLst>
          </p:cNvPr>
          <p:cNvSpPr/>
          <p:nvPr/>
        </p:nvSpPr>
        <p:spPr>
          <a:xfrm>
            <a:off x="610491" y="3582158"/>
            <a:ext cx="2150906" cy="1046012"/>
          </a:xfrm>
          <a:prstGeom prst="rect">
            <a:avLst/>
          </a:prstGeom>
          <a:noFill/>
          <a:ln w="127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Rectangle 61">
            <a:extLst>
              <a:ext uri="{FF2B5EF4-FFF2-40B4-BE49-F238E27FC236}">
                <a16:creationId xmlns:a16="http://schemas.microsoft.com/office/drawing/2014/main" id="{A157EA14-AF04-BCC9-4DD0-E0461907357F}"/>
              </a:ext>
            </a:extLst>
          </p:cNvPr>
          <p:cNvSpPr/>
          <p:nvPr/>
        </p:nvSpPr>
        <p:spPr>
          <a:xfrm>
            <a:off x="6670118" y="3587485"/>
            <a:ext cx="2120294" cy="826947"/>
          </a:xfrm>
          <a:prstGeom prst="rect">
            <a:avLst/>
          </a:prstGeom>
          <a:solidFill>
            <a:srgbClr val="D4E6F7">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graphicFrame>
        <p:nvGraphicFramePr>
          <p:cNvPr id="61" name="Chart 60">
            <a:extLst>
              <a:ext uri="{FF2B5EF4-FFF2-40B4-BE49-F238E27FC236}">
                <a16:creationId xmlns:a16="http://schemas.microsoft.com/office/drawing/2014/main" id="{DC2A5E2B-FE4D-4D6B-A2EB-A201E856FFDC}"/>
              </a:ext>
            </a:extLst>
          </p:cNvPr>
          <p:cNvGraphicFramePr>
            <a:graphicFrameLocks/>
          </p:cNvGraphicFramePr>
          <p:nvPr>
            <p:extLst>
              <p:ext uri="{D42A27DB-BD31-4B8C-83A1-F6EECF244321}">
                <p14:modId xmlns:p14="http://schemas.microsoft.com/office/powerpoint/2010/main" val="3429911159"/>
              </p:ext>
            </p:extLst>
          </p:nvPr>
        </p:nvGraphicFramePr>
        <p:xfrm>
          <a:off x="6313869" y="3475631"/>
          <a:ext cx="2604418" cy="1349730"/>
        </p:xfrm>
        <a:graphic>
          <a:graphicData uri="http://schemas.openxmlformats.org/drawingml/2006/chart">
            <c:chart xmlns:c="http://schemas.openxmlformats.org/drawingml/2006/chart" xmlns:r="http://schemas.openxmlformats.org/officeDocument/2006/relationships" r:id="rId2"/>
          </a:graphicData>
        </a:graphic>
      </p:graphicFrame>
      <p:sp>
        <p:nvSpPr>
          <p:cNvPr id="42" name="Rectangle 41">
            <a:extLst>
              <a:ext uri="{FF2B5EF4-FFF2-40B4-BE49-F238E27FC236}">
                <a16:creationId xmlns:a16="http://schemas.microsoft.com/office/drawing/2014/main" id="{6F311428-E214-4D83-1D28-D477ED40A454}"/>
              </a:ext>
            </a:extLst>
          </p:cNvPr>
          <p:cNvSpPr/>
          <p:nvPr/>
        </p:nvSpPr>
        <p:spPr>
          <a:xfrm>
            <a:off x="6318043" y="1249939"/>
            <a:ext cx="2602497" cy="3622542"/>
          </a:xfrm>
          <a:prstGeom prst="rect">
            <a:avLst/>
          </a:prstGeom>
          <a:no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marL="369888" indent="-171450">
              <a:buFont typeface="Arial" panose="020B0604020202020204" pitchFamily="34" charset="0"/>
              <a:buChar char="•"/>
            </a:pPr>
            <a:r>
              <a:rPr lang="en-US" sz="1000" dirty="0">
                <a:solidFill>
                  <a:schemeClr val="tx1"/>
                </a:solidFill>
                <a:latin typeface="Segoe UI Light" panose="020B0502040204020203" pitchFamily="34" charset="0"/>
                <a:cs typeface="Segoe UI Light" panose="020B0502040204020203" pitchFamily="34" charset="0"/>
              </a:rPr>
              <a:t>The opportunity aligns with CFS's preference for convenience-led, defensive retail resilient to economic and e-commerce disruption</a:t>
            </a:r>
          </a:p>
          <a:p>
            <a:pPr marL="363538" indent="-165100"/>
            <a:endParaRPr lang="en-US" sz="1000" dirty="0">
              <a:solidFill>
                <a:schemeClr val="tx1"/>
              </a:solidFill>
              <a:latin typeface="Segoe UI Light" panose="020B0502040204020203" pitchFamily="34" charset="0"/>
              <a:cs typeface="Segoe UI Light" panose="020B0502040204020203" pitchFamily="34" charset="0"/>
            </a:endParaRPr>
          </a:p>
          <a:p>
            <a:pPr marL="363538" indent="-165100">
              <a:buFont typeface="Arial" panose="020B0604020202020204" pitchFamily="34" charset="0"/>
              <a:buChar char="•"/>
            </a:pPr>
            <a:r>
              <a:rPr lang="en-US" sz="1000" dirty="0">
                <a:solidFill>
                  <a:schemeClr val="tx1"/>
                </a:solidFill>
                <a:latin typeface="Segoe UI Light" panose="020B0502040204020203" pitchFamily="34" charset="0"/>
                <a:cs typeface="Segoe UI Light" panose="020B0502040204020203" pitchFamily="34" charset="0"/>
              </a:rPr>
              <a:t>Terralith has proposed a $10.0m value creation plan across leasing remix, upgrades and development approval</a:t>
            </a:r>
          </a:p>
          <a:p>
            <a:pPr marL="541338" indent="-160338">
              <a:buFont typeface="Arial" panose="020B0604020202020204" pitchFamily="34" charset="0"/>
              <a:buChar char="•"/>
            </a:pPr>
            <a:endParaRPr lang="en-US" sz="1000" dirty="0">
              <a:solidFill>
                <a:schemeClr val="tx1"/>
              </a:solidFill>
            </a:endParaRPr>
          </a:p>
          <a:p>
            <a:pPr marL="541338" indent="-160338">
              <a:buFont typeface="Arial" panose="020B0604020202020204" pitchFamily="34" charset="0"/>
              <a:buChar char="•"/>
            </a:pPr>
            <a:endParaRPr lang="en-US" sz="1000" dirty="0">
              <a:solidFill>
                <a:schemeClr val="tx1"/>
              </a:solidFill>
            </a:endParaRPr>
          </a:p>
          <a:p>
            <a:pPr marL="541338" indent="-160338">
              <a:buFont typeface="Arial" panose="020B0604020202020204" pitchFamily="34" charset="0"/>
              <a:buChar char="•"/>
            </a:pPr>
            <a:endParaRPr lang="en-US" sz="1000" dirty="0">
              <a:solidFill>
                <a:schemeClr val="tx1"/>
              </a:solidFill>
            </a:endParaRPr>
          </a:p>
          <a:p>
            <a:pPr marL="541338" indent="-160338">
              <a:buFont typeface="Arial" panose="020B0604020202020204" pitchFamily="34" charset="0"/>
              <a:buChar char="•"/>
            </a:pP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200" dirty="0">
              <a:solidFill>
                <a:schemeClr val="tx1"/>
              </a:solidFill>
            </a:endParaRPr>
          </a:p>
        </p:txBody>
      </p:sp>
      <p:sp>
        <p:nvSpPr>
          <p:cNvPr id="23" name="Rectangle 22">
            <a:extLst>
              <a:ext uri="{FF2B5EF4-FFF2-40B4-BE49-F238E27FC236}">
                <a16:creationId xmlns:a16="http://schemas.microsoft.com/office/drawing/2014/main" id="{287CB090-94CB-B3E5-D0B9-11FF0959AC7B}"/>
              </a:ext>
            </a:extLst>
          </p:cNvPr>
          <p:cNvSpPr/>
          <p:nvPr/>
        </p:nvSpPr>
        <p:spPr>
          <a:xfrm>
            <a:off x="3347453" y="1233623"/>
            <a:ext cx="2686769" cy="3635240"/>
          </a:xfrm>
          <a:prstGeom prst="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36000" rIns="144000" rtlCol="0" anchor="ctr"/>
          <a:lstStyle/>
          <a:p>
            <a:pPr algn="ctr"/>
            <a:endParaRPr lang="en-US" sz="1200" dirty="0">
              <a:solidFill>
                <a:schemeClr val="tx1"/>
              </a:solidFill>
            </a:endParaRPr>
          </a:p>
          <a:p>
            <a:pPr marL="363538" indent="-176213">
              <a:buFont typeface="Arial" panose="020B0604020202020204" pitchFamily="34" charset="0"/>
              <a:buChar char="•"/>
            </a:pPr>
            <a:r>
              <a:rPr lang="en-US" sz="1000" dirty="0">
                <a:solidFill>
                  <a:schemeClr val="tx1"/>
                </a:solidFill>
                <a:latin typeface="Segoe UI Light" panose="020B0502040204020203" pitchFamily="34" charset="0"/>
                <a:cs typeface="Segoe UI Light" panose="020B0502040204020203" pitchFamily="34" charset="0"/>
              </a:rPr>
              <a:t>TURF is acquiring Bayview Village, a 20,000 sqm sub-regional shopping </a:t>
            </a:r>
            <a:r>
              <a:rPr lang="en-US" sz="1000" dirty="0" err="1">
                <a:solidFill>
                  <a:schemeClr val="tx1"/>
                </a:solidFill>
                <a:latin typeface="Segoe UI Light" panose="020B0502040204020203" pitchFamily="34" charset="0"/>
                <a:cs typeface="Segoe UI Light" panose="020B0502040204020203" pitchFamily="34" charset="0"/>
              </a:rPr>
              <a:t>centre</a:t>
            </a:r>
            <a:r>
              <a:rPr lang="en-US" sz="1000" dirty="0">
                <a:solidFill>
                  <a:schemeClr val="tx1"/>
                </a:solidFill>
                <a:latin typeface="Segoe UI Light" panose="020B0502040204020203" pitchFamily="34" charset="0"/>
                <a:cs typeface="Segoe UI Light" panose="020B0502040204020203" pitchFamily="34" charset="0"/>
              </a:rPr>
              <a:t> in Blacktown LGA, Western Sydney, anchored by Coles, Woolworths, Kmart and Priceline</a:t>
            </a:r>
          </a:p>
          <a:p>
            <a:pPr marL="363538" indent="-176213">
              <a:buFont typeface="Arial" panose="020B0604020202020204" pitchFamily="34" charset="0"/>
              <a:buChar char="•"/>
            </a:pPr>
            <a:endParaRPr lang="en-US" sz="1000" dirty="0">
              <a:solidFill>
                <a:schemeClr val="tx1"/>
              </a:solidFill>
              <a:latin typeface="Segoe UI Light" panose="020B0502040204020203" pitchFamily="34" charset="0"/>
              <a:cs typeface="Segoe UI Light" panose="020B0502040204020203" pitchFamily="34" charset="0"/>
            </a:endParaRPr>
          </a:p>
          <a:p>
            <a:pPr marL="363538" indent="-176213">
              <a:buFont typeface="Arial" panose="020B0604020202020204" pitchFamily="34" charset="0"/>
              <a:buChar char="•"/>
            </a:pPr>
            <a:r>
              <a:rPr lang="en-US" sz="1000" dirty="0">
                <a:solidFill>
                  <a:schemeClr val="tx1"/>
                </a:solidFill>
                <a:latin typeface="Segoe UI Light" panose="020B0502040204020203" pitchFamily="34" charset="0"/>
                <a:cs typeface="Segoe UI Light" panose="020B0502040204020203" pitchFamily="34" charset="0"/>
              </a:rPr>
              <a:t>Terralith has offered CFS a $25.0m co-investment alongside TURF's ownership, providing CFS with direct exposure to the asset within CFSPF</a:t>
            </a:r>
          </a:p>
          <a:p>
            <a:pPr marL="363538" indent="-176213">
              <a:buFont typeface="Arial" panose="020B0604020202020204" pitchFamily="34" charset="0"/>
              <a:buChar char="•"/>
            </a:pPr>
            <a:endParaRPr lang="en-US" sz="1000" dirty="0">
              <a:solidFill>
                <a:schemeClr val="tx1"/>
              </a:solidFill>
              <a:latin typeface="Segoe UI Light" panose="020B0502040204020203" pitchFamily="34" charset="0"/>
              <a:cs typeface="Segoe UI Light" panose="020B0502040204020203" pitchFamily="34" charset="0"/>
            </a:endParaRPr>
          </a:p>
          <a:p>
            <a:pPr marL="541338" indent="-160338">
              <a:buFont typeface="Arial" panose="020B0604020202020204" pitchFamily="34" charset="0"/>
              <a:buChar char="•"/>
            </a:pP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000" dirty="0">
              <a:solidFill>
                <a:schemeClr val="tx1"/>
              </a:solidFill>
            </a:endParaRPr>
          </a:p>
          <a:p>
            <a:pPr algn="ctr"/>
            <a:endParaRPr lang="en-US" sz="1200" dirty="0">
              <a:solidFill>
                <a:schemeClr val="tx1"/>
              </a:solidFill>
            </a:endParaRPr>
          </a:p>
        </p:txBody>
      </p:sp>
      <p:sp>
        <p:nvSpPr>
          <p:cNvPr id="43" name="Rectangle 42">
            <a:extLst>
              <a:ext uri="{FF2B5EF4-FFF2-40B4-BE49-F238E27FC236}">
                <a16:creationId xmlns:a16="http://schemas.microsoft.com/office/drawing/2014/main" id="{DBFABF2A-D3A3-E542-3087-26C121BB2BF7}"/>
              </a:ext>
            </a:extLst>
          </p:cNvPr>
          <p:cNvSpPr/>
          <p:nvPr/>
        </p:nvSpPr>
        <p:spPr>
          <a:xfrm>
            <a:off x="6160059" y="1311465"/>
            <a:ext cx="320400" cy="320400"/>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III</a:t>
            </a:r>
          </a:p>
        </p:txBody>
      </p:sp>
      <p:sp>
        <p:nvSpPr>
          <p:cNvPr id="47" name="Rectangle 46">
            <a:extLst>
              <a:ext uri="{FF2B5EF4-FFF2-40B4-BE49-F238E27FC236}">
                <a16:creationId xmlns:a16="http://schemas.microsoft.com/office/drawing/2014/main" id="{99127ADD-8DDD-905E-3E48-3879B10FAAA7}"/>
              </a:ext>
            </a:extLst>
          </p:cNvPr>
          <p:cNvSpPr/>
          <p:nvPr/>
        </p:nvSpPr>
        <p:spPr>
          <a:xfrm>
            <a:off x="215900" y="1311465"/>
            <a:ext cx="320400" cy="3204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I</a:t>
            </a:r>
          </a:p>
        </p:txBody>
      </p:sp>
      <p:sp>
        <p:nvSpPr>
          <p:cNvPr id="45" name="Rectangle 44">
            <a:extLst>
              <a:ext uri="{FF2B5EF4-FFF2-40B4-BE49-F238E27FC236}">
                <a16:creationId xmlns:a16="http://schemas.microsoft.com/office/drawing/2014/main" id="{4798CA48-2734-7D9D-73B9-3ED3D7E0BBCD}"/>
              </a:ext>
            </a:extLst>
          </p:cNvPr>
          <p:cNvSpPr/>
          <p:nvPr/>
        </p:nvSpPr>
        <p:spPr>
          <a:xfrm>
            <a:off x="3192141" y="1304925"/>
            <a:ext cx="320400" cy="320400"/>
          </a:xfrm>
          <a:prstGeom prst="rect">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solidFill>
              </a:rPr>
              <a:t>II</a:t>
            </a:r>
          </a:p>
        </p:txBody>
      </p:sp>
      <p:sp>
        <p:nvSpPr>
          <p:cNvPr id="2" name="Text Placeholder 1">
            <a:extLst>
              <a:ext uri="{FF2B5EF4-FFF2-40B4-BE49-F238E27FC236}">
                <a16:creationId xmlns:a16="http://schemas.microsoft.com/office/drawing/2014/main" id="{13D1C534-580D-90E4-57EA-57C44E8A472F}"/>
              </a:ext>
            </a:extLst>
          </p:cNvPr>
          <p:cNvSpPr>
            <a:spLocks noGrp="1"/>
          </p:cNvSpPr>
          <p:nvPr>
            <p:ph type="body" sz="quarter" idx="12"/>
          </p:nvPr>
        </p:nvSpPr>
        <p:spPr>
          <a:xfrm>
            <a:off x="215901" y="763587"/>
            <a:ext cx="8712200" cy="396876"/>
          </a:xfrm>
        </p:spPr>
        <p:txBody>
          <a:bodyPr/>
          <a:lstStyle/>
          <a:p>
            <a:r>
              <a:rPr lang="en-AU" err="1"/>
              <a:t>Terralith</a:t>
            </a:r>
            <a:r>
              <a:rPr lang="en-AU"/>
              <a:t> has offered CFS a A$25.0m co-investment, aligning with CFSPF's underweight retail allocation</a:t>
            </a:r>
          </a:p>
        </p:txBody>
      </p:sp>
      <p:sp>
        <p:nvSpPr>
          <p:cNvPr id="24" name="Text Placeholder 23">
            <a:extLst>
              <a:ext uri="{FF2B5EF4-FFF2-40B4-BE49-F238E27FC236}">
                <a16:creationId xmlns:a16="http://schemas.microsoft.com/office/drawing/2014/main" id="{129F72FD-EB50-5F2B-0183-D3D07266FC50}"/>
              </a:ext>
            </a:extLst>
          </p:cNvPr>
          <p:cNvSpPr>
            <a:spLocks noGrp="1"/>
          </p:cNvSpPr>
          <p:nvPr>
            <p:ph type="body" sz="quarter" idx="13"/>
          </p:nvPr>
        </p:nvSpPr>
        <p:spPr/>
        <p:txBody>
          <a:bodyPr/>
          <a:lstStyle/>
          <a:p>
            <a:endParaRPr lang="en-AU"/>
          </a:p>
        </p:txBody>
      </p:sp>
      <p:sp>
        <p:nvSpPr>
          <p:cNvPr id="4" name="Text Placeholder 3">
            <a:extLst>
              <a:ext uri="{FF2B5EF4-FFF2-40B4-BE49-F238E27FC236}">
                <a16:creationId xmlns:a16="http://schemas.microsoft.com/office/drawing/2014/main" id="{13609EB1-D1FB-E454-727C-5774412B8FF2}"/>
              </a:ext>
            </a:extLst>
          </p:cNvPr>
          <p:cNvSpPr>
            <a:spLocks noGrp="1"/>
          </p:cNvSpPr>
          <p:nvPr>
            <p:ph type="body" sz="quarter" idx="10"/>
          </p:nvPr>
        </p:nvSpPr>
        <p:spPr>
          <a:xfrm>
            <a:off x="215901" y="368299"/>
            <a:ext cx="6851650" cy="396876"/>
          </a:xfrm>
        </p:spPr>
        <p:txBody>
          <a:bodyPr/>
          <a:lstStyle/>
          <a:p>
            <a:r>
              <a:rPr lang="en-AU"/>
              <a:t>Situation Overview</a:t>
            </a:r>
          </a:p>
        </p:txBody>
      </p:sp>
      <p:pic>
        <p:nvPicPr>
          <p:cNvPr id="1026" name="Picture 2" descr="Blacktown City Council - Wikipedia">
            <a:extLst>
              <a:ext uri="{FF2B5EF4-FFF2-40B4-BE49-F238E27FC236}">
                <a16:creationId xmlns:a16="http://schemas.microsoft.com/office/drawing/2014/main" id="{F4B21984-5493-2490-CEA2-F52929C5BEF3}"/>
              </a:ext>
            </a:extLst>
          </p:cNvPr>
          <p:cNvPicPr>
            <a:picLocks noChangeAspect="1" noChangeArrowheads="1"/>
          </p:cNvPicPr>
          <p:nvPr/>
        </p:nvPicPr>
        <p:blipFill rotWithShape="1">
          <a:blip r:embed="rId3">
            <a:alphaModFix amt="3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22349" b="22367"/>
          <a:stretch/>
        </p:blipFill>
        <p:spPr bwMode="auto">
          <a:xfrm>
            <a:off x="3636463" y="3582158"/>
            <a:ext cx="2119849" cy="1046012"/>
          </a:xfrm>
          <a:prstGeom prst="rect">
            <a:avLst/>
          </a:prstGeom>
          <a:noFill/>
          <a:ln w="12700">
            <a:solidFill>
              <a:schemeClr val="tx2"/>
            </a:solidFill>
            <a:prstDash val="dash"/>
          </a:ln>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E4ABBBE4-5A0A-B9CE-2B9C-A4CFFA3EB8C9}"/>
              </a:ext>
            </a:extLst>
          </p:cNvPr>
          <p:cNvSpPr/>
          <p:nvPr/>
        </p:nvSpPr>
        <p:spPr>
          <a:xfrm>
            <a:off x="8069104" y="3608673"/>
            <a:ext cx="785247" cy="1398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600">
                <a:solidFill>
                  <a:schemeClr val="tx2"/>
                </a:solidFill>
                <a:latin typeface="Segoe UI Light" panose="020B0502040204020203" pitchFamily="34" charset="0"/>
                <a:cs typeface="Segoe UI Light" panose="020B0502040204020203" pitchFamily="34" charset="0"/>
              </a:rPr>
              <a:t>Target GAV range</a:t>
            </a:r>
          </a:p>
        </p:txBody>
      </p:sp>
      <p:grpSp>
        <p:nvGrpSpPr>
          <p:cNvPr id="14" name="Group 13">
            <a:extLst>
              <a:ext uri="{FF2B5EF4-FFF2-40B4-BE49-F238E27FC236}">
                <a16:creationId xmlns:a16="http://schemas.microsoft.com/office/drawing/2014/main" id="{78439C38-BC8F-47B8-CFDF-679B9C915BC4}"/>
              </a:ext>
            </a:extLst>
          </p:cNvPr>
          <p:cNvGrpSpPr/>
          <p:nvPr/>
        </p:nvGrpSpPr>
        <p:grpSpPr>
          <a:xfrm>
            <a:off x="760747" y="3766764"/>
            <a:ext cx="1892854" cy="676800"/>
            <a:chOff x="815168" y="3912907"/>
            <a:chExt cx="1892854" cy="676800"/>
          </a:xfrm>
        </p:grpSpPr>
        <p:pic>
          <p:nvPicPr>
            <p:cNvPr id="17" name="Picture 16" descr="Colonial First State FirstChoice guide: Performance, fees, USI, ABN">
              <a:extLst>
                <a:ext uri="{FF2B5EF4-FFF2-40B4-BE49-F238E27FC236}">
                  <a16:creationId xmlns:a16="http://schemas.microsoft.com/office/drawing/2014/main" id="{1EBB0AF9-DE6F-4E5E-3E1A-B94719AA9589}"/>
                </a:ext>
              </a:extLst>
            </p:cNvPr>
            <p:cNvPicPr>
              <a:picLocks noChangeAspect="1"/>
            </p:cNvPicPr>
            <p:nvPr/>
          </p:nvPicPr>
          <p:blipFill rotWithShape="1">
            <a:blip r:embed="rId5"/>
            <a:srcRect l="36232" t="21557" r="34956" b="26757"/>
            <a:stretch>
              <a:fillRect/>
            </a:stretch>
          </p:blipFill>
          <p:spPr>
            <a:xfrm>
              <a:off x="815168" y="3912907"/>
              <a:ext cx="672544" cy="676800"/>
            </a:xfrm>
            <a:prstGeom prst="rect">
              <a:avLst/>
            </a:prstGeom>
          </p:spPr>
        </p:pic>
        <p:pic>
          <p:nvPicPr>
            <p:cNvPr id="11" name="Picture 10" descr="A logo with a diamond shaped design&#10;&#10;Description automatically generated">
              <a:extLst>
                <a:ext uri="{FF2B5EF4-FFF2-40B4-BE49-F238E27FC236}">
                  <a16:creationId xmlns:a16="http://schemas.microsoft.com/office/drawing/2014/main" id="{06315DF8-BC66-299E-D916-DDF25670B249}"/>
                </a:ext>
              </a:extLst>
            </p:cNvPr>
            <p:cNvPicPr>
              <a:picLocks noChangeAspect="1"/>
            </p:cNvPicPr>
            <p:nvPr/>
          </p:nvPicPr>
          <p:blipFill rotWithShape="1">
            <a:blip r:embed="rId6" cstate="print">
              <a:alphaModFix amt="50000"/>
              <a:duotone>
                <a:schemeClr val="accent3">
                  <a:shade val="45000"/>
                  <a:satMod val="135000"/>
                </a:schemeClr>
                <a:prstClr val="white"/>
              </a:duotone>
              <a:extLst>
                <a:ext uri="{28A0092B-C50C-407E-A947-70E740481C1C}">
                  <a14:useLocalDpi xmlns:a14="http://schemas.microsoft.com/office/drawing/2010/main" val="0"/>
                </a:ext>
              </a:extLst>
            </a:blip>
            <a:srcRect l="12804" t="24214" r="12846" b="28868"/>
            <a:stretch>
              <a:fillRect/>
            </a:stretch>
          </p:blipFill>
          <p:spPr>
            <a:xfrm>
              <a:off x="1635511" y="3912907"/>
              <a:ext cx="1072511" cy="676800"/>
            </a:xfrm>
            <a:prstGeom prst="rect">
              <a:avLst/>
            </a:prstGeom>
          </p:spPr>
        </p:pic>
      </p:grpSp>
      <p:sp>
        <p:nvSpPr>
          <p:cNvPr id="25" name="TextBox 24">
            <a:extLst>
              <a:ext uri="{FF2B5EF4-FFF2-40B4-BE49-F238E27FC236}">
                <a16:creationId xmlns:a16="http://schemas.microsoft.com/office/drawing/2014/main" id="{33C08C32-848A-6118-9778-2C44F726D5BD}"/>
              </a:ext>
            </a:extLst>
          </p:cNvPr>
          <p:cNvSpPr txBox="1"/>
          <p:nvPr/>
        </p:nvSpPr>
        <p:spPr>
          <a:xfrm>
            <a:off x="6978557" y="1334994"/>
            <a:ext cx="1687773" cy="279180"/>
          </a:xfrm>
          <a:prstGeom prst="rect">
            <a:avLst/>
          </a:prstGeom>
          <a:noFill/>
        </p:spPr>
        <p:txBody>
          <a:bodyPr wrap="square" lIns="0" tIns="46800" rIns="90000" bIns="46800" rtlCol="0">
            <a:spAutoFit/>
          </a:bodyPr>
          <a:lstStyle/>
          <a:p>
            <a:pPr algn="l"/>
            <a:r>
              <a:rPr lang="en-AU" sz="1200" b="1">
                <a:solidFill>
                  <a:schemeClr val="tx2"/>
                </a:solidFill>
              </a:rPr>
              <a:t>Strategic Rationale</a:t>
            </a:r>
          </a:p>
        </p:txBody>
      </p:sp>
      <p:sp>
        <p:nvSpPr>
          <p:cNvPr id="26" name="TextBox 25">
            <a:extLst>
              <a:ext uri="{FF2B5EF4-FFF2-40B4-BE49-F238E27FC236}">
                <a16:creationId xmlns:a16="http://schemas.microsoft.com/office/drawing/2014/main" id="{ED90FCAF-CD77-13B2-EF0D-79B3EC31E9C1}"/>
              </a:ext>
            </a:extLst>
          </p:cNvPr>
          <p:cNvSpPr txBox="1"/>
          <p:nvPr/>
        </p:nvSpPr>
        <p:spPr>
          <a:xfrm>
            <a:off x="1219202" y="1334994"/>
            <a:ext cx="1687773" cy="279180"/>
          </a:xfrm>
          <a:prstGeom prst="rect">
            <a:avLst/>
          </a:prstGeom>
          <a:noFill/>
        </p:spPr>
        <p:txBody>
          <a:bodyPr wrap="square" lIns="0" tIns="46800" rIns="90000" bIns="46800" rtlCol="0">
            <a:spAutoFit/>
          </a:bodyPr>
          <a:lstStyle/>
          <a:p>
            <a:pPr algn="l"/>
            <a:r>
              <a:rPr lang="en-AU" sz="1200" b="1">
                <a:solidFill>
                  <a:schemeClr val="tx2"/>
                </a:solidFill>
              </a:rPr>
              <a:t>Background</a:t>
            </a:r>
          </a:p>
        </p:txBody>
      </p:sp>
      <p:sp>
        <p:nvSpPr>
          <p:cNvPr id="27" name="TextBox 26">
            <a:extLst>
              <a:ext uri="{FF2B5EF4-FFF2-40B4-BE49-F238E27FC236}">
                <a16:creationId xmlns:a16="http://schemas.microsoft.com/office/drawing/2014/main" id="{E6592232-9442-D240-1076-CDD7908B9983}"/>
              </a:ext>
            </a:extLst>
          </p:cNvPr>
          <p:cNvSpPr txBox="1"/>
          <p:nvPr/>
        </p:nvSpPr>
        <p:spPr>
          <a:xfrm>
            <a:off x="4119603" y="1334994"/>
            <a:ext cx="1687773" cy="279180"/>
          </a:xfrm>
          <a:prstGeom prst="rect">
            <a:avLst/>
          </a:prstGeom>
          <a:noFill/>
        </p:spPr>
        <p:txBody>
          <a:bodyPr wrap="square" lIns="0" tIns="46800" rIns="90000" bIns="46800" rtlCol="0">
            <a:spAutoFit/>
          </a:bodyPr>
          <a:lstStyle/>
          <a:p>
            <a:pPr algn="l"/>
            <a:r>
              <a:rPr lang="en-AU" sz="1200" b="1">
                <a:solidFill>
                  <a:schemeClr val="tx2"/>
                </a:solidFill>
              </a:rPr>
              <a:t>The Opportunity </a:t>
            </a:r>
          </a:p>
        </p:txBody>
      </p:sp>
      <p:sp>
        <p:nvSpPr>
          <p:cNvPr id="33" name="TextBox 32">
            <a:extLst>
              <a:ext uri="{FF2B5EF4-FFF2-40B4-BE49-F238E27FC236}">
                <a16:creationId xmlns:a16="http://schemas.microsoft.com/office/drawing/2014/main" id="{D57E0E41-F8F1-41C2-A5A9-1777C68A6B17}"/>
              </a:ext>
            </a:extLst>
          </p:cNvPr>
          <p:cNvSpPr txBox="1"/>
          <p:nvPr/>
        </p:nvSpPr>
        <p:spPr>
          <a:xfrm>
            <a:off x="610493" y="3360763"/>
            <a:ext cx="1687773" cy="217625"/>
          </a:xfrm>
          <a:prstGeom prst="rect">
            <a:avLst/>
          </a:prstGeom>
          <a:noFill/>
        </p:spPr>
        <p:txBody>
          <a:bodyPr wrap="square" lIns="0" tIns="46800" rIns="90000" bIns="46800" rtlCol="0">
            <a:spAutoFit/>
          </a:bodyPr>
          <a:lstStyle/>
          <a:p>
            <a:pPr algn="l"/>
            <a:r>
              <a:rPr lang="en-AU" sz="800" i="1">
                <a:solidFill>
                  <a:schemeClr val="tx2"/>
                </a:solidFill>
                <a:latin typeface="Segoe UI Light" panose="020B0502040204020203" pitchFamily="34" charset="0"/>
                <a:cs typeface="Segoe UI Light" panose="020B0502040204020203" pitchFamily="34" charset="0"/>
              </a:rPr>
              <a:t>Co-investors</a:t>
            </a:r>
          </a:p>
        </p:txBody>
      </p:sp>
      <p:sp>
        <p:nvSpPr>
          <p:cNvPr id="34" name="TextBox 33">
            <a:extLst>
              <a:ext uri="{FF2B5EF4-FFF2-40B4-BE49-F238E27FC236}">
                <a16:creationId xmlns:a16="http://schemas.microsoft.com/office/drawing/2014/main" id="{F3BCF3CE-C919-C7CE-BFF8-BC7DB2F71014}"/>
              </a:ext>
            </a:extLst>
          </p:cNvPr>
          <p:cNvSpPr txBox="1"/>
          <p:nvPr/>
        </p:nvSpPr>
        <p:spPr>
          <a:xfrm>
            <a:off x="3634675" y="3360763"/>
            <a:ext cx="1687773" cy="217625"/>
          </a:xfrm>
          <a:prstGeom prst="rect">
            <a:avLst/>
          </a:prstGeom>
          <a:noFill/>
        </p:spPr>
        <p:txBody>
          <a:bodyPr wrap="square" lIns="0" tIns="46800" rIns="90000" bIns="46800" rtlCol="0">
            <a:spAutoFit/>
          </a:bodyPr>
          <a:lstStyle/>
          <a:p>
            <a:pPr algn="l"/>
            <a:r>
              <a:rPr lang="en-AU" sz="800" i="1">
                <a:solidFill>
                  <a:schemeClr val="tx2"/>
                </a:solidFill>
                <a:latin typeface="Segoe UI Light" panose="020B0502040204020203" pitchFamily="34" charset="0"/>
                <a:cs typeface="Segoe UI Light" panose="020B0502040204020203" pitchFamily="34" charset="0"/>
              </a:rPr>
              <a:t>Blacktown LGA</a:t>
            </a:r>
          </a:p>
        </p:txBody>
      </p:sp>
      <p:sp>
        <p:nvSpPr>
          <p:cNvPr id="35" name="TextBox 34">
            <a:extLst>
              <a:ext uri="{FF2B5EF4-FFF2-40B4-BE49-F238E27FC236}">
                <a16:creationId xmlns:a16="http://schemas.microsoft.com/office/drawing/2014/main" id="{75E2E495-E7D9-D499-3123-C94BA2D2CD1E}"/>
              </a:ext>
            </a:extLst>
          </p:cNvPr>
          <p:cNvSpPr txBox="1"/>
          <p:nvPr/>
        </p:nvSpPr>
        <p:spPr>
          <a:xfrm>
            <a:off x="6670120" y="3360763"/>
            <a:ext cx="1687773" cy="217625"/>
          </a:xfrm>
          <a:prstGeom prst="rect">
            <a:avLst/>
          </a:prstGeom>
          <a:noFill/>
        </p:spPr>
        <p:txBody>
          <a:bodyPr wrap="square" lIns="0" tIns="46800" rIns="90000" bIns="46800" rtlCol="0">
            <a:spAutoFit/>
          </a:bodyPr>
          <a:lstStyle/>
          <a:p>
            <a:pPr algn="l"/>
            <a:r>
              <a:rPr lang="en-AU" sz="800" i="1">
                <a:solidFill>
                  <a:schemeClr val="tx2"/>
                </a:solidFill>
                <a:latin typeface="Segoe UI Light" panose="020B0502040204020203" pitchFamily="34" charset="0"/>
                <a:cs typeface="Segoe UI Light" panose="020B0502040204020203" pitchFamily="34" charset="0"/>
              </a:rPr>
              <a:t>Retail portfolio concentration</a:t>
            </a:r>
          </a:p>
        </p:txBody>
      </p:sp>
      <p:sp>
        <p:nvSpPr>
          <p:cNvPr id="3" name="Isosceles Triangle 2">
            <a:extLst>
              <a:ext uri="{FF2B5EF4-FFF2-40B4-BE49-F238E27FC236}">
                <a16:creationId xmlns:a16="http://schemas.microsoft.com/office/drawing/2014/main" id="{97E8C709-B7F8-F983-73CE-3CFD243F4E0A}"/>
              </a:ext>
            </a:extLst>
          </p:cNvPr>
          <p:cNvSpPr/>
          <p:nvPr/>
        </p:nvSpPr>
        <p:spPr>
          <a:xfrm flipV="1">
            <a:off x="4175336" y="5078565"/>
            <a:ext cx="1069521" cy="200052"/>
          </a:xfrm>
          <a:prstGeom prst="triangle">
            <a:avLst/>
          </a:prstGeom>
          <a:solidFill>
            <a:schemeClr val="bg1">
              <a:lumMod val="8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36897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002B4-E519-7679-69AA-CE91A5F6B4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CB29BF-8E1C-612F-C169-A64E731489BC}"/>
              </a:ext>
            </a:extLst>
          </p:cNvPr>
          <p:cNvSpPr>
            <a:spLocks noGrp="1"/>
          </p:cNvSpPr>
          <p:nvPr>
            <p:ph type="body" sz="quarter" idx="10"/>
          </p:nvPr>
        </p:nvSpPr>
        <p:spPr>
          <a:xfrm>
            <a:off x="581029" y="2066925"/>
            <a:ext cx="4219575" cy="552450"/>
          </a:xfrm>
        </p:spPr>
        <p:txBody>
          <a:bodyPr/>
          <a:lstStyle/>
          <a:p>
            <a:r>
              <a:rPr lang="en-AU"/>
              <a:t>Strategy Evaluation</a:t>
            </a:r>
          </a:p>
        </p:txBody>
      </p:sp>
      <p:sp>
        <p:nvSpPr>
          <p:cNvPr id="3" name="Text Placeholder 2">
            <a:extLst>
              <a:ext uri="{FF2B5EF4-FFF2-40B4-BE49-F238E27FC236}">
                <a16:creationId xmlns:a16="http://schemas.microsoft.com/office/drawing/2014/main" id="{CAE3D34B-630B-F6A1-E54C-F0D25AB22357}"/>
              </a:ext>
            </a:extLst>
          </p:cNvPr>
          <p:cNvSpPr>
            <a:spLocks noGrp="1"/>
          </p:cNvSpPr>
          <p:nvPr>
            <p:ph type="body" sz="quarter" idx="11"/>
          </p:nvPr>
        </p:nvSpPr>
        <p:spPr>
          <a:xfrm>
            <a:off x="581026" y="2733675"/>
            <a:ext cx="3990974" cy="552450"/>
          </a:xfrm>
        </p:spPr>
        <p:txBody>
          <a:bodyPr/>
          <a:lstStyle/>
          <a:p>
            <a:r>
              <a:rPr lang="en-AU"/>
              <a:t>Section II</a:t>
            </a:r>
          </a:p>
        </p:txBody>
      </p:sp>
    </p:spTree>
    <p:extLst>
      <p:ext uri="{BB962C8B-B14F-4D97-AF65-F5344CB8AC3E}">
        <p14:creationId xmlns:p14="http://schemas.microsoft.com/office/powerpoint/2010/main" val="380624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EA3E5-A649-BD66-5A1D-AFCE6A68C4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B1346B-601D-929D-AF23-1DB214C6B0B0}"/>
              </a:ext>
            </a:extLst>
          </p:cNvPr>
          <p:cNvSpPr>
            <a:spLocks noGrp="1"/>
          </p:cNvSpPr>
          <p:nvPr>
            <p:ph type="body" sz="quarter" idx="12"/>
          </p:nvPr>
        </p:nvSpPr>
        <p:spPr/>
        <p:txBody>
          <a:bodyPr/>
          <a:lstStyle/>
          <a:p>
            <a:r>
              <a:rPr lang="en-AU"/>
              <a:t>Bayview is positioned to benefit from a deepening local demand base and improving connectivity</a:t>
            </a:r>
          </a:p>
        </p:txBody>
      </p:sp>
      <p:sp>
        <p:nvSpPr>
          <p:cNvPr id="3" name="Text Placeholder 2">
            <a:extLst>
              <a:ext uri="{FF2B5EF4-FFF2-40B4-BE49-F238E27FC236}">
                <a16:creationId xmlns:a16="http://schemas.microsoft.com/office/drawing/2014/main" id="{9A57900E-0BCD-CB4E-484B-18DC0AF9C540}"/>
              </a:ext>
            </a:extLst>
          </p:cNvPr>
          <p:cNvSpPr>
            <a:spLocks noGrp="1"/>
          </p:cNvSpPr>
          <p:nvPr>
            <p:ph type="body" sz="quarter" idx="13"/>
          </p:nvPr>
        </p:nvSpPr>
        <p:spPr/>
        <p:txBody>
          <a:bodyPr/>
          <a:lstStyle/>
          <a:p>
            <a:r>
              <a:rPr lang="en-AU"/>
              <a:t>Source: Blacktown City Council; NSW Government; </a:t>
            </a:r>
            <a:r>
              <a:rPr lang="en-AU" err="1"/>
              <a:t>Haben</a:t>
            </a:r>
            <a:r>
              <a:rPr lang="en-AU"/>
              <a:t>; </a:t>
            </a:r>
            <a:r>
              <a:rPr lang="en-AU" err="1"/>
              <a:t>Revelop</a:t>
            </a:r>
            <a:r>
              <a:rPr lang="en-AU"/>
              <a:t>; Media Publications.</a:t>
            </a:r>
          </a:p>
        </p:txBody>
      </p:sp>
      <p:sp>
        <p:nvSpPr>
          <p:cNvPr id="4" name="Text Placeholder 3">
            <a:extLst>
              <a:ext uri="{FF2B5EF4-FFF2-40B4-BE49-F238E27FC236}">
                <a16:creationId xmlns:a16="http://schemas.microsoft.com/office/drawing/2014/main" id="{1B398C62-A01A-4DE7-AD6B-1F7163540AB3}"/>
              </a:ext>
            </a:extLst>
          </p:cNvPr>
          <p:cNvSpPr>
            <a:spLocks noGrp="1"/>
          </p:cNvSpPr>
          <p:nvPr>
            <p:ph type="body" sz="quarter" idx="10"/>
          </p:nvPr>
        </p:nvSpPr>
        <p:spPr/>
        <p:txBody>
          <a:bodyPr/>
          <a:lstStyle/>
          <a:p>
            <a:r>
              <a:rPr lang="en-AU"/>
              <a:t>Thesis 1: Location</a:t>
            </a:r>
          </a:p>
        </p:txBody>
      </p:sp>
      <p:cxnSp>
        <p:nvCxnSpPr>
          <p:cNvPr id="58" name="Straight Connector 57">
            <a:extLst>
              <a:ext uri="{FF2B5EF4-FFF2-40B4-BE49-F238E27FC236}">
                <a16:creationId xmlns:a16="http://schemas.microsoft.com/office/drawing/2014/main" id="{D1F5FF43-C1AE-0FCC-BA5E-3D9B4259248B}"/>
              </a:ext>
            </a:extLst>
          </p:cNvPr>
          <p:cNvCxnSpPr>
            <a:cxnSpLocks/>
          </p:cNvCxnSpPr>
          <p:nvPr/>
        </p:nvCxnSpPr>
        <p:spPr>
          <a:xfrm>
            <a:off x="215904" y="4085724"/>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CD844498-8DC0-CB24-6867-D0C5696BF83B}"/>
              </a:ext>
            </a:extLst>
          </p:cNvPr>
          <p:cNvSpPr txBox="1"/>
          <p:nvPr/>
        </p:nvSpPr>
        <p:spPr>
          <a:xfrm>
            <a:off x="215901" y="3815552"/>
            <a:ext cx="4228281" cy="276999"/>
          </a:xfrm>
          <a:prstGeom prst="rect">
            <a:avLst/>
          </a:prstGeom>
          <a:noFill/>
        </p:spPr>
        <p:txBody>
          <a:bodyPr wrap="square" lIns="0" rtlCol="0">
            <a:spAutoFit/>
          </a:bodyPr>
          <a:lstStyle/>
          <a:p>
            <a:r>
              <a:rPr lang="en-AU" sz="1200" dirty="0">
                <a:solidFill>
                  <a:schemeClr val="tx2"/>
                </a:solidFill>
                <a:latin typeface="+mj-lt"/>
                <a:cs typeface="Segoe UI Light" panose="020B0502040204020203" pitchFamily="34" charset="0"/>
              </a:rPr>
              <a:t>…bolstered by favourable household demographics…</a:t>
            </a:r>
          </a:p>
        </p:txBody>
      </p:sp>
      <p:sp>
        <p:nvSpPr>
          <p:cNvPr id="121" name="TextBox 120">
            <a:extLst>
              <a:ext uri="{FF2B5EF4-FFF2-40B4-BE49-F238E27FC236}">
                <a16:creationId xmlns:a16="http://schemas.microsoft.com/office/drawing/2014/main" id="{447A3298-9A34-DF57-A114-4026C0F2C984}"/>
              </a:ext>
            </a:extLst>
          </p:cNvPr>
          <p:cNvSpPr txBox="1"/>
          <p:nvPr/>
        </p:nvSpPr>
        <p:spPr>
          <a:xfrm>
            <a:off x="472109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…&amp; accessibility strengthened by infrastructure investment…</a:t>
            </a:r>
          </a:p>
        </p:txBody>
      </p:sp>
      <p:grpSp>
        <p:nvGrpSpPr>
          <p:cNvPr id="6" name="Group 5">
            <a:extLst>
              <a:ext uri="{FF2B5EF4-FFF2-40B4-BE49-F238E27FC236}">
                <a16:creationId xmlns:a16="http://schemas.microsoft.com/office/drawing/2014/main" id="{782C1DED-0B9E-BB94-8FE6-428FECA6CB36}"/>
              </a:ext>
            </a:extLst>
          </p:cNvPr>
          <p:cNvGrpSpPr/>
          <p:nvPr/>
        </p:nvGrpSpPr>
        <p:grpSpPr>
          <a:xfrm>
            <a:off x="215901" y="1333295"/>
            <a:ext cx="4228281" cy="276999"/>
            <a:chOff x="215899" y="1333293"/>
            <a:chExt cx="4228281" cy="276999"/>
          </a:xfrm>
        </p:grpSpPr>
        <p:sp>
          <p:nvSpPr>
            <p:cNvPr id="5" name="TextBox 4">
              <a:extLst>
                <a:ext uri="{FF2B5EF4-FFF2-40B4-BE49-F238E27FC236}">
                  <a16:creationId xmlns:a16="http://schemas.microsoft.com/office/drawing/2014/main" id="{68871349-E6A4-76A6-E51B-AE28E4556321}"/>
                </a:ext>
              </a:extLst>
            </p:cNvPr>
            <p:cNvSpPr txBox="1"/>
            <p:nvPr/>
          </p:nvSpPr>
          <p:spPr>
            <a:xfrm>
              <a:off x="215899" y="1333293"/>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Entrenched catchment population growth drivers…</a:t>
              </a:r>
            </a:p>
          </p:txBody>
        </p:sp>
        <p:cxnSp>
          <p:nvCxnSpPr>
            <p:cNvPr id="7" name="Straight Connector 6">
              <a:extLst>
                <a:ext uri="{FF2B5EF4-FFF2-40B4-BE49-F238E27FC236}">
                  <a16:creationId xmlns:a16="http://schemas.microsoft.com/office/drawing/2014/main" id="{4A5518F6-470F-9A7C-CE4F-5B310C05BD26}"/>
                </a:ext>
              </a:extLst>
            </p:cNvPr>
            <p:cNvCxnSpPr>
              <a:cxnSpLocks/>
            </p:cNvCxnSpPr>
            <p:nvPr/>
          </p:nvCxnSpPr>
          <p:spPr>
            <a:xfrm>
              <a:off x="215902"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cxnSp>
        <p:nvCxnSpPr>
          <p:cNvPr id="40" name="Straight Connector 39">
            <a:extLst>
              <a:ext uri="{FF2B5EF4-FFF2-40B4-BE49-F238E27FC236}">
                <a16:creationId xmlns:a16="http://schemas.microsoft.com/office/drawing/2014/main" id="{B7A690CD-FB9A-521F-CF0C-462FE4B0A6FB}"/>
              </a:ext>
            </a:extLst>
          </p:cNvPr>
          <p:cNvCxnSpPr>
            <a:cxnSpLocks/>
          </p:cNvCxnSpPr>
          <p:nvPr/>
        </p:nvCxnSpPr>
        <p:spPr>
          <a:xfrm>
            <a:off x="4721091" y="4085724"/>
            <a:ext cx="4207011"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39AF7A95-128D-E9F0-A471-812C3602FB48}"/>
              </a:ext>
            </a:extLst>
          </p:cNvPr>
          <p:cNvSpPr txBox="1"/>
          <p:nvPr/>
        </p:nvSpPr>
        <p:spPr>
          <a:xfrm>
            <a:off x="4721089" y="3815552"/>
            <a:ext cx="4118838" cy="276999"/>
          </a:xfrm>
          <a:prstGeom prst="rect">
            <a:avLst/>
          </a:prstGeom>
          <a:noFill/>
        </p:spPr>
        <p:txBody>
          <a:bodyPr wrap="square" lIns="0" rtlCol="0">
            <a:spAutoFit/>
          </a:bodyPr>
          <a:lstStyle/>
          <a:p>
            <a:r>
              <a:rPr lang="en-AU" sz="1200" dirty="0">
                <a:solidFill>
                  <a:schemeClr val="tx2"/>
                </a:solidFill>
                <a:latin typeface="+mj-lt"/>
                <a:cs typeface="Segoe UI Light" panose="020B0502040204020203" pitchFamily="34" charset="0"/>
              </a:rPr>
              <a:t>…creating investor appetite across Blacktown retail assets</a:t>
            </a:r>
          </a:p>
        </p:txBody>
      </p:sp>
      <p:sp>
        <p:nvSpPr>
          <p:cNvPr id="9" name="TextBox 8">
            <a:extLst>
              <a:ext uri="{FF2B5EF4-FFF2-40B4-BE49-F238E27FC236}">
                <a16:creationId xmlns:a16="http://schemas.microsoft.com/office/drawing/2014/main" id="{EA1C0218-1C31-E11E-95A5-EFDE31E807B6}"/>
              </a:ext>
            </a:extLst>
          </p:cNvPr>
          <p:cNvSpPr txBox="1"/>
          <p:nvPr/>
        </p:nvSpPr>
        <p:spPr>
          <a:xfrm>
            <a:off x="215899" y="1942123"/>
            <a:ext cx="693750" cy="276999"/>
          </a:xfrm>
          <a:prstGeom prst="rect">
            <a:avLst/>
          </a:prstGeom>
          <a:noFill/>
          <a:ln w="12700">
            <a:noFill/>
          </a:ln>
        </p:spPr>
        <p:txBody>
          <a:bodyPr wrap="square" lIns="0" tIns="0" rIns="0" bIns="0" rtlCol="0">
            <a:spAutoFit/>
          </a:bodyPr>
          <a:lstStyle/>
          <a:p>
            <a:r>
              <a:rPr lang="en-AU" b="1">
                <a:solidFill>
                  <a:schemeClr val="accent3"/>
                </a:solidFill>
                <a:latin typeface="Segoe UI Light" panose="020B0502040204020203" pitchFamily="34" charset="0"/>
                <a:cs typeface="Segoe UI Light" panose="020B0502040204020203" pitchFamily="34" charset="0"/>
              </a:rPr>
              <a:t>+15% </a:t>
            </a:r>
          </a:p>
        </p:txBody>
      </p:sp>
      <p:sp>
        <p:nvSpPr>
          <p:cNvPr id="11" name="TextBox 10">
            <a:extLst>
              <a:ext uri="{FF2B5EF4-FFF2-40B4-BE49-F238E27FC236}">
                <a16:creationId xmlns:a16="http://schemas.microsoft.com/office/drawing/2014/main" id="{6AF3BC4D-FB19-D0F7-EF46-652D821F293C}"/>
              </a:ext>
            </a:extLst>
          </p:cNvPr>
          <p:cNvSpPr txBox="1"/>
          <p:nvPr/>
        </p:nvSpPr>
        <p:spPr>
          <a:xfrm>
            <a:off x="215899" y="2265211"/>
            <a:ext cx="1990116" cy="461665"/>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Blacktown </a:t>
            </a:r>
          </a:p>
          <a:p>
            <a:r>
              <a:rPr lang="en-AU" sz="1000" b="1">
                <a:solidFill>
                  <a:schemeClr val="tx2"/>
                </a:solidFill>
                <a:latin typeface="Segoe UI Light" panose="020B0502040204020203" pitchFamily="34" charset="0"/>
                <a:cs typeface="Segoe UI Light" panose="020B0502040204020203" pitchFamily="34" charset="0"/>
              </a:rPr>
              <a:t>growth</a:t>
            </a:r>
          </a:p>
          <a:p>
            <a:r>
              <a:rPr lang="en-AU" sz="1000" i="1">
                <a:solidFill>
                  <a:schemeClr val="tx2"/>
                </a:solidFill>
                <a:latin typeface="Segoe UI Light" panose="020B0502040204020203" pitchFamily="34" charset="0"/>
                <a:cs typeface="Segoe UI Light" panose="020B0502040204020203" pitchFamily="34" charset="0"/>
              </a:rPr>
              <a:t>(2026-36)</a:t>
            </a:r>
          </a:p>
        </p:txBody>
      </p:sp>
      <p:sp>
        <p:nvSpPr>
          <p:cNvPr id="14" name="Isosceles Triangle 13">
            <a:extLst>
              <a:ext uri="{FF2B5EF4-FFF2-40B4-BE49-F238E27FC236}">
                <a16:creationId xmlns:a16="http://schemas.microsoft.com/office/drawing/2014/main" id="{8AD53043-FCCC-F75A-2521-F8547B9E4BED}"/>
              </a:ext>
            </a:extLst>
          </p:cNvPr>
          <p:cNvSpPr/>
          <p:nvPr/>
        </p:nvSpPr>
        <p:spPr>
          <a:xfrm rot="16200000" flipV="1">
            <a:off x="558614" y="2251910"/>
            <a:ext cx="106952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AAF4F3BE-F7AD-D638-71BF-0E4D914300DE}"/>
              </a:ext>
            </a:extLst>
          </p:cNvPr>
          <p:cNvSpPr txBox="1"/>
          <p:nvPr/>
        </p:nvSpPr>
        <p:spPr>
          <a:xfrm>
            <a:off x="1370115" y="1759243"/>
            <a:ext cx="3094248" cy="307777"/>
          </a:xfrm>
          <a:prstGeom prst="rect">
            <a:avLst/>
          </a:prstGeom>
          <a:noFill/>
        </p:spPr>
        <p:txBody>
          <a:bodyPr wrap="square" lIns="0" tIns="0" bIns="0" rtlCol="0">
            <a:spAutoFit/>
          </a:bodyPr>
          <a:lstStyle/>
          <a:p>
            <a:r>
              <a:rPr lang="en-AU" sz="1000" b="1" dirty="0">
                <a:solidFill>
                  <a:schemeClr val="tx2"/>
                </a:solidFill>
                <a:latin typeface="Segoe UI Light" panose="020B0502040204020203" pitchFamily="34" charset="0"/>
                <a:cs typeface="Segoe UI Light" panose="020B0502040204020203" pitchFamily="34" charset="0"/>
              </a:rPr>
              <a:t>Net migration = 49% of growth</a:t>
            </a:r>
          </a:p>
          <a:p>
            <a:r>
              <a:rPr lang="en-AU" sz="1000" i="1" dirty="0">
                <a:solidFill>
                  <a:schemeClr val="tx2"/>
                </a:solidFill>
                <a:latin typeface="Segoe UI Light" panose="020B0502040204020203" pitchFamily="34" charset="0"/>
                <a:cs typeface="Segoe UI Light" panose="020B0502040204020203" pitchFamily="34" charset="0"/>
              </a:rPr>
              <a:t>Established migrant communities creates chain migration</a:t>
            </a:r>
          </a:p>
        </p:txBody>
      </p:sp>
      <p:sp>
        <p:nvSpPr>
          <p:cNvPr id="19" name="TextBox 18">
            <a:extLst>
              <a:ext uri="{FF2B5EF4-FFF2-40B4-BE49-F238E27FC236}">
                <a16:creationId xmlns:a16="http://schemas.microsoft.com/office/drawing/2014/main" id="{685FCDC7-26B2-887D-1D65-972117A0B15C}"/>
              </a:ext>
            </a:extLst>
          </p:cNvPr>
          <p:cNvSpPr txBox="1"/>
          <p:nvPr/>
        </p:nvSpPr>
        <p:spPr>
          <a:xfrm>
            <a:off x="1370117" y="2192923"/>
            <a:ext cx="2594841" cy="307777"/>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Strong natural increase = 51% of growth</a:t>
            </a:r>
          </a:p>
          <a:p>
            <a:r>
              <a:rPr lang="en-AU" sz="1000" i="1">
                <a:solidFill>
                  <a:schemeClr val="tx2"/>
                </a:solidFill>
                <a:latin typeface="Segoe UI Light" panose="020B0502040204020203" pitchFamily="34" charset="0"/>
                <a:cs typeface="Segoe UI Light" panose="020B0502040204020203" pitchFamily="34" charset="0"/>
              </a:rPr>
              <a:t>High 1.78 birth rate (vs. </a:t>
            </a:r>
            <a:r>
              <a:rPr lang="en-AU" sz="1000" b="1" i="1">
                <a:solidFill>
                  <a:schemeClr val="tx2"/>
                </a:solidFill>
                <a:latin typeface="Segoe UI Light" panose="020B0502040204020203" pitchFamily="34" charset="0"/>
                <a:cs typeface="Segoe UI Light" panose="020B0502040204020203" pitchFamily="34" charset="0"/>
              </a:rPr>
              <a:t>1.54</a:t>
            </a:r>
            <a:r>
              <a:rPr lang="en-AU" sz="1000" i="1">
                <a:solidFill>
                  <a:schemeClr val="tx2"/>
                </a:solidFill>
                <a:latin typeface="Segoe UI Light" panose="020B0502040204020203" pitchFamily="34" charset="0"/>
                <a:cs typeface="Segoe UI Light" panose="020B0502040204020203" pitchFamily="34" charset="0"/>
              </a:rPr>
              <a:t> Greater Sydney)</a:t>
            </a:r>
          </a:p>
        </p:txBody>
      </p:sp>
      <p:sp>
        <p:nvSpPr>
          <p:cNvPr id="20" name="TextBox 19">
            <a:extLst>
              <a:ext uri="{FF2B5EF4-FFF2-40B4-BE49-F238E27FC236}">
                <a16:creationId xmlns:a16="http://schemas.microsoft.com/office/drawing/2014/main" id="{3ABA5073-30C6-09F7-9650-09C64E56F86B}"/>
              </a:ext>
            </a:extLst>
          </p:cNvPr>
          <p:cNvSpPr txBox="1"/>
          <p:nvPr/>
        </p:nvSpPr>
        <p:spPr>
          <a:xfrm>
            <a:off x="1370117" y="2632945"/>
            <a:ext cx="2594841" cy="307777"/>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New homes targeted by 2029 = +21.4k</a:t>
            </a:r>
          </a:p>
          <a:p>
            <a:r>
              <a:rPr lang="en-AU" sz="1000" i="1">
                <a:solidFill>
                  <a:schemeClr val="tx2"/>
                </a:solidFill>
                <a:latin typeface="Segoe UI Light" panose="020B0502040204020203" pitchFamily="34" charset="0"/>
                <a:cs typeface="Segoe UI Light" panose="020B0502040204020203" pitchFamily="34" charset="0"/>
              </a:rPr>
              <a:t>Residential capacity supports catchment growth</a:t>
            </a:r>
          </a:p>
        </p:txBody>
      </p:sp>
      <p:sp>
        <p:nvSpPr>
          <p:cNvPr id="25" name="Rectangle 24">
            <a:extLst>
              <a:ext uri="{FF2B5EF4-FFF2-40B4-BE49-F238E27FC236}">
                <a16:creationId xmlns:a16="http://schemas.microsoft.com/office/drawing/2014/main" id="{C52A9408-16EC-0A0A-FEDC-298A74975327}"/>
              </a:ext>
            </a:extLst>
          </p:cNvPr>
          <p:cNvSpPr/>
          <p:nvPr/>
        </p:nvSpPr>
        <p:spPr>
          <a:xfrm>
            <a:off x="215901" y="3182294"/>
            <a:ext cx="4207013" cy="408169"/>
          </a:xfrm>
          <a:prstGeom prst="rect">
            <a:avLst/>
          </a:prstGeom>
          <a:solidFill>
            <a:schemeClr val="bg1"/>
          </a:solid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dirty="0">
                <a:solidFill>
                  <a:schemeClr val="tx2"/>
                </a:solidFill>
                <a:latin typeface="Segoe UI Light" panose="020B0502040204020203" pitchFamily="34" charset="0"/>
                <a:cs typeface="Segoe UI Light" panose="020B0502040204020203" pitchFamily="34" charset="0"/>
              </a:rPr>
              <a:t>Visible growth runway </a:t>
            </a:r>
            <a:r>
              <a:rPr lang="en-AU" sz="1000" dirty="0">
                <a:solidFill>
                  <a:schemeClr val="tx2"/>
                </a:solidFill>
                <a:latin typeface="Segoe UI Light" panose="020B0502040204020203" pitchFamily="34" charset="0"/>
                <a:cs typeface="Segoe UI Light" panose="020B0502040204020203" pitchFamily="34" charset="0"/>
              </a:rPr>
              <a:t>= expands customer base, sales density, and NOI</a:t>
            </a:r>
          </a:p>
        </p:txBody>
      </p:sp>
      <p:sp>
        <p:nvSpPr>
          <p:cNvPr id="26" name="Arrow: Pentagon 25">
            <a:extLst>
              <a:ext uri="{FF2B5EF4-FFF2-40B4-BE49-F238E27FC236}">
                <a16:creationId xmlns:a16="http://schemas.microsoft.com/office/drawing/2014/main" id="{C9AFD6B9-E4A9-91EA-0169-0F904866127E}"/>
              </a:ext>
            </a:extLst>
          </p:cNvPr>
          <p:cNvSpPr/>
          <p:nvPr/>
        </p:nvSpPr>
        <p:spPr>
          <a:xfrm rot="5400000">
            <a:off x="-584804" y="4996696"/>
            <a:ext cx="1927588" cy="313592"/>
          </a:xfrm>
          <a:prstGeom prst="homePlate">
            <a:avLst>
              <a:gd name="adj" fmla="val 33084"/>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120D2173-6F4C-4622-5401-01D2AE994F56}"/>
              </a:ext>
            </a:extLst>
          </p:cNvPr>
          <p:cNvSpPr/>
          <p:nvPr/>
        </p:nvSpPr>
        <p:spPr>
          <a:xfrm>
            <a:off x="413272" y="4521793"/>
            <a:ext cx="241301" cy="241301"/>
          </a:xfrm>
          <a:prstGeom prst="rect">
            <a:avLst/>
          </a:prstGeom>
          <a:solidFill>
            <a:schemeClr val="accent1"/>
          </a:solidFill>
          <a:ln>
            <a:solidFill>
              <a:schemeClr val="accent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a:solidFill>
                  <a:schemeClr val="bg1"/>
                </a:solidFill>
              </a:rPr>
              <a:t>I</a:t>
            </a:r>
          </a:p>
        </p:txBody>
      </p:sp>
      <p:sp>
        <p:nvSpPr>
          <p:cNvPr id="31" name="Rectangle 30">
            <a:extLst>
              <a:ext uri="{FF2B5EF4-FFF2-40B4-BE49-F238E27FC236}">
                <a16:creationId xmlns:a16="http://schemas.microsoft.com/office/drawing/2014/main" id="{48C55382-394B-E605-7F1A-9AF474925E44}"/>
              </a:ext>
            </a:extLst>
          </p:cNvPr>
          <p:cNvSpPr/>
          <p:nvPr/>
        </p:nvSpPr>
        <p:spPr>
          <a:xfrm>
            <a:off x="407514" y="5427313"/>
            <a:ext cx="241301" cy="241301"/>
          </a:xfrm>
          <a:prstGeom prst="rect">
            <a:avLst/>
          </a:prstGeom>
          <a:solidFill>
            <a:schemeClr val="accent3"/>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1200" dirty="0">
                <a:solidFill>
                  <a:schemeClr val="bg1"/>
                </a:solidFill>
              </a:rPr>
              <a:t>II</a:t>
            </a:r>
          </a:p>
        </p:txBody>
      </p:sp>
      <p:grpSp>
        <p:nvGrpSpPr>
          <p:cNvPr id="34" name="Group 33">
            <a:extLst>
              <a:ext uri="{FF2B5EF4-FFF2-40B4-BE49-F238E27FC236}">
                <a16:creationId xmlns:a16="http://schemas.microsoft.com/office/drawing/2014/main" id="{184E1CEC-D2AF-A1B4-0F4C-13D8C216CF01}"/>
              </a:ext>
            </a:extLst>
          </p:cNvPr>
          <p:cNvGrpSpPr/>
          <p:nvPr/>
        </p:nvGrpSpPr>
        <p:grpSpPr>
          <a:xfrm>
            <a:off x="527571" y="4296113"/>
            <a:ext cx="3893085" cy="713814"/>
            <a:chOff x="703169" y="4361101"/>
            <a:chExt cx="3719745" cy="560354"/>
          </a:xfrm>
        </p:grpSpPr>
        <p:cxnSp>
          <p:nvCxnSpPr>
            <p:cNvPr id="36" name="Straight Arrow Connector 35">
              <a:extLst>
                <a:ext uri="{FF2B5EF4-FFF2-40B4-BE49-F238E27FC236}">
                  <a16:creationId xmlns:a16="http://schemas.microsoft.com/office/drawing/2014/main" id="{949D1DC9-DDD7-B549-DD76-488F13FB819E}"/>
                </a:ext>
              </a:extLst>
            </p:cNvPr>
            <p:cNvCxnSpPr>
              <a:cxnSpLocks/>
            </p:cNvCxnSpPr>
            <p:nvPr/>
          </p:nvCxnSpPr>
          <p:spPr>
            <a:xfrm>
              <a:off x="709519" y="4361101"/>
              <a:ext cx="1681" cy="108000"/>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00923CD7-E4DA-8FC6-66E1-2EC70BE3D75C}"/>
                </a:ext>
              </a:extLst>
            </p:cNvPr>
            <p:cNvCxnSpPr/>
            <p:nvPr/>
          </p:nvCxnSpPr>
          <p:spPr>
            <a:xfrm>
              <a:off x="703169" y="43674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85ECA95-3F6E-1BDC-708D-331539E5812B}"/>
                </a:ext>
              </a:extLst>
            </p:cNvPr>
            <p:cNvCxnSpPr/>
            <p:nvPr/>
          </p:nvCxnSpPr>
          <p:spPr>
            <a:xfrm>
              <a:off x="709519" y="4913551"/>
              <a:ext cx="37133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5E2DF6C1-730E-F686-D418-1B714B378E7D}"/>
                </a:ext>
              </a:extLst>
            </p:cNvPr>
            <p:cNvCxnSpPr>
              <a:cxnSpLocks/>
            </p:cNvCxnSpPr>
            <p:nvPr/>
          </p:nvCxnSpPr>
          <p:spPr>
            <a:xfrm>
              <a:off x="4416564" y="4367451"/>
              <a:ext cx="0" cy="554004"/>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46E6312C-28BC-99BA-6C10-B36ABE4F0AB2}"/>
                </a:ext>
              </a:extLst>
            </p:cNvPr>
            <p:cNvCxnSpPr>
              <a:cxnSpLocks/>
            </p:cNvCxnSpPr>
            <p:nvPr/>
          </p:nvCxnSpPr>
          <p:spPr>
            <a:xfrm>
              <a:off x="703169" y="4813455"/>
              <a:ext cx="1681" cy="108000"/>
            </a:xfrm>
            <a:prstGeom prst="straightConnector1">
              <a:avLst/>
            </a:prstGeom>
          </p:spPr>
          <p:style>
            <a:lnRef idx="2">
              <a:schemeClr val="accent1"/>
            </a:lnRef>
            <a:fillRef idx="0">
              <a:schemeClr val="accent1"/>
            </a:fillRef>
            <a:effectRef idx="1">
              <a:schemeClr val="accent1"/>
            </a:effectRef>
            <a:fontRef idx="minor">
              <a:schemeClr val="tx1"/>
            </a:fontRef>
          </p:style>
        </p:cxnSp>
      </p:grpSp>
      <p:grpSp>
        <p:nvGrpSpPr>
          <p:cNvPr id="43" name="Group 42">
            <a:extLst>
              <a:ext uri="{FF2B5EF4-FFF2-40B4-BE49-F238E27FC236}">
                <a16:creationId xmlns:a16="http://schemas.microsoft.com/office/drawing/2014/main" id="{CE1F24A8-CCFF-1F87-B098-A7058F4F1CB9}"/>
              </a:ext>
            </a:extLst>
          </p:cNvPr>
          <p:cNvGrpSpPr/>
          <p:nvPr/>
        </p:nvGrpSpPr>
        <p:grpSpPr>
          <a:xfrm>
            <a:off x="522552" y="5197435"/>
            <a:ext cx="3896161" cy="713814"/>
            <a:chOff x="703169" y="4361101"/>
            <a:chExt cx="3719745" cy="560354"/>
          </a:xfrm>
        </p:grpSpPr>
        <p:cxnSp>
          <p:nvCxnSpPr>
            <p:cNvPr id="44" name="Straight Arrow Connector 43">
              <a:extLst>
                <a:ext uri="{FF2B5EF4-FFF2-40B4-BE49-F238E27FC236}">
                  <a16:creationId xmlns:a16="http://schemas.microsoft.com/office/drawing/2014/main" id="{296CE6FE-A995-04FC-0532-A79C40938F54}"/>
                </a:ext>
              </a:extLst>
            </p:cNvPr>
            <p:cNvCxnSpPr>
              <a:cxnSpLocks/>
            </p:cNvCxnSpPr>
            <p:nvPr/>
          </p:nvCxnSpPr>
          <p:spPr>
            <a:xfrm>
              <a:off x="709519" y="4361101"/>
              <a:ext cx="1681" cy="108000"/>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76CFC3A0-EB98-4CD7-21E9-B3D1F7A29ECA}"/>
                </a:ext>
              </a:extLst>
            </p:cNvPr>
            <p:cNvCxnSpPr/>
            <p:nvPr/>
          </p:nvCxnSpPr>
          <p:spPr>
            <a:xfrm>
              <a:off x="703169" y="43674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EA2930C0-3415-D96E-8027-BD7C4E2CFB8F}"/>
                </a:ext>
              </a:extLst>
            </p:cNvPr>
            <p:cNvCxnSpPr/>
            <p:nvPr/>
          </p:nvCxnSpPr>
          <p:spPr>
            <a:xfrm>
              <a:off x="709519" y="4913551"/>
              <a:ext cx="3713395"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39E80DE5-B1FB-C734-C080-B964A2E4D2B8}"/>
                </a:ext>
              </a:extLst>
            </p:cNvPr>
            <p:cNvCxnSpPr>
              <a:cxnSpLocks/>
            </p:cNvCxnSpPr>
            <p:nvPr/>
          </p:nvCxnSpPr>
          <p:spPr>
            <a:xfrm>
              <a:off x="4416564" y="4367451"/>
              <a:ext cx="0" cy="554004"/>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A4DC8407-3616-D8BB-DEA8-2E12BE11215F}"/>
                </a:ext>
              </a:extLst>
            </p:cNvPr>
            <p:cNvCxnSpPr>
              <a:cxnSpLocks/>
            </p:cNvCxnSpPr>
            <p:nvPr/>
          </p:nvCxnSpPr>
          <p:spPr>
            <a:xfrm>
              <a:off x="703169" y="4813455"/>
              <a:ext cx="1681" cy="108000"/>
            </a:xfrm>
            <a:prstGeom prst="straightConnector1">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53" name="TextBox 52">
            <a:extLst>
              <a:ext uri="{FF2B5EF4-FFF2-40B4-BE49-F238E27FC236}">
                <a16:creationId xmlns:a16="http://schemas.microsoft.com/office/drawing/2014/main" id="{45BF7E8C-593D-E221-161D-7C215A259C05}"/>
              </a:ext>
            </a:extLst>
          </p:cNvPr>
          <p:cNvSpPr txBox="1"/>
          <p:nvPr/>
        </p:nvSpPr>
        <p:spPr>
          <a:xfrm>
            <a:off x="815337" y="4452346"/>
            <a:ext cx="1098130" cy="369332"/>
          </a:xfrm>
          <a:prstGeom prst="rect">
            <a:avLst/>
          </a:prstGeom>
          <a:noFill/>
          <a:ln w="12700">
            <a:noFill/>
          </a:ln>
        </p:spPr>
        <p:txBody>
          <a:bodyPr wrap="square" lIns="0" tIns="0" rIns="0" bIns="0" rtlCol="0">
            <a:spAutoFit/>
          </a:bodyPr>
          <a:lstStyle/>
          <a:p>
            <a:r>
              <a:rPr lang="en-AU" sz="1200" b="1" dirty="0">
                <a:solidFill>
                  <a:schemeClr val="accent1"/>
                </a:solidFill>
                <a:latin typeface="Segoe UI Light" panose="020B0502040204020203" pitchFamily="34" charset="0"/>
                <a:cs typeface="Segoe UI Light" panose="020B0502040204020203" pitchFamily="34" charset="0"/>
              </a:rPr>
              <a:t>Larger households</a:t>
            </a:r>
          </a:p>
        </p:txBody>
      </p:sp>
      <p:sp>
        <p:nvSpPr>
          <p:cNvPr id="54" name="TextBox 53">
            <a:extLst>
              <a:ext uri="{FF2B5EF4-FFF2-40B4-BE49-F238E27FC236}">
                <a16:creationId xmlns:a16="http://schemas.microsoft.com/office/drawing/2014/main" id="{894F7574-8000-392E-C31F-9778C1FCF852}"/>
              </a:ext>
            </a:extLst>
          </p:cNvPr>
          <p:cNvSpPr txBox="1"/>
          <p:nvPr/>
        </p:nvSpPr>
        <p:spPr>
          <a:xfrm>
            <a:off x="815337" y="5359709"/>
            <a:ext cx="1098130" cy="369332"/>
          </a:xfrm>
          <a:prstGeom prst="rect">
            <a:avLst/>
          </a:prstGeom>
          <a:noFill/>
          <a:ln w="12700">
            <a:noFill/>
          </a:ln>
        </p:spPr>
        <p:txBody>
          <a:bodyPr wrap="square" lIns="0" tIns="0" rIns="0" bIns="0" rtlCol="0">
            <a:spAutoFit/>
          </a:bodyPr>
          <a:lstStyle/>
          <a:p>
            <a:r>
              <a:rPr lang="en-AU" sz="1200" b="1" dirty="0">
                <a:solidFill>
                  <a:schemeClr val="accent3"/>
                </a:solidFill>
                <a:latin typeface="Segoe UI Light" panose="020B0502040204020203" pitchFamily="34" charset="0"/>
                <a:cs typeface="Segoe UI Light" panose="020B0502040204020203" pitchFamily="34" charset="0"/>
              </a:rPr>
              <a:t>Younger population</a:t>
            </a:r>
          </a:p>
        </p:txBody>
      </p:sp>
      <p:sp>
        <p:nvSpPr>
          <p:cNvPr id="55" name="TextBox 54">
            <a:extLst>
              <a:ext uri="{FF2B5EF4-FFF2-40B4-BE49-F238E27FC236}">
                <a16:creationId xmlns:a16="http://schemas.microsoft.com/office/drawing/2014/main" id="{4F272CDE-2AF0-3431-EEBA-FF8861C47FBD}"/>
              </a:ext>
            </a:extLst>
          </p:cNvPr>
          <p:cNvSpPr txBox="1"/>
          <p:nvPr/>
        </p:nvSpPr>
        <p:spPr>
          <a:xfrm>
            <a:off x="1588095" y="4483124"/>
            <a:ext cx="2856087" cy="307777"/>
          </a:xfrm>
          <a:prstGeom prst="rect">
            <a:avLst/>
          </a:prstGeom>
          <a:noFill/>
        </p:spPr>
        <p:txBody>
          <a:bodyPr wrap="square" lIns="0" tIns="0" bIns="0" rtlCol="0">
            <a:spAutoFit/>
          </a:bodyPr>
          <a:lstStyle/>
          <a:p>
            <a:pPr algn="ctr"/>
            <a:r>
              <a:rPr lang="en-AU" sz="1000" b="1" dirty="0">
                <a:solidFill>
                  <a:schemeClr val="tx2"/>
                </a:solidFill>
                <a:latin typeface="Segoe UI Light" panose="020B0502040204020203" pitchFamily="34" charset="0"/>
                <a:cs typeface="Segoe UI Light" panose="020B0502040204020203" pitchFamily="34" charset="0"/>
              </a:rPr>
              <a:t>3.1 people per household </a:t>
            </a:r>
            <a:r>
              <a:rPr lang="en-AU" sz="1000" dirty="0">
                <a:solidFill>
                  <a:schemeClr val="tx2"/>
                </a:solidFill>
                <a:latin typeface="Segoe UI Light" panose="020B0502040204020203" pitchFamily="34" charset="0"/>
                <a:cs typeface="Segoe UI Light" panose="020B0502040204020203" pitchFamily="34" charset="0"/>
              </a:rPr>
              <a:t>vs. 2.7 Greater Sydney</a:t>
            </a:r>
          </a:p>
          <a:p>
            <a:pPr algn="ctr"/>
            <a:r>
              <a:rPr lang="en-AU" sz="1000" i="1" dirty="0">
                <a:solidFill>
                  <a:schemeClr val="tx2"/>
                </a:solidFill>
                <a:latin typeface="Segoe UI Light" panose="020B0502040204020203" pitchFamily="34" charset="0"/>
                <a:cs typeface="Segoe UI Light" panose="020B0502040204020203" pitchFamily="34" charset="0"/>
              </a:rPr>
              <a:t>= recurring grocery &amp; daily needs spend</a:t>
            </a:r>
          </a:p>
        </p:txBody>
      </p:sp>
      <p:sp>
        <p:nvSpPr>
          <p:cNvPr id="56" name="TextBox 55">
            <a:extLst>
              <a:ext uri="{FF2B5EF4-FFF2-40B4-BE49-F238E27FC236}">
                <a16:creationId xmlns:a16="http://schemas.microsoft.com/office/drawing/2014/main" id="{E5579579-E7C7-83FD-FAE5-A013218F4EDF}"/>
              </a:ext>
            </a:extLst>
          </p:cNvPr>
          <p:cNvSpPr txBox="1"/>
          <p:nvPr/>
        </p:nvSpPr>
        <p:spPr>
          <a:xfrm>
            <a:off x="1608276" y="5390487"/>
            <a:ext cx="2856087" cy="307777"/>
          </a:xfrm>
          <a:prstGeom prst="rect">
            <a:avLst/>
          </a:prstGeom>
          <a:noFill/>
        </p:spPr>
        <p:txBody>
          <a:bodyPr wrap="square" lIns="0" tIns="0" bIns="0" rtlCol="0">
            <a:spAutoFit/>
          </a:bodyPr>
          <a:lstStyle/>
          <a:p>
            <a:pPr algn="ctr"/>
            <a:r>
              <a:rPr lang="en-AU" sz="1000" b="1" dirty="0">
                <a:solidFill>
                  <a:schemeClr val="tx2"/>
                </a:solidFill>
                <a:latin typeface="Segoe UI Light" panose="020B0502040204020203" pitchFamily="34" charset="0"/>
                <a:cs typeface="Segoe UI Light" panose="020B0502040204020203" pitchFamily="34" charset="0"/>
              </a:rPr>
              <a:t>34 median age </a:t>
            </a:r>
            <a:r>
              <a:rPr lang="en-AU" sz="1000" dirty="0">
                <a:solidFill>
                  <a:schemeClr val="tx2"/>
                </a:solidFill>
                <a:latin typeface="Segoe UI Light" panose="020B0502040204020203" pitchFamily="34" charset="0"/>
                <a:cs typeface="Segoe UI Light" panose="020B0502040204020203" pitchFamily="34" charset="0"/>
              </a:rPr>
              <a:t>vs. 39 Greater Sydney</a:t>
            </a:r>
          </a:p>
          <a:p>
            <a:pPr algn="ctr"/>
            <a:r>
              <a:rPr lang="en-AU" sz="1000" i="1" dirty="0">
                <a:solidFill>
                  <a:schemeClr val="tx2"/>
                </a:solidFill>
                <a:latin typeface="Segoe UI Light" panose="020B0502040204020203" pitchFamily="34" charset="0"/>
                <a:cs typeface="Segoe UI Light" panose="020B0502040204020203" pitchFamily="34" charset="0"/>
              </a:rPr>
              <a:t>= health and wellness spending demographic</a:t>
            </a:r>
          </a:p>
        </p:txBody>
      </p:sp>
      <p:graphicFrame>
        <p:nvGraphicFramePr>
          <p:cNvPr id="59" name="Table 58">
            <a:extLst>
              <a:ext uri="{FF2B5EF4-FFF2-40B4-BE49-F238E27FC236}">
                <a16:creationId xmlns:a16="http://schemas.microsoft.com/office/drawing/2014/main" id="{49005A00-8389-0857-3517-9D1E2883FB0F}"/>
              </a:ext>
            </a:extLst>
          </p:cNvPr>
          <p:cNvGraphicFramePr>
            <a:graphicFrameLocks noGrp="1"/>
          </p:cNvGraphicFramePr>
          <p:nvPr>
            <p:extLst>
              <p:ext uri="{D42A27DB-BD31-4B8C-83A1-F6EECF244321}">
                <p14:modId xmlns:p14="http://schemas.microsoft.com/office/powerpoint/2010/main" val="3010035646"/>
              </p:ext>
            </p:extLst>
          </p:nvPr>
        </p:nvGraphicFramePr>
        <p:xfrm>
          <a:off x="4721091" y="4224994"/>
          <a:ext cx="4207013" cy="1681971"/>
        </p:xfrm>
        <a:graphic>
          <a:graphicData uri="http://schemas.openxmlformats.org/drawingml/2006/table">
            <a:tbl>
              <a:tblPr firstRow="1" bandRow="1">
                <a:tableStyleId>{5C22544A-7EE6-4342-B048-85BDC9FD1C3A}</a:tableStyleId>
              </a:tblPr>
              <a:tblGrid>
                <a:gridCol w="656129">
                  <a:extLst>
                    <a:ext uri="{9D8B030D-6E8A-4147-A177-3AD203B41FA5}">
                      <a16:colId xmlns:a16="http://schemas.microsoft.com/office/drawing/2014/main" val="3129999210"/>
                    </a:ext>
                  </a:extLst>
                </a:gridCol>
                <a:gridCol w="1183628">
                  <a:extLst>
                    <a:ext uri="{9D8B030D-6E8A-4147-A177-3AD203B41FA5}">
                      <a16:colId xmlns:a16="http://schemas.microsoft.com/office/drawing/2014/main" val="3457551729"/>
                    </a:ext>
                  </a:extLst>
                </a:gridCol>
                <a:gridCol w="1183628">
                  <a:extLst>
                    <a:ext uri="{9D8B030D-6E8A-4147-A177-3AD203B41FA5}">
                      <a16:colId xmlns:a16="http://schemas.microsoft.com/office/drawing/2014/main" val="3491851129"/>
                    </a:ext>
                  </a:extLst>
                </a:gridCol>
                <a:gridCol w="1183628">
                  <a:extLst>
                    <a:ext uri="{9D8B030D-6E8A-4147-A177-3AD203B41FA5}">
                      <a16:colId xmlns:a16="http://schemas.microsoft.com/office/drawing/2014/main" val="2621749754"/>
                    </a:ext>
                  </a:extLst>
                </a:gridCol>
              </a:tblGrid>
              <a:tr h="254844">
                <a:tc>
                  <a:txBody>
                    <a:bodyPr/>
                    <a:lstStyle/>
                    <a:p>
                      <a:pPr algn="l"/>
                      <a:r>
                        <a:rPr lang="en-AU" sz="900">
                          <a:solidFill>
                            <a:schemeClr val="tx2"/>
                          </a:solidFill>
                          <a:latin typeface="Segoe UI Light" panose="020B0502040204020203" pitchFamily="34" charset="0"/>
                          <a:cs typeface="Segoe UI Light" panose="020B0502040204020203" pitchFamily="34" charset="0"/>
                        </a:rPr>
                        <a:t>Target</a:t>
                      </a:r>
                    </a:p>
                  </a:txBody>
                  <a:tcPr marT="36000" marB="3600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Westpoint Blacktown</a:t>
                      </a:r>
                    </a:p>
                  </a:txBody>
                  <a:tcPr marT="36000" marB="3600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Stanhope Village</a:t>
                      </a:r>
                    </a:p>
                  </a:txBody>
                  <a:tcPr marT="36000" marB="3600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Schofields Village</a:t>
                      </a:r>
                    </a:p>
                  </a:txBody>
                  <a:tcPr marT="36000" marB="3600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215097765"/>
                  </a:ext>
                </a:extLst>
              </a:tr>
              <a:tr h="254844">
                <a:tc>
                  <a:txBody>
                    <a:bodyPr/>
                    <a:lstStyle/>
                    <a:p>
                      <a:pPr algn="l"/>
                      <a:r>
                        <a:rPr lang="en-AU" sz="900" b="1">
                          <a:solidFill>
                            <a:schemeClr val="tx2"/>
                          </a:solidFill>
                          <a:latin typeface="Segoe UI Light" panose="020B0502040204020203" pitchFamily="34" charset="0"/>
                          <a:cs typeface="Segoe UI Light" panose="020B0502040204020203" pitchFamily="34" charset="0"/>
                        </a:rPr>
                        <a:t>Acquirer</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Haben + Hines</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Revelop</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dirty="0">
                          <a:solidFill>
                            <a:schemeClr val="tx2"/>
                          </a:solidFill>
                          <a:latin typeface="Segoe UI Light" panose="020B0502040204020203" pitchFamily="34" charset="0"/>
                          <a:cs typeface="Segoe UI Light" panose="020B0502040204020203" pitchFamily="34" charset="0"/>
                        </a:rPr>
                        <a:t>Wealth Property</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3565417"/>
                  </a:ext>
                </a:extLst>
              </a:tr>
              <a:tr h="254844">
                <a:tc>
                  <a:txBody>
                    <a:bodyPr/>
                    <a:lstStyle/>
                    <a:p>
                      <a:pPr algn="l"/>
                      <a:r>
                        <a:rPr lang="en-AU" sz="900" b="1">
                          <a:solidFill>
                            <a:schemeClr val="tx2"/>
                          </a:solidFill>
                          <a:latin typeface="Segoe UI Light" panose="020B0502040204020203" pitchFamily="34" charset="0"/>
                          <a:cs typeface="Segoe UI Light" panose="020B0502040204020203" pitchFamily="34" charset="0"/>
                        </a:rPr>
                        <a:t>Date</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Jan-25</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Feb-23</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Mar-23</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769013"/>
                  </a:ext>
                </a:extLst>
              </a:tr>
              <a:tr h="254844">
                <a:tc>
                  <a:txBody>
                    <a:bodyPr/>
                    <a:lstStyle/>
                    <a:p>
                      <a:pPr algn="l"/>
                      <a:r>
                        <a:rPr lang="en-AU" sz="900" b="1">
                          <a:solidFill>
                            <a:schemeClr val="tx2"/>
                          </a:solidFill>
                          <a:latin typeface="Segoe UI Light" panose="020B0502040204020203" pitchFamily="34" charset="0"/>
                          <a:cs typeface="Segoe UI Light" panose="020B0502040204020203" pitchFamily="34" charset="0"/>
                        </a:rPr>
                        <a:t>Value</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900" dirty="0">
                          <a:solidFill>
                            <a:schemeClr val="tx2"/>
                          </a:solidFill>
                          <a:latin typeface="Segoe UI Light" panose="020B0502040204020203" pitchFamily="34" charset="0"/>
                          <a:cs typeface="Segoe UI Light" panose="020B0502040204020203" pitchFamily="34" charset="0"/>
                        </a:rPr>
                        <a:t>~$870m</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$158m</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$53m</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1972756"/>
                  </a:ext>
                </a:extLst>
              </a:tr>
              <a:tr h="254844">
                <a:tc>
                  <a:txBody>
                    <a:bodyPr/>
                    <a:lstStyle/>
                    <a:p>
                      <a:pPr algn="l"/>
                      <a:r>
                        <a:rPr lang="en-AU" sz="900" b="1">
                          <a:solidFill>
                            <a:schemeClr val="tx2"/>
                          </a:solidFill>
                          <a:latin typeface="Segoe UI Light" panose="020B0502040204020203" pitchFamily="34" charset="0"/>
                          <a:cs typeface="Segoe UI Light" panose="020B0502040204020203" pitchFamily="34" charset="0"/>
                        </a:rPr>
                        <a:t>Yield</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900" dirty="0">
                          <a:solidFill>
                            <a:schemeClr val="tx2"/>
                          </a:solidFill>
                          <a:latin typeface="Segoe UI Light" panose="020B0502040204020203" pitchFamily="34" charset="0"/>
                          <a:cs typeface="Segoe UI Light" panose="020B0502040204020203" pitchFamily="34" charset="0"/>
                        </a:rPr>
                        <a:t>~5.8%</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~5.5%</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~5.5%</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906459"/>
                  </a:ext>
                </a:extLst>
              </a:tr>
              <a:tr h="407751">
                <a:tc>
                  <a:txBody>
                    <a:bodyPr/>
                    <a:lstStyle/>
                    <a:p>
                      <a:pPr algn="l"/>
                      <a:r>
                        <a:rPr lang="en-AU" sz="900" b="1">
                          <a:solidFill>
                            <a:schemeClr val="tx2"/>
                          </a:solidFill>
                          <a:latin typeface="Segoe UI Light" panose="020B0502040204020203" pitchFamily="34" charset="0"/>
                          <a:cs typeface="Segoe UI Light" panose="020B0502040204020203" pitchFamily="34" charset="0"/>
                        </a:rPr>
                        <a:t>Notes</a:t>
                      </a:r>
                    </a:p>
                  </a:txBody>
                  <a:tcPr marT="36000" marB="36000" anchor="ctr">
                    <a:lnL w="12700" cmpd="sng">
                      <a:noFill/>
                    </a:lnL>
                    <a:lnR w="12700" cmpd="sng">
                      <a:noFill/>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Record institutional investment</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a:solidFill>
                            <a:schemeClr val="tx2"/>
                          </a:solidFill>
                          <a:latin typeface="Segoe UI Light" panose="020B0502040204020203" pitchFamily="34" charset="0"/>
                          <a:cs typeface="Segoe UI Light" panose="020B0502040204020203" pitchFamily="34" charset="0"/>
                        </a:rPr>
                        <a:t>Closest Bayview precedent</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AU" sz="900" dirty="0">
                          <a:solidFill>
                            <a:schemeClr val="tx2"/>
                          </a:solidFill>
                          <a:latin typeface="Segoe UI Light" panose="020B0502040204020203" pitchFamily="34" charset="0"/>
                          <a:cs typeface="Segoe UI Light" panose="020B0502040204020203" pitchFamily="34" charset="0"/>
                        </a:rPr>
                        <a:t>Growth-corridor grocery retail</a:t>
                      </a:r>
                    </a:p>
                  </a:txBody>
                  <a:tcPr marT="36000" marB="36000" anchor="ctr">
                    <a:lnL w="12700" cmpd="sng">
                      <a:noFill/>
                    </a:lnL>
                    <a:lnR w="12700" cmpd="sng">
                      <a:noFill/>
                    </a:lnR>
                    <a:lnT w="9525" cap="flat" cmpd="sng" algn="ctr">
                      <a:solidFill>
                        <a:schemeClr val="bg1">
                          <a:lumMod val="9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683421"/>
                  </a:ext>
                </a:extLst>
              </a:tr>
            </a:tbl>
          </a:graphicData>
        </a:graphic>
      </p:graphicFrame>
      <p:graphicFrame>
        <p:nvGraphicFramePr>
          <p:cNvPr id="61" name="Chart 60">
            <a:extLst>
              <a:ext uri="{FF2B5EF4-FFF2-40B4-BE49-F238E27FC236}">
                <a16:creationId xmlns:a16="http://schemas.microsoft.com/office/drawing/2014/main" id="{C9BDE6EC-6A87-BD44-2361-2F3F9AF55852}"/>
              </a:ext>
            </a:extLst>
          </p:cNvPr>
          <p:cNvGraphicFramePr/>
          <p:nvPr>
            <p:extLst>
              <p:ext uri="{D42A27DB-BD31-4B8C-83A1-F6EECF244321}">
                <p14:modId xmlns:p14="http://schemas.microsoft.com/office/powerpoint/2010/main" val="2337821388"/>
              </p:ext>
            </p:extLst>
          </p:nvPr>
        </p:nvGraphicFramePr>
        <p:xfrm>
          <a:off x="4679641" y="2073608"/>
          <a:ext cx="4269731" cy="1783980"/>
        </p:xfrm>
        <a:graphic>
          <a:graphicData uri="http://schemas.openxmlformats.org/drawingml/2006/chart">
            <c:chart xmlns:c="http://schemas.openxmlformats.org/drawingml/2006/chart" xmlns:r="http://schemas.openxmlformats.org/officeDocument/2006/relationships" r:id="rId2"/>
          </a:graphicData>
        </a:graphic>
      </p:graphicFrame>
      <p:sp>
        <p:nvSpPr>
          <p:cNvPr id="63" name="TextBox 62">
            <a:extLst>
              <a:ext uri="{FF2B5EF4-FFF2-40B4-BE49-F238E27FC236}">
                <a16:creationId xmlns:a16="http://schemas.microsoft.com/office/drawing/2014/main" id="{C3E27A84-4FC8-2A62-D8C9-4944FADDC6FC}"/>
              </a:ext>
            </a:extLst>
          </p:cNvPr>
          <p:cNvSpPr txBox="1"/>
          <p:nvPr/>
        </p:nvSpPr>
        <p:spPr>
          <a:xfrm>
            <a:off x="4731805" y="1700103"/>
            <a:ext cx="3589654" cy="246221"/>
          </a:xfrm>
          <a:prstGeom prst="rect">
            <a:avLst/>
          </a:prstGeom>
          <a:noFill/>
        </p:spPr>
        <p:txBody>
          <a:bodyPr wrap="square" lIns="0" rtlCol="0">
            <a:spAutoFit/>
          </a:bodyPr>
          <a:lstStyle/>
          <a:p>
            <a:r>
              <a:rPr lang="en-AU" sz="1000" b="1" dirty="0">
                <a:solidFill>
                  <a:schemeClr val="tx2"/>
                </a:solidFill>
                <a:latin typeface="Segoe UI Light" panose="020B0502040204020203" pitchFamily="34" charset="0"/>
                <a:cs typeface="Segoe UI Light" panose="020B0502040204020203" pitchFamily="34" charset="0"/>
              </a:rPr>
              <a:t>Blacktown LGA infrastructure investment runway ($m)</a:t>
            </a:r>
          </a:p>
        </p:txBody>
      </p:sp>
      <p:cxnSp>
        <p:nvCxnSpPr>
          <p:cNvPr id="65" name="Straight Connector 64">
            <a:extLst>
              <a:ext uri="{FF2B5EF4-FFF2-40B4-BE49-F238E27FC236}">
                <a16:creationId xmlns:a16="http://schemas.microsoft.com/office/drawing/2014/main" id="{89B561A4-642F-91CC-AD67-A7B24A551F6A}"/>
              </a:ext>
            </a:extLst>
          </p:cNvPr>
          <p:cNvCxnSpPr>
            <a:cxnSpLocks/>
          </p:cNvCxnSpPr>
          <p:nvPr/>
        </p:nvCxnSpPr>
        <p:spPr>
          <a:xfrm>
            <a:off x="4721091"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7298575A-8126-2878-6B63-8286F36E9491}"/>
              </a:ext>
            </a:extLst>
          </p:cNvPr>
          <p:cNvCxnSpPr>
            <a:cxnSpLocks/>
          </p:cNvCxnSpPr>
          <p:nvPr/>
        </p:nvCxnSpPr>
        <p:spPr>
          <a:xfrm>
            <a:off x="4721091"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1692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25" name="Straight Connector 1024">
            <a:extLst>
              <a:ext uri="{FF2B5EF4-FFF2-40B4-BE49-F238E27FC236}">
                <a16:creationId xmlns:a16="http://schemas.microsoft.com/office/drawing/2014/main" id="{23E595E2-73F8-E9FB-7856-07906A3DF201}"/>
              </a:ext>
            </a:extLst>
          </p:cNvPr>
          <p:cNvCxnSpPr>
            <a:cxnSpLocks/>
          </p:cNvCxnSpPr>
          <p:nvPr/>
        </p:nvCxnSpPr>
        <p:spPr>
          <a:xfrm>
            <a:off x="5557830" y="2379925"/>
            <a:ext cx="362171" cy="146586"/>
          </a:xfrm>
          <a:prstGeom prst="line">
            <a:avLst/>
          </a:prstGeom>
          <a:ln w="9525">
            <a:solidFill>
              <a:schemeClr val="accent3"/>
            </a:solidFill>
            <a:prstDash val="dash"/>
          </a:ln>
        </p:spPr>
        <p:style>
          <a:lnRef idx="2">
            <a:schemeClr val="accent1"/>
          </a:lnRef>
          <a:fillRef idx="0">
            <a:schemeClr val="accent1"/>
          </a:fillRef>
          <a:effectRef idx="1">
            <a:schemeClr val="accent1"/>
          </a:effectRef>
          <a:fontRef idx="minor">
            <a:schemeClr val="tx1"/>
          </a:fontRef>
        </p:style>
      </p:cxnSp>
      <p:graphicFrame>
        <p:nvGraphicFramePr>
          <p:cNvPr id="62" name="Chart 61">
            <a:extLst>
              <a:ext uri="{FF2B5EF4-FFF2-40B4-BE49-F238E27FC236}">
                <a16:creationId xmlns:a16="http://schemas.microsoft.com/office/drawing/2014/main" id="{B7757C7A-15C1-5CFC-51DA-667EF41705D0}"/>
              </a:ext>
            </a:extLst>
          </p:cNvPr>
          <p:cNvGraphicFramePr>
            <a:graphicFrameLocks/>
          </p:cNvGraphicFramePr>
          <p:nvPr>
            <p:extLst>
              <p:ext uri="{D42A27DB-BD31-4B8C-83A1-F6EECF244321}">
                <p14:modId xmlns:p14="http://schemas.microsoft.com/office/powerpoint/2010/main" val="4129280245"/>
              </p:ext>
            </p:extLst>
          </p:nvPr>
        </p:nvGraphicFramePr>
        <p:xfrm>
          <a:off x="4573490" y="2080835"/>
          <a:ext cx="2323755" cy="1880987"/>
        </p:xfrm>
        <a:graphic>
          <a:graphicData uri="http://schemas.openxmlformats.org/drawingml/2006/chart">
            <c:chart xmlns:c="http://schemas.openxmlformats.org/drawingml/2006/chart" xmlns:r="http://schemas.openxmlformats.org/officeDocument/2006/relationships" r:id="rId3"/>
          </a:graphicData>
        </a:graphic>
      </p:graphicFrame>
      <p:sp>
        <p:nvSpPr>
          <p:cNvPr id="1047" name="Arrow: Pentagon 1046">
            <a:extLst>
              <a:ext uri="{FF2B5EF4-FFF2-40B4-BE49-F238E27FC236}">
                <a16:creationId xmlns:a16="http://schemas.microsoft.com/office/drawing/2014/main" id="{7ABD85D0-DDB7-0148-4017-7E9269057559}"/>
              </a:ext>
            </a:extLst>
          </p:cNvPr>
          <p:cNvSpPr/>
          <p:nvPr/>
        </p:nvSpPr>
        <p:spPr>
          <a:xfrm rot="5400000">
            <a:off x="7373901" y="2416988"/>
            <a:ext cx="1389436" cy="484632"/>
          </a:xfrm>
          <a:prstGeom prst="homePlate">
            <a:avLst>
              <a:gd name="adj" fmla="val 33084"/>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24" name="Straight Connector 1023">
            <a:extLst>
              <a:ext uri="{FF2B5EF4-FFF2-40B4-BE49-F238E27FC236}">
                <a16:creationId xmlns:a16="http://schemas.microsoft.com/office/drawing/2014/main" id="{5786FDE9-C804-81D7-DDB8-5D1F826846BD}"/>
              </a:ext>
            </a:extLst>
          </p:cNvPr>
          <p:cNvCxnSpPr>
            <a:cxnSpLocks/>
          </p:cNvCxnSpPr>
          <p:nvPr/>
        </p:nvCxnSpPr>
        <p:spPr>
          <a:xfrm>
            <a:off x="5557830" y="2226956"/>
            <a:ext cx="397565" cy="0"/>
          </a:xfrm>
          <a:prstGeom prst="line">
            <a:avLst/>
          </a:prstGeom>
          <a:ln w="9525">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35617693-C930-85D6-7AAA-C205E68CFF92}"/>
              </a:ext>
            </a:extLst>
          </p:cNvPr>
          <p:cNvSpPr txBox="1"/>
          <p:nvPr/>
        </p:nvSpPr>
        <p:spPr>
          <a:xfrm>
            <a:off x="2339316" y="2896530"/>
            <a:ext cx="2100315" cy="307777"/>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Avg. anchor share total centre footfall</a:t>
            </a:r>
            <a:r>
              <a:rPr lang="en-AU" sz="1000">
                <a:solidFill>
                  <a:schemeClr val="tx2"/>
                </a:solidFill>
                <a:latin typeface="Segoe UI Light" panose="020B0502040204020203" pitchFamily="34" charset="0"/>
                <a:cs typeface="Segoe UI Light" panose="020B0502040204020203" pitchFamily="34" charset="0"/>
              </a:rPr>
              <a:t> </a:t>
            </a:r>
          </a:p>
          <a:p>
            <a:r>
              <a:rPr lang="en-AU" sz="1000" i="1">
                <a:solidFill>
                  <a:schemeClr val="tx2"/>
                </a:solidFill>
                <a:latin typeface="Segoe UI Light" panose="020B0502040204020203" pitchFamily="34" charset="0"/>
                <a:cs typeface="Segoe UI Light" panose="020B0502040204020203" pitchFamily="34" charset="0"/>
              </a:rPr>
              <a:t>All tenants benefit from footfall</a:t>
            </a:r>
          </a:p>
        </p:txBody>
      </p:sp>
      <p:cxnSp>
        <p:nvCxnSpPr>
          <p:cNvPr id="11" name="Straight Connector 10">
            <a:extLst>
              <a:ext uri="{FF2B5EF4-FFF2-40B4-BE49-F238E27FC236}">
                <a16:creationId xmlns:a16="http://schemas.microsoft.com/office/drawing/2014/main" id="{FD0A364A-86BA-A821-FD17-78E16771FF40}"/>
              </a:ext>
            </a:extLst>
          </p:cNvPr>
          <p:cNvCxnSpPr>
            <a:cxnSpLocks/>
          </p:cNvCxnSpPr>
          <p:nvPr/>
        </p:nvCxnSpPr>
        <p:spPr>
          <a:xfrm>
            <a:off x="215901" y="3641731"/>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DCBCD7E5-F312-FCA3-80C3-BFEAD873BCF4}"/>
              </a:ext>
            </a:extLst>
          </p:cNvPr>
          <p:cNvSpPr txBox="1"/>
          <p:nvPr/>
        </p:nvSpPr>
        <p:spPr>
          <a:xfrm>
            <a:off x="215901" y="1333295"/>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Anchor tenants generate stable income and foot traffic…</a:t>
            </a:r>
          </a:p>
        </p:txBody>
      </p:sp>
      <p:sp>
        <p:nvSpPr>
          <p:cNvPr id="45" name="TextBox 44">
            <a:extLst>
              <a:ext uri="{FF2B5EF4-FFF2-40B4-BE49-F238E27FC236}">
                <a16:creationId xmlns:a16="http://schemas.microsoft.com/office/drawing/2014/main" id="{BCC18A5D-BA1F-E6C8-9D88-6693B1DE3C55}"/>
              </a:ext>
            </a:extLst>
          </p:cNvPr>
          <p:cNvSpPr txBox="1"/>
          <p:nvPr/>
        </p:nvSpPr>
        <p:spPr>
          <a:xfrm>
            <a:off x="231657" y="3733530"/>
            <a:ext cx="2434625"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Household spend YoY growth (%)</a:t>
            </a:r>
          </a:p>
        </p:txBody>
      </p:sp>
      <p:sp>
        <p:nvSpPr>
          <p:cNvPr id="2" name="Text Placeholder 1">
            <a:extLst>
              <a:ext uri="{FF2B5EF4-FFF2-40B4-BE49-F238E27FC236}">
                <a16:creationId xmlns:a16="http://schemas.microsoft.com/office/drawing/2014/main" id="{A2DEAD23-9755-7CF5-AE47-3CD078364EF5}"/>
              </a:ext>
            </a:extLst>
          </p:cNvPr>
          <p:cNvSpPr>
            <a:spLocks noGrp="1"/>
          </p:cNvSpPr>
          <p:nvPr>
            <p:ph type="body" sz="quarter" idx="10"/>
          </p:nvPr>
        </p:nvSpPr>
        <p:spPr>
          <a:xfrm>
            <a:off x="215900" y="368299"/>
            <a:ext cx="6851650" cy="396876"/>
          </a:xfrm>
        </p:spPr>
        <p:txBody>
          <a:bodyPr/>
          <a:lstStyle/>
          <a:p>
            <a:r>
              <a:rPr lang="en-AU"/>
              <a:t>Thesis 2: Stable Income</a:t>
            </a:r>
          </a:p>
        </p:txBody>
      </p:sp>
      <p:sp>
        <p:nvSpPr>
          <p:cNvPr id="3" name="Text Placeholder 2">
            <a:extLst>
              <a:ext uri="{FF2B5EF4-FFF2-40B4-BE49-F238E27FC236}">
                <a16:creationId xmlns:a16="http://schemas.microsoft.com/office/drawing/2014/main" id="{27FA49FD-23D6-C622-554F-4AD1772A9043}"/>
              </a:ext>
            </a:extLst>
          </p:cNvPr>
          <p:cNvSpPr>
            <a:spLocks noGrp="1"/>
          </p:cNvSpPr>
          <p:nvPr>
            <p:ph type="body" sz="quarter" idx="12"/>
          </p:nvPr>
        </p:nvSpPr>
        <p:spPr>
          <a:xfrm>
            <a:off x="215900" y="763587"/>
            <a:ext cx="8712200" cy="396876"/>
          </a:xfrm>
        </p:spPr>
        <p:txBody>
          <a:bodyPr/>
          <a:lstStyle/>
          <a:p>
            <a:r>
              <a:rPr lang="en-AU">
                <a:solidFill>
                  <a:schemeClr val="accent3"/>
                </a:solidFill>
                <a:latin typeface="+mj-lt"/>
              </a:rPr>
              <a:t>Bayview’s anchor and services-based specialty retail tenants drive defensive recurring foot traffic and income</a:t>
            </a:r>
          </a:p>
        </p:txBody>
      </p:sp>
      <p:sp>
        <p:nvSpPr>
          <p:cNvPr id="4" name="Text Placeholder 3">
            <a:extLst>
              <a:ext uri="{FF2B5EF4-FFF2-40B4-BE49-F238E27FC236}">
                <a16:creationId xmlns:a16="http://schemas.microsoft.com/office/drawing/2014/main" id="{D12C898B-7CF7-31C6-D7FB-1835D63E4263}"/>
              </a:ext>
            </a:extLst>
          </p:cNvPr>
          <p:cNvSpPr>
            <a:spLocks noGrp="1"/>
          </p:cNvSpPr>
          <p:nvPr>
            <p:ph type="body" sz="quarter" idx="13"/>
          </p:nvPr>
        </p:nvSpPr>
        <p:spPr/>
        <p:txBody>
          <a:bodyPr lIns="0"/>
          <a:lstStyle/>
          <a:p>
            <a:r>
              <a:rPr lang="en-AU" sz="800"/>
              <a:t>Source: Coles; Woolworths; Wesfarmers; ABS; Westfield; Dexus; Scentre Group. Note: (1) Average YoY growth across ex-COVID period, Mar-23 to Mar-26. </a:t>
            </a:r>
          </a:p>
        </p:txBody>
      </p:sp>
      <p:cxnSp>
        <p:nvCxnSpPr>
          <p:cNvPr id="9" name="Straight Connector 8">
            <a:extLst>
              <a:ext uri="{FF2B5EF4-FFF2-40B4-BE49-F238E27FC236}">
                <a16:creationId xmlns:a16="http://schemas.microsoft.com/office/drawing/2014/main" id="{6867C5E0-9D14-7F6C-E107-0DA24C892E33}"/>
              </a:ext>
            </a:extLst>
          </p:cNvPr>
          <p:cNvCxnSpPr>
            <a:cxnSpLocks/>
          </p:cNvCxnSpPr>
          <p:nvPr/>
        </p:nvCxnSpPr>
        <p:spPr>
          <a:xfrm>
            <a:off x="215904"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34C9FCF-1FC2-F887-D429-1611BEE1216D}"/>
              </a:ext>
            </a:extLst>
          </p:cNvPr>
          <p:cNvCxnSpPr>
            <a:cxnSpLocks/>
          </p:cNvCxnSpPr>
          <p:nvPr/>
        </p:nvCxnSpPr>
        <p:spPr>
          <a:xfrm>
            <a:off x="4721091" y="1606140"/>
            <a:ext cx="4207013"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5DA6F111-5960-FEFA-02FA-87BC0A4D9CAE}"/>
              </a:ext>
            </a:extLst>
          </p:cNvPr>
          <p:cNvSpPr txBox="1"/>
          <p:nvPr/>
        </p:nvSpPr>
        <p:spPr>
          <a:xfrm>
            <a:off x="4721091" y="1333295"/>
            <a:ext cx="4207015"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…supporting a defensive services-based re-leasing shift</a:t>
            </a:r>
          </a:p>
        </p:txBody>
      </p:sp>
      <p:pic>
        <p:nvPicPr>
          <p:cNvPr id="1026" name="Picture 2" descr="Coles Logo – History, Meaning &amp; Brand Colors | logotyp.us">
            <a:extLst>
              <a:ext uri="{FF2B5EF4-FFF2-40B4-BE49-F238E27FC236}">
                <a16:creationId xmlns:a16="http://schemas.microsoft.com/office/drawing/2014/main" id="{C6CDF6A5-C553-456E-0E47-7714F5754DF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100" t="31825" r="14232" b="32494"/>
          <a:stretch/>
        </p:blipFill>
        <p:spPr bwMode="auto">
          <a:xfrm>
            <a:off x="462632" y="1898707"/>
            <a:ext cx="599575" cy="2232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NEW WOOLWORTHS LOGO PNG IN 2026 - eDigital Agency">
            <a:extLst>
              <a:ext uri="{FF2B5EF4-FFF2-40B4-BE49-F238E27FC236}">
                <a16:creationId xmlns:a16="http://schemas.microsoft.com/office/drawing/2014/main" id="{69F413D4-42E8-14A5-F4EB-1016882966F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460" t="547" r="-1"/>
          <a:stretch/>
        </p:blipFill>
        <p:spPr bwMode="auto">
          <a:xfrm>
            <a:off x="236748" y="2224116"/>
            <a:ext cx="984366" cy="2116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iceline Pharmacy - near Coles at Westfield Southland">
            <a:extLst>
              <a:ext uri="{FF2B5EF4-FFF2-40B4-BE49-F238E27FC236}">
                <a16:creationId xmlns:a16="http://schemas.microsoft.com/office/drawing/2014/main" id="{D91F0D45-CA61-60F4-E8F0-A32A73D3473B}"/>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9910" b="28559"/>
          <a:stretch/>
        </p:blipFill>
        <p:spPr bwMode="auto">
          <a:xfrm>
            <a:off x="428930" y="2529178"/>
            <a:ext cx="666977" cy="277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Kmart Logo PNG Transparent &amp; SVG Vector - Freebie Supply">
            <a:extLst>
              <a:ext uri="{FF2B5EF4-FFF2-40B4-BE49-F238E27FC236}">
                <a16:creationId xmlns:a16="http://schemas.microsoft.com/office/drawing/2014/main" id="{0F80A551-00DF-87E9-B5B0-34BAF1EAA28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9047" b="38057"/>
          <a:stretch/>
        </p:blipFill>
        <p:spPr bwMode="auto">
          <a:xfrm>
            <a:off x="320483" y="2911272"/>
            <a:ext cx="837748" cy="19181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FF249E61-9731-26D6-ED5D-3A87C4BA3D84}"/>
              </a:ext>
            </a:extLst>
          </p:cNvPr>
          <p:cNvSpPr/>
          <p:nvPr/>
        </p:nvSpPr>
        <p:spPr>
          <a:xfrm>
            <a:off x="215900" y="1790572"/>
            <a:ext cx="1105824" cy="1420429"/>
          </a:xfrm>
          <a:prstGeom prst="rect">
            <a:avLst/>
          </a:prstGeom>
          <a:noFill/>
          <a:ln w="12700">
            <a:solidFill>
              <a:schemeClr val="tx2"/>
            </a:solidFill>
            <a:prstDash val="solid"/>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endParaRPr lang="en-AU"/>
          </a:p>
        </p:txBody>
      </p:sp>
      <p:sp>
        <p:nvSpPr>
          <p:cNvPr id="24" name="TextBox 23">
            <a:extLst>
              <a:ext uri="{FF2B5EF4-FFF2-40B4-BE49-F238E27FC236}">
                <a16:creationId xmlns:a16="http://schemas.microsoft.com/office/drawing/2014/main" id="{1EB79B25-B1DF-573C-E0CF-F0B30ED10A80}"/>
              </a:ext>
            </a:extLst>
          </p:cNvPr>
          <p:cNvSpPr txBox="1"/>
          <p:nvPr/>
        </p:nvSpPr>
        <p:spPr>
          <a:xfrm>
            <a:off x="1741913" y="1808580"/>
            <a:ext cx="693750" cy="276999"/>
          </a:xfrm>
          <a:prstGeom prst="rect">
            <a:avLst/>
          </a:prstGeom>
          <a:noFill/>
          <a:ln w="12700">
            <a:noFill/>
          </a:ln>
        </p:spPr>
        <p:txBody>
          <a:bodyPr wrap="square" lIns="0" tIns="0" rIns="0" bIns="0" rtlCol="0">
            <a:spAutoFit/>
          </a:bodyPr>
          <a:lstStyle/>
          <a:p>
            <a:r>
              <a:rPr lang="en-AU" b="1">
                <a:solidFill>
                  <a:schemeClr val="accent3"/>
                </a:solidFill>
                <a:latin typeface="Segoe UI Light" panose="020B0502040204020203" pitchFamily="34" charset="0"/>
                <a:cs typeface="Segoe UI Light" panose="020B0502040204020203" pitchFamily="34" charset="0"/>
              </a:rPr>
              <a:t>42% </a:t>
            </a:r>
          </a:p>
        </p:txBody>
      </p:sp>
      <p:sp>
        <p:nvSpPr>
          <p:cNvPr id="25" name="TextBox 24">
            <a:extLst>
              <a:ext uri="{FF2B5EF4-FFF2-40B4-BE49-F238E27FC236}">
                <a16:creationId xmlns:a16="http://schemas.microsoft.com/office/drawing/2014/main" id="{DFE60071-F463-6629-20B8-E6ADED053695}"/>
              </a:ext>
            </a:extLst>
          </p:cNvPr>
          <p:cNvSpPr txBox="1"/>
          <p:nvPr/>
        </p:nvSpPr>
        <p:spPr>
          <a:xfrm>
            <a:off x="1741913" y="2921474"/>
            <a:ext cx="693750" cy="276999"/>
          </a:xfrm>
          <a:prstGeom prst="rect">
            <a:avLst/>
          </a:prstGeom>
          <a:noFill/>
          <a:ln w="12700">
            <a:noFill/>
          </a:ln>
        </p:spPr>
        <p:txBody>
          <a:bodyPr wrap="square" lIns="0" tIns="0" rIns="0" bIns="0" rtlCol="0">
            <a:spAutoFit/>
          </a:bodyPr>
          <a:lstStyle/>
          <a:p>
            <a:r>
              <a:rPr lang="en-AU" b="1">
                <a:solidFill>
                  <a:schemeClr val="accent3"/>
                </a:solidFill>
                <a:latin typeface="Segoe UI Light" panose="020B0502040204020203" pitchFamily="34" charset="0"/>
                <a:cs typeface="Segoe UI Light" panose="020B0502040204020203" pitchFamily="34" charset="0"/>
              </a:rPr>
              <a:t>30% </a:t>
            </a:r>
          </a:p>
        </p:txBody>
      </p:sp>
      <p:sp>
        <p:nvSpPr>
          <p:cNvPr id="26" name="TextBox 25">
            <a:extLst>
              <a:ext uri="{FF2B5EF4-FFF2-40B4-BE49-F238E27FC236}">
                <a16:creationId xmlns:a16="http://schemas.microsoft.com/office/drawing/2014/main" id="{989FC450-76E9-56BF-D64C-85935D1EA161}"/>
              </a:ext>
            </a:extLst>
          </p:cNvPr>
          <p:cNvSpPr txBox="1"/>
          <p:nvPr/>
        </p:nvSpPr>
        <p:spPr>
          <a:xfrm>
            <a:off x="1741913" y="2343551"/>
            <a:ext cx="693750" cy="276999"/>
          </a:xfrm>
          <a:prstGeom prst="rect">
            <a:avLst/>
          </a:prstGeom>
          <a:noFill/>
          <a:ln w="12700">
            <a:noFill/>
          </a:ln>
        </p:spPr>
        <p:txBody>
          <a:bodyPr wrap="square" lIns="0" tIns="0" rIns="0" bIns="0" rtlCol="0">
            <a:spAutoFit/>
          </a:bodyPr>
          <a:lstStyle/>
          <a:p>
            <a:r>
              <a:rPr lang="en-AU" b="1">
                <a:solidFill>
                  <a:schemeClr val="accent3"/>
                </a:solidFill>
                <a:latin typeface="Segoe UI Light" panose="020B0502040204020203" pitchFamily="34" charset="0"/>
                <a:cs typeface="Segoe UI Light" panose="020B0502040204020203" pitchFamily="34" charset="0"/>
              </a:rPr>
              <a:t>12%</a:t>
            </a:r>
          </a:p>
        </p:txBody>
      </p:sp>
      <p:sp>
        <p:nvSpPr>
          <p:cNvPr id="28" name="TextBox 27">
            <a:extLst>
              <a:ext uri="{FF2B5EF4-FFF2-40B4-BE49-F238E27FC236}">
                <a16:creationId xmlns:a16="http://schemas.microsoft.com/office/drawing/2014/main" id="{F7E76752-96A1-A2C9-0A65-08E933AAE02D}"/>
              </a:ext>
            </a:extLst>
          </p:cNvPr>
          <p:cNvSpPr txBox="1"/>
          <p:nvPr/>
        </p:nvSpPr>
        <p:spPr>
          <a:xfrm>
            <a:off x="2339314" y="1790572"/>
            <a:ext cx="1990116" cy="307777"/>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Bayview Centre anchor tenancy</a:t>
            </a:r>
            <a:r>
              <a:rPr lang="en-AU" sz="1000">
                <a:solidFill>
                  <a:schemeClr val="tx2"/>
                </a:solidFill>
                <a:latin typeface="Segoe UI Light" panose="020B0502040204020203" pitchFamily="34" charset="0"/>
                <a:cs typeface="Segoe UI Light" panose="020B0502040204020203" pitchFamily="34" charset="0"/>
              </a:rPr>
              <a:t> </a:t>
            </a:r>
            <a:r>
              <a:rPr lang="en-AU" sz="1000" i="1">
                <a:solidFill>
                  <a:schemeClr val="tx2"/>
                </a:solidFill>
                <a:latin typeface="Segoe UI Light" panose="020B0502040204020203" pitchFamily="34" charset="0"/>
                <a:cs typeface="Segoe UI Light" panose="020B0502040204020203" pitchFamily="34" charset="0"/>
              </a:rPr>
              <a:t>Annuity-like cash-flows</a:t>
            </a:r>
          </a:p>
        </p:txBody>
      </p:sp>
      <p:sp>
        <p:nvSpPr>
          <p:cNvPr id="29" name="TextBox 28">
            <a:extLst>
              <a:ext uri="{FF2B5EF4-FFF2-40B4-BE49-F238E27FC236}">
                <a16:creationId xmlns:a16="http://schemas.microsoft.com/office/drawing/2014/main" id="{8CFBCABD-F4D9-A2D8-FA21-AB9E3D871128}"/>
              </a:ext>
            </a:extLst>
          </p:cNvPr>
          <p:cNvSpPr txBox="1"/>
          <p:nvPr/>
        </p:nvSpPr>
        <p:spPr>
          <a:xfrm>
            <a:off x="2339314" y="2343551"/>
            <a:ext cx="3552022" cy="307777"/>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FY25 median online sales %</a:t>
            </a:r>
          </a:p>
          <a:p>
            <a:r>
              <a:rPr lang="en-AU" sz="1000">
                <a:solidFill>
                  <a:schemeClr val="tx2"/>
                </a:solidFill>
                <a:latin typeface="Segoe UI Light" panose="020B0502040204020203" pitchFamily="34" charset="0"/>
                <a:cs typeface="Segoe UI Light" panose="020B0502040204020203" pitchFamily="34" charset="0"/>
              </a:rPr>
              <a:t>~</a:t>
            </a:r>
            <a:r>
              <a:rPr lang="en-AU" sz="1000" i="1">
                <a:solidFill>
                  <a:schemeClr val="tx2"/>
                </a:solidFill>
                <a:latin typeface="Segoe UI Light" panose="020B0502040204020203" pitchFamily="34" charset="0"/>
                <a:cs typeface="Segoe UI Light" panose="020B0502040204020203" pitchFamily="34" charset="0"/>
              </a:rPr>
              <a:t>75% fulfilled via click-and-collect</a:t>
            </a:r>
          </a:p>
        </p:txBody>
      </p:sp>
      <p:sp>
        <p:nvSpPr>
          <p:cNvPr id="39" name="Isosceles Triangle 38">
            <a:extLst>
              <a:ext uri="{FF2B5EF4-FFF2-40B4-BE49-F238E27FC236}">
                <a16:creationId xmlns:a16="http://schemas.microsoft.com/office/drawing/2014/main" id="{B1071D15-ADF0-47E2-812D-7ADEBBBB57E2}"/>
              </a:ext>
            </a:extLst>
          </p:cNvPr>
          <p:cNvSpPr/>
          <p:nvPr/>
        </p:nvSpPr>
        <p:spPr>
          <a:xfrm rot="16200000" flipV="1">
            <a:off x="995745" y="2418820"/>
            <a:ext cx="1069521" cy="200052"/>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5" name="Group 14">
            <a:extLst>
              <a:ext uri="{FF2B5EF4-FFF2-40B4-BE49-F238E27FC236}">
                <a16:creationId xmlns:a16="http://schemas.microsoft.com/office/drawing/2014/main" id="{9AE26786-A413-FCF4-4A77-414E868EC819}"/>
              </a:ext>
            </a:extLst>
          </p:cNvPr>
          <p:cNvGrpSpPr/>
          <p:nvPr/>
        </p:nvGrpSpPr>
        <p:grpSpPr>
          <a:xfrm>
            <a:off x="17590" y="3981114"/>
            <a:ext cx="4380263" cy="1602113"/>
            <a:chOff x="45296" y="4320418"/>
            <a:chExt cx="4380263" cy="1602113"/>
          </a:xfrm>
        </p:grpSpPr>
        <p:sp>
          <p:nvSpPr>
            <p:cNvPr id="6" name="Rectangle 5">
              <a:extLst>
                <a:ext uri="{FF2B5EF4-FFF2-40B4-BE49-F238E27FC236}">
                  <a16:creationId xmlns:a16="http://schemas.microsoft.com/office/drawing/2014/main" id="{34897959-1D84-F1C8-9AD8-607C3697078B}"/>
                </a:ext>
              </a:extLst>
            </p:cNvPr>
            <p:cNvSpPr/>
            <p:nvPr/>
          </p:nvSpPr>
          <p:spPr>
            <a:xfrm>
              <a:off x="561372" y="4402329"/>
              <a:ext cx="999296" cy="1251480"/>
            </a:xfrm>
            <a:prstGeom prst="rect">
              <a:avLst/>
            </a:prstGeom>
            <a:pattFill prst="dkUpDiag">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44" name="Chart 43">
              <a:extLst>
                <a:ext uri="{FF2B5EF4-FFF2-40B4-BE49-F238E27FC236}">
                  <a16:creationId xmlns:a16="http://schemas.microsoft.com/office/drawing/2014/main" id="{5F21C24E-481B-C584-DDB5-C7ADB11296AC}"/>
                </a:ext>
              </a:extLst>
            </p:cNvPr>
            <p:cNvGraphicFramePr>
              <a:graphicFrameLocks/>
            </p:cNvGraphicFramePr>
            <p:nvPr>
              <p:extLst>
                <p:ext uri="{D42A27DB-BD31-4B8C-83A1-F6EECF244321}">
                  <p14:modId xmlns:p14="http://schemas.microsoft.com/office/powerpoint/2010/main" val="3705957474"/>
                </p:ext>
              </p:extLst>
            </p:nvPr>
          </p:nvGraphicFramePr>
          <p:xfrm>
            <a:off x="45296" y="4320418"/>
            <a:ext cx="4380263" cy="1602113"/>
          </p:xfrm>
          <a:graphic>
            <a:graphicData uri="http://schemas.openxmlformats.org/drawingml/2006/chart">
              <c:chart xmlns:c="http://schemas.openxmlformats.org/drawingml/2006/chart" xmlns:r="http://schemas.openxmlformats.org/officeDocument/2006/relationships" r:id="rId8"/>
            </a:graphicData>
          </a:graphic>
        </p:graphicFrame>
        <p:sp>
          <p:nvSpPr>
            <p:cNvPr id="8" name="TextBox 7">
              <a:extLst>
                <a:ext uri="{FF2B5EF4-FFF2-40B4-BE49-F238E27FC236}">
                  <a16:creationId xmlns:a16="http://schemas.microsoft.com/office/drawing/2014/main" id="{B86789A2-B554-D3FA-DB1B-CBA460158BC0}"/>
                </a:ext>
              </a:extLst>
            </p:cNvPr>
            <p:cNvSpPr txBox="1"/>
            <p:nvPr/>
          </p:nvSpPr>
          <p:spPr>
            <a:xfrm>
              <a:off x="500679" y="4350653"/>
              <a:ext cx="1098303" cy="215444"/>
            </a:xfrm>
            <a:prstGeom prst="rect">
              <a:avLst/>
            </a:prstGeom>
            <a:noFill/>
          </p:spPr>
          <p:txBody>
            <a:bodyPr wrap="square" rtlCol="0">
              <a:spAutoFit/>
            </a:bodyPr>
            <a:lstStyle/>
            <a:p>
              <a:pPr algn="ctr"/>
              <a:r>
                <a:rPr lang="en-AU" sz="800" i="1">
                  <a:solidFill>
                    <a:schemeClr val="bg1">
                      <a:lumMod val="50000"/>
                    </a:schemeClr>
                  </a:solidFill>
                </a:rPr>
                <a:t>COVID rebound</a:t>
              </a:r>
            </a:p>
          </p:txBody>
        </p:sp>
      </p:grpSp>
      <p:sp>
        <p:nvSpPr>
          <p:cNvPr id="10" name="TextBox 9">
            <a:extLst>
              <a:ext uri="{FF2B5EF4-FFF2-40B4-BE49-F238E27FC236}">
                <a16:creationId xmlns:a16="http://schemas.microsoft.com/office/drawing/2014/main" id="{1E06F9AC-ADE9-2B89-8FD2-1BE088492C52}"/>
              </a:ext>
            </a:extLst>
          </p:cNvPr>
          <p:cNvSpPr txBox="1"/>
          <p:nvPr/>
        </p:nvSpPr>
        <p:spPr>
          <a:xfrm>
            <a:off x="215901" y="3368886"/>
            <a:ext cx="4228281" cy="276999"/>
          </a:xfrm>
          <a:prstGeom prst="rect">
            <a:avLst/>
          </a:prstGeom>
          <a:noFill/>
        </p:spPr>
        <p:txBody>
          <a:bodyPr wrap="square" lIns="0" rtlCol="0">
            <a:spAutoFit/>
          </a:bodyPr>
          <a:lstStyle/>
          <a:p>
            <a:r>
              <a:rPr lang="en-AU" sz="1200">
                <a:solidFill>
                  <a:schemeClr val="tx2"/>
                </a:solidFill>
                <a:latin typeface="+mj-lt"/>
                <a:cs typeface="Segoe UI Light" panose="020B0502040204020203" pitchFamily="34" charset="0"/>
              </a:rPr>
              <a:t>…underpinned by strong non-discretionary spend growth…</a:t>
            </a:r>
          </a:p>
        </p:txBody>
      </p:sp>
      <p:cxnSp>
        <p:nvCxnSpPr>
          <p:cNvPr id="19" name="Straight Connector 18">
            <a:extLst>
              <a:ext uri="{FF2B5EF4-FFF2-40B4-BE49-F238E27FC236}">
                <a16:creationId xmlns:a16="http://schemas.microsoft.com/office/drawing/2014/main" id="{87A1FA67-7153-BF1B-BE85-377BD55DC9FD}"/>
              </a:ext>
            </a:extLst>
          </p:cNvPr>
          <p:cNvCxnSpPr>
            <a:cxnSpLocks/>
          </p:cNvCxnSpPr>
          <p:nvPr/>
        </p:nvCxnSpPr>
        <p:spPr>
          <a:xfrm>
            <a:off x="1754978" y="4107037"/>
            <a:ext cx="270520" cy="0"/>
          </a:xfrm>
          <a:prstGeom prst="line">
            <a:avLst/>
          </a:prstGeom>
          <a:ln w="762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15A11F09-A0E9-4DF5-AD44-90BDBF3B4C7C}"/>
              </a:ext>
            </a:extLst>
          </p:cNvPr>
          <p:cNvSpPr txBox="1"/>
          <p:nvPr/>
        </p:nvSpPr>
        <p:spPr>
          <a:xfrm>
            <a:off x="2077377" y="3988508"/>
            <a:ext cx="2381169" cy="230832"/>
          </a:xfrm>
          <a:prstGeom prst="rect">
            <a:avLst/>
          </a:prstGeom>
          <a:noFill/>
        </p:spPr>
        <p:txBody>
          <a:bodyPr wrap="square" rtlCol="0">
            <a:spAutoFit/>
          </a:bodyPr>
          <a:lstStyle/>
          <a:p>
            <a:r>
              <a:rPr lang="en-AU" sz="900" i="1">
                <a:solidFill>
                  <a:schemeClr val="tx2"/>
                </a:solidFill>
                <a:latin typeface="Segoe UI Light" panose="020B0502040204020203" pitchFamily="34" charset="0"/>
                <a:cs typeface="Segoe UI Light" panose="020B0502040204020203" pitchFamily="34" charset="0"/>
              </a:rPr>
              <a:t>Non-discretionary (average 5.6% YoY growth)</a:t>
            </a:r>
            <a:r>
              <a:rPr lang="en-AU" sz="900" baseline="30000">
                <a:solidFill>
                  <a:schemeClr val="tx2"/>
                </a:solidFill>
                <a:latin typeface="Segoe UI Light" panose="020B0502040204020203" pitchFamily="34" charset="0"/>
                <a:cs typeface="Segoe UI Light" panose="020B0502040204020203" pitchFamily="34" charset="0"/>
              </a:rPr>
              <a:t>1</a:t>
            </a:r>
          </a:p>
        </p:txBody>
      </p:sp>
      <p:cxnSp>
        <p:nvCxnSpPr>
          <p:cNvPr id="22" name="Straight Connector 21">
            <a:extLst>
              <a:ext uri="{FF2B5EF4-FFF2-40B4-BE49-F238E27FC236}">
                <a16:creationId xmlns:a16="http://schemas.microsoft.com/office/drawing/2014/main" id="{37E51B97-6FA5-5B40-D679-74E885D6EE9A}"/>
              </a:ext>
            </a:extLst>
          </p:cNvPr>
          <p:cNvCxnSpPr>
            <a:cxnSpLocks/>
          </p:cNvCxnSpPr>
          <p:nvPr/>
        </p:nvCxnSpPr>
        <p:spPr>
          <a:xfrm>
            <a:off x="1754978" y="4337814"/>
            <a:ext cx="270520" cy="0"/>
          </a:xfrm>
          <a:prstGeom prst="line">
            <a:avLst/>
          </a:prstGeom>
          <a:ln w="762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5E942E25-BD11-0049-E093-58B2F633D0A3}"/>
              </a:ext>
            </a:extLst>
          </p:cNvPr>
          <p:cNvSpPr txBox="1"/>
          <p:nvPr/>
        </p:nvSpPr>
        <p:spPr>
          <a:xfrm>
            <a:off x="2066743" y="4217642"/>
            <a:ext cx="2176727" cy="230832"/>
          </a:xfrm>
          <a:prstGeom prst="rect">
            <a:avLst/>
          </a:prstGeom>
          <a:noFill/>
        </p:spPr>
        <p:txBody>
          <a:bodyPr wrap="square" rtlCol="0">
            <a:spAutoFit/>
          </a:bodyPr>
          <a:lstStyle/>
          <a:p>
            <a:r>
              <a:rPr lang="en-AU" sz="900" i="1">
                <a:solidFill>
                  <a:schemeClr val="tx2"/>
                </a:solidFill>
                <a:latin typeface="Segoe UI Light" panose="020B0502040204020203" pitchFamily="34" charset="0"/>
                <a:cs typeface="Segoe UI Light" panose="020B0502040204020203" pitchFamily="34" charset="0"/>
              </a:rPr>
              <a:t>Discretionary (average 3.4% YoY growth)</a:t>
            </a:r>
            <a:r>
              <a:rPr lang="en-AU" sz="900" baseline="30000">
                <a:solidFill>
                  <a:schemeClr val="tx2"/>
                </a:solidFill>
                <a:latin typeface="Segoe UI Light" panose="020B0502040204020203" pitchFamily="34" charset="0"/>
                <a:cs typeface="Segoe UI Light" panose="020B0502040204020203" pitchFamily="34" charset="0"/>
              </a:rPr>
              <a:t>1</a:t>
            </a:r>
            <a:endParaRPr lang="en-AU" sz="900" i="1" baseline="30000">
              <a:solidFill>
                <a:schemeClr val="tx2"/>
              </a:solidFill>
              <a:latin typeface="Segoe UI Light" panose="020B0502040204020203" pitchFamily="34" charset="0"/>
              <a:cs typeface="Segoe UI Light" panose="020B0502040204020203" pitchFamily="34" charset="0"/>
            </a:endParaRPr>
          </a:p>
        </p:txBody>
      </p:sp>
      <p:sp>
        <p:nvSpPr>
          <p:cNvPr id="34" name="Rectangle 33">
            <a:extLst>
              <a:ext uri="{FF2B5EF4-FFF2-40B4-BE49-F238E27FC236}">
                <a16:creationId xmlns:a16="http://schemas.microsoft.com/office/drawing/2014/main" id="{2453B85C-8156-3C7F-D417-BBB1ADDA13CE}"/>
              </a:ext>
            </a:extLst>
          </p:cNvPr>
          <p:cNvSpPr/>
          <p:nvPr/>
        </p:nvSpPr>
        <p:spPr>
          <a:xfrm>
            <a:off x="215901" y="5720788"/>
            <a:ext cx="4207013" cy="322824"/>
          </a:xfrm>
          <a:prstGeom prst="rect">
            <a:avLst/>
          </a:prstGeom>
          <a:solidFill>
            <a:schemeClr val="bg1"/>
          </a:solid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a:solidFill>
                  <a:schemeClr val="tx2"/>
                </a:solidFill>
                <a:latin typeface="Segoe UI Light" panose="020B0502040204020203" pitchFamily="34" charset="0"/>
                <a:cs typeface="Segoe UI Light" panose="020B0502040204020203" pitchFamily="34" charset="0"/>
              </a:rPr>
              <a:t>Non-discretionary anchor tenants drive </a:t>
            </a:r>
            <a:r>
              <a:rPr lang="en-AU" sz="1000" b="1">
                <a:solidFill>
                  <a:schemeClr val="tx2"/>
                </a:solidFill>
                <a:latin typeface="Segoe UI Light" panose="020B0502040204020203" pitchFamily="34" charset="0"/>
                <a:cs typeface="Segoe UI Light" panose="020B0502040204020203" pitchFamily="34" charset="0"/>
              </a:rPr>
              <a:t>habitual, high-frequency trips</a:t>
            </a:r>
          </a:p>
        </p:txBody>
      </p:sp>
      <p:sp>
        <p:nvSpPr>
          <p:cNvPr id="61" name="TextBox 60">
            <a:extLst>
              <a:ext uri="{FF2B5EF4-FFF2-40B4-BE49-F238E27FC236}">
                <a16:creationId xmlns:a16="http://schemas.microsoft.com/office/drawing/2014/main" id="{C53B9F8B-5AB5-2292-6E13-74153C41DEEA}"/>
              </a:ext>
            </a:extLst>
          </p:cNvPr>
          <p:cNvSpPr txBox="1"/>
          <p:nvPr/>
        </p:nvSpPr>
        <p:spPr>
          <a:xfrm>
            <a:off x="4767262" y="1790572"/>
            <a:ext cx="2425474" cy="307777"/>
          </a:xfrm>
          <a:prstGeom prst="rect">
            <a:avLst/>
          </a:prstGeom>
          <a:noFill/>
        </p:spPr>
        <p:txBody>
          <a:bodyPr wrap="square" lIns="0" tIns="0" bIns="0" rtlCol="0">
            <a:spAutoFit/>
          </a:bodyPr>
          <a:lstStyle/>
          <a:p>
            <a:r>
              <a:rPr lang="en-AU" sz="1000" b="1">
                <a:solidFill>
                  <a:schemeClr val="tx2"/>
                </a:solidFill>
                <a:latin typeface="Segoe UI Light" panose="020B0502040204020203" pitchFamily="34" charset="0"/>
                <a:cs typeface="Segoe UI Light" panose="020B0502040204020203" pitchFamily="34" charset="0"/>
              </a:rPr>
              <a:t>Sub-regional shopping centres retail floorspace allocations</a:t>
            </a:r>
          </a:p>
        </p:txBody>
      </p:sp>
      <p:sp>
        <p:nvSpPr>
          <p:cNvPr id="1035" name="TextBox 1034">
            <a:extLst>
              <a:ext uri="{FF2B5EF4-FFF2-40B4-BE49-F238E27FC236}">
                <a16:creationId xmlns:a16="http://schemas.microsoft.com/office/drawing/2014/main" id="{227AE211-284B-8963-C697-AB2228BA0977}"/>
              </a:ext>
            </a:extLst>
          </p:cNvPr>
          <p:cNvSpPr txBox="1"/>
          <p:nvPr/>
        </p:nvSpPr>
        <p:spPr>
          <a:xfrm>
            <a:off x="6661889" y="2272695"/>
            <a:ext cx="561964" cy="230832"/>
          </a:xfrm>
          <a:prstGeom prst="rect">
            <a:avLst/>
          </a:prstGeom>
          <a:noFill/>
        </p:spPr>
        <p:txBody>
          <a:bodyPr wrap="square" lIns="0" rtlCol="0">
            <a:spAutoFit/>
          </a:bodyPr>
          <a:lstStyle/>
          <a:p>
            <a:r>
              <a:rPr lang="en-AU" sz="900" b="1" i="1">
                <a:solidFill>
                  <a:schemeClr val="accent3"/>
                </a:solidFill>
                <a:latin typeface="Segoe UI Light" panose="020B0502040204020203" pitchFamily="34" charset="0"/>
                <a:cs typeface="Segoe UI Light" panose="020B0502040204020203" pitchFamily="34" charset="0"/>
              </a:rPr>
              <a:t>Services</a:t>
            </a:r>
          </a:p>
        </p:txBody>
      </p:sp>
      <p:sp>
        <p:nvSpPr>
          <p:cNvPr id="1036" name="TextBox 1035">
            <a:extLst>
              <a:ext uri="{FF2B5EF4-FFF2-40B4-BE49-F238E27FC236}">
                <a16:creationId xmlns:a16="http://schemas.microsoft.com/office/drawing/2014/main" id="{3739585B-42DE-4A52-39BE-D84F2D642143}"/>
              </a:ext>
            </a:extLst>
          </p:cNvPr>
          <p:cNvSpPr txBox="1"/>
          <p:nvPr/>
        </p:nvSpPr>
        <p:spPr>
          <a:xfrm>
            <a:off x="6661889" y="2519810"/>
            <a:ext cx="561964" cy="230832"/>
          </a:xfrm>
          <a:prstGeom prst="rect">
            <a:avLst/>
          </a:prstGeom>
          <a:noFill/>
        </p:spPr>
        <p:txBody>
          <a:bodyPr wrap="square" lIns="0" rtlCol="0">
            <a:spAutoFit/>
          </a:bodyPr>
          <a:lstStyle/>
          <a:p>
            <a:r>
              <a:rPr lang="en-AU" sz="900" i="1">
                <a:latin typeface="Segoe UI Light" panose="020B0502040204020203" pitchFamily="34" charset="0"/>
                <a:cs typeface="Segoe UI Light" panose="020B0502040204020203" pitchFamily="34" charset="0"/>
              </a:rPr>
              <a:t>Goods</a:t>
            </a:r>
          </a:p>
        </p:txBody>
      </p:sp>
      <p:sp>
        <p:nvSpPr>
          <p:cNvPr id="1037" name="TextBox 1036">
            <a:extLst>
              <a:ext uri="{FF2B5EF4-FFF2-40B4-BE49-F238E27FC236}">
                <a16:creationId xmlns:a16="http://schemas.microsoft.com/office/drawing/2014/main" id="{90CE04CD-300A-E56B-E258-5D1D60380EBE}"/>
              </a:ext>
            </a:extLst>
          </p:cNvPr>
          <p:cNvSpPr txBox="1"/>
          <p:nvPr/>
        </p:nvSpPr>
        <p:spPr>
          <a:xfrm>
            <a:off x="6661890" y="2707491"/>
            <a:ext cx="720775" cy="230832"/>
          </a:xfrm>
          <a:prstGeom prst="rect">
            <a:avLst/>
          </a:prstGeom>
          <a:noFill/>
        </p:spPr>
        <p:txBody>
          <a:bodyPr wrap="square" lIns="0" rtlCol="0">
            <a:spAutoFit/>
          </a:bodyPr>
          <a:lstStyle/>
          <a:p>
            <a:r>
              <a:rPr lang="en-AU" sz="900" i="1">
                <a:latin typeface="Segoe UI Light" panose="020B0502040204020203" pitchFamily="34" charset="0"/>
                <a:cs typeface="Segoe UI Light" panose="020B0502040204020203" pitchFamily="34" charset="0"/>
              </a:rPr>
              <a:t>Minis</a:t>
            </a:r>
          </a:p>
        </p:txBody>
      </p:sp>
      <p:sp>
        <p:nvSpPr>
          <p:cNvPr id="1039" name="TextBox 1038">
            <a:extLst>
              <a:ext uri="{FF2B5EF4-FFF2-40B4-BE49-F238E27FC236}">
                <a16:creationId xmlns:a16="http://schemas.microsoft.com/office/drawing/2014/main" id="{BF0BAA9F-5C2D-78DC-257B-84C9E41B26E5}"/>
              </a:ext>
            </a:extLst>
          </p:cNvPr>
          <p:cNvSpPr txBox="1"/>
          <p:nvPr/>
        </p:nvSpPr>
        <p:spPr>
          <a:xfrm>
            <a:off x="6661889" y="3182003"/>
            <a:ext cx="561964" cy="230832"/>
          </a:xfrm>
          <a:prstGeom prst="rect">
            <a:avLst/>
          </a:prstGeom>
          <a:noFill/>
        </p:spPr>
        <p:txBody>
          <a:bodyPr wrap="square" lIns="0" rtlCol="0">
            <a:spAutoFit/>
          </a:bodyPr>
          <a:lstStyle/>
          <a:p>
            <a:r>
              <a:rPr lang="en-AU" sz="900" i="1">
                <a:latin typeface="Segoe UI Light" panose="020B0502040204020203" pitchFamily="34" charset="0"/>
                <a:cs typeface="Segoe UI Light" panose="020B0502040204020203" pitchFamily="34" charset="0"/>
              </a:rPr>
              <a:t>Majors</a:t>
            </a:r>
          </a:p>
        </p:txBody>
      </p:sp>
      <p:sp>
        <p:nvSpPr>
          <p:cNvPr id="1042" name="Rectangle 1041">
            <a:extLst>
              <a:ext uri="{FF2B5EF4-FFF2-40B4-BE49-F238E27FC236}">
                <a16:creationId xmlns:a16="http://schemas.microsoft.com/office/drawing/2014/main" id="{30FD44EC-5103-EDBD-8EFF-62A7BE9AA325}"/>
              </a:ext>
            </a:extLst>
          </p:cNvPr>
          <p:cNvSpPr/>
          <p:nvPr/>
        </p:nvSpPr>
        <p:spPr>
          <a:xfrm>
            <a:off x="7240895" y="1866576"/>
            <a:ext cx="1687206" cy="565600"/>
          </a:xfrm>
          <a:prstGeom prst="rect">
            <a:avLst/>
          </a:prstGeom>
          <a:solidFill>
            <a:schemeClr val="bg1"/>
          </a:solidFill>
          <a:ln w="12700">
            <a:solidFill>
              <a:schemeClr val="tx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a:solidFill>
                  <a:schemeClr val="tx2"/>
                </a:solidFill>
                <a:latin typeface="Segoe UI Light" panose="020B0502040204020203" pitchFamily="34" charset="0"/>
                <a:cs typeface="Segoe UI Light" panose="020B0502040204020203" pitchFamily="34" charset="0"/>
              </a:rPr>
              <a:t>Services re-leasing trend </a:t>
            </a:r>
            <a:r>
              <a:rPr lang="en-AU" sz="1000">
                <a:solidFill>
                  <a:schemeClr val="tx2"/>
                </a:solidFill>
                <a:latin typeface="Segoe UI Light" panose="020B0502040204020203" pitchFamily="34" charset="0"/>
                <a:cs typeface="Segoe UI Light" panose="020B0502040204020203" pitchFamily="34" charset="0"/>
              </a:rPr>
              <a:t>across Australian sub-regional centres</a:t>
            </a:r>
          </a:p>
        </p:txBody>
      </p:sp>
      <p:sp>
        <p:nvSpPr>
          <p:cNvPr id="1045" name="Rectangle 1044">
            <a:extLst>
              <a:ext uri="{FF2B5EF4-FFF2-40B4-BE49-F238E27FC236}">
                <a16:creationId xmlns:a16="http://schemas.microsoft.com/office/drawing/2014/main" id="{5C347403-F047-EE7A-5FD8-4EE6D0933E20}"/>
              </a:ext>
            </a:extLst>
          </p:cNvPr>
          <p:cNvSpPr/>
          <p:nvPr/>
        </p:nvSpPr>
        <p:spPr>
          <a:xfrm>
            <a:off x="7240894" y="2552091"/>
            <a:ext cx="1687206" cy="565600"/>
          </a:xfrm>
          <a:prstGeom prst="rect">
            <a:avLst/>
          </a:prstGeom>
          <a:solidFill>
            <a:schemeClr val="bg1"/>
          </a:solidFill>
          <a:ln w="12700">
            <a:solidFill>
              <a:schemeClr val="tx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a:solidFill>
                  <a:schemeClr val="tx2"/>
                </a:solidFill>
                <a:latin typeface="Segoe UI Light" panose="020B0502040204020203" pitchFamily="34" charset="0"/>
                <a:cs typeface="Segoe UI Light" panose="020B0502040204020203" pitchFamily="34" charset="0"/>
              </a:rPr>
              <a:t>Omnichannel &amp; experiential </a:t>
            </a:r>
            <a:r>
              <a:rPr lang="en-AU" sz="1000">
                <a:solidFill>
                  <a:schemeClr val="tx2"/>
                </a:solidFill>
                <a:latin typeface="Segoe UI Light" panose="020B0502040204020203" pitchFamily="34" charset="0"/>
                <a:cs typeface="Segoe UI Light" panose="020B0502040204020203" pitchFamily="34" charset="0"/>
              </a:rPr>
              <a:t>tenants defend against e-commerce headwinds</a:t>
            </a:r>
            <a:r>
              <a:rPr lang="en-AU" sz="1000" b="1">
                <a:solidFill>
                  <a:schemeClr val="tx2"/>
                </a:solidFill>
                <a:latin typeface="Segoe UI Light" panose="020B0502040204020203" pitchFamily="34" charset="0"/>
                <a:cs typeface="Segoe UI Light" panose="020B0502040204020203" pitchFamily="34" charset="0"/>
              </a:rPr>
              <a:t> </a:t>
            </a:r>
            <a:endParaRPr lang="en-AU" sz="1000">
              <a:solidFill>
                <a:schemeClr val="tx2"/>
              </a:solidFill>
              <a:latin typeface="Segoe UI Light" panose="020B0502040204020203" pitchFamily="34" charset="0"/>
              <a:cs typeface="Segoe UI Light" panose="020B0502040204020203" pitchFamily="34" charset="0"/>
            </a:endParaRPr>
          </a:p>
        </p:txBody>
      </p:sp>
      <p:sp>
        <p:nvSpPr>
          <p:cNvPr id="1046" name="Rectangle 1045">
            <a:extLst>
              <a:ext uri="{FF2B5EF4-FFF2-40B4-BE49-F238E27FC236}">
                <a16:creationId xmlns:a16="http://schemas.microsoft.com/office/drawing/2014/main" id="{D7A51D2E-665D-F5C1-5D56-C03C30337EB8}"/>
              </a:ext>
            </a:extLst>
          </p:cNvPr>
          <p:cNvSpPr/>
          <p:nvPr/>
        </p:nvSpPr>
        <p:spPr>
          <a:xfrm>
            <a:off x="7225016" y="3326911"/>
            <a:ext cx="1687206" cy="565600"/>
          </a:xfrm>
          <a:prstGeom prst="rect">
            <a:avLst/>
          </a:prstGeom>
          <a:no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00" b="1">
                <a:solidFill>
                  <a:schemeClr val="accent3"/>
                </a:solidFill>
                <a:latin typeface="Segoe UI Light" panose="020B0502040204020203" pitchFamily="34" charset="0"/>
                <a:cs typeface="Segoe UI Light" panose="020B0502040204020203" pitchFamily="34" charset="0"/>
              </a:rPr>
              <a:t>Bayview remix towards defensive health, wellness, and beauty</a:t>
            </a:r>
          </a:p>
        </p:txBody>
      </p:sp>
      <p:sp>
        <p:nvSpPr>
          <p:cNvPr id="1048" name="Rectangle 1047">
            <a:extLst>
              <a:ext uri="{FF2B5EF4-FFF2-40B4-BE49-F238E27FC236}">
                <a16:creationId xmlns:a16="http://schemas.microsoft.com/office/drawing/2014/main" id="{61C0B1C8-406D-7A53-E5AA-03BA8300D4A0}"/>
              </a:ext>
            </a:extLst>
          </p:cNvPr>
          <p:cNvSpPr/>
          <p:nvPr/>
        </p:nvSpPr>
        <p:spPr>
          <a:xfrm>
            <a:off x="4721090" y="4090431"/>
            <a:ext cx="4207011" cy="1953183"/>
          </a:xfrm>
          <a:prstGeom prst="rect">
            <a:avLst/>
          </a:prstGeom>
          <a:noFill/>
          <a:ln w="1905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endParaRPr lang="en-AU"/>
          </a:p>
        </p:txBody>
      </p:sp>
      <p:sp>
        <p:nvSpPr>
          <p:cNvPr id="1049" name="TextBox 1048">
            <a:extLst>
              <a:ext uri="{FF2B5EF4-FFF2-40B4-BE49-F238E27FC236}">
                <a16:creationId xmlns:a16="http://schemas.microsoft.com/office/drawing/2014/main" id="{0F3253E6-0346-4E98-9156-9061174A2387}"/>
              </a:ext>
            </a:extLst>
          </p:cNvPr>
          <p:cNvSpPr txBox="1"/>
          <p:nvPr/>
        </p:nvSpPr>
        <p:spPr>
          <a:xfrm>
            <a:off x="4824201" y="4127084"/>
            <a:ext cx="3846828" cy="246221"/>
          </a:xfrm>
          <a:prstGeom prst="rect">
            <a:avLst/>
          </a:prstGeom>
          <a:noFill/>
        </p:spPr>
        <p:txBody>
          <a:bodyPr wrap="square" lIns="0" rtlCol="0">
            <a:spAutoFit/>
          </a:bodyPr>
          <a:lstStyle/>
          <a:p>
            <a:r>
              <a:rPr lang="en-AU" sz="1000" b="1">
                <a:solidFill>
                  <a:schemeClr val="tx2"/>
                </a:solidFill>
                <a:latin typeface="Segoe UI Light" panose="020B0502040204020203" pitchFamily="34" charset="0"/>
                <a:cs typeface="Segoe UI Light" panose="020B0502040204020203" pitchFamily="34" charset="0"/>
              </a:rPr>
              <a:t>Case study: Westfield Bondi – Health, Wellness, and Fitness Precinct</a:t>
            </a:r>
          </a:p>
        </p:txBody>
      </p:sp>
      <p:pic>
        <p:nvPicPr>
          <p:cNvPr id="3074" name="Picture 2" descr="Virgin Active Bondi Westfield at Westfield Bondi Junction">
            <a:extLst>
              <a:ext uri="{FF2B5EF4-FFF2-40B4-BE49-F238E27FC236}">
                <a16:creationId xmlns:a16="http://schemas.microsoft.com/office/drawing/2014/main" id="{CF096949-B96F-9085-E3C8-C93BC7ED532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24201" y="4415523"/>
            <a:ext cx="2253058" cy="1502038"/>
          </a:xfrm>
          <a:prstGeom prst="rect">
            <a:avLst/>
          </a:prstGeom>
          <a:noFill/>
          <a:extLst>
            <a:ext uri="{909E8E84-426E-40DD-AFC4-6F175D3DCCD1}">
              <a14:hiddenFill xmlns:a14="http://schemas.microsoft.com/office/drawing/2010/main">
                <a:solidFill>
                  <a:srgbClr val="FFFFFF"/>
                </a:solidFill>
              </a14:hiddenFill>
            </a:ext>
          </a:extLst>
        </p:spPr>
      </p:pic>
      <p:sp>
        <p:nvSpPr>
          <p:cNvPr id="1051" name="Rectangle 1050">
            <a:extLst>
              <a:ext uri="{FF2B5EF4-FFF2-40B4-BE49-F238E27FC236}">
                <a16:creationId xmlns:a16="http://schemas.microsoft.com/office/drawing/2014/main" id="{CF65C899-A8CE-354B-8209-FFC76475DAA8}"/>
              </a:ext>
            </a:extLst>
          </p:cNvPr>
          <p:cNvSpPr/>
          <p:nvPr/>
        </p:nvSpPr>
        <p:spPr>
          <a:xfrm>
            <a:off x="7227861" y="4409956"/>
            <a:ext cx="120514" cy="150547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2" name="Rectangle 1051">
            <a:extLst>
              <a:ext uri="{FF2B5EF4-FFF2-40B4-BE49-F238E27FC236}">
                <a16:creationId xmlns:a16="http://schemas.microsoft.com/office/drawing/2014/main" id="{74CB76A5-A1A5-5C11-DC02-7059EC6623B3}"/>
              </a:ext>
            </a:extLst>
          </p:cNvPr>
          <p:cNvSpPr/>
          <p:nvPr/>
        </p:nvSpPr>
        <p:spPr>
          <a:xfrm>
            <a:off x="7296254" y="4466008"/>
            <a:ext cx="104242" cy="99971"/>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4" name="Rectangle 1053">
            <a:extLst>
              <a:ext uri="{FF2B5EF4-FFF2-40B4-BE49-F238E27FC236}">
                <a16:creationId xmlns:a16="http://schemas.microsoft.com/office/drawing/2014/main" id="{ED059D37-D589-EE8E-7020-69D9E393251B}"/>
              </a:ext>
            </a:extLst>
          </p:cNvPr>
          <p:cNvSpPr/>
          <p:nvPr/>
        </p:nvSpPr>
        <p:spPr>
          <a:xfrm>
            <a:off x="7296254" y="5204640"/>
            <a:ext cx="104242" cy="99971"/>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Segoe UI" panose="020B0502040204020203" pitchFamily="34" charset="0"/>
              <a:cs typeface="Segoe UI" panose="020B0502040204020203" pitchFamily="34" charset="0"/>
            </a:endParaRPr>
          </a:p>
        </p:txBody>
      </p:sp>
      <p:sp>
        <p:nvSpPr>
          <p:cNvPr id="1055" name="TextBox 1054">
            <a:extLst>
              <a:ext uri="{FF2B5EF4-FFF2-40B4-BE49-F238E27FC236}">
                <a16:creationId xmlns:a16="http://schemas.microsoft.com/office/drawing/2014/main" id="{601A9331-5267-8BD0-BE61-2231D23B0F60}"/>
              </a:ext>
            </a:extLst>
          </p:cNvPr>
          <p:cNvSpPr txBox="1"/>
          <p:nvPr/>
        </p:nvSpPr>
        <p:spPr>
          <a:xfrm>
            <a:off x="7463560" y="4403306"/>
            <a:ext cx="1448662" cy="707886"/>
          </a:xfrm>
          <a:prstGeom prst="rect">
            <a:avLst/>
          </a:prstGeom>
          <a:noFill/>
        </p:spPr>
        <p:txBody>
          <a:bodyPr wrap="square" lIns="0" rtlCol="0">
            <a:spAutoFit/>
          </a:bodyPr>
          <a:lstStyle/>
          <a:p>
            <a:r>
              <a:rPr lang="en-AU" sz="1000">
                <a:solidFill>
                  <a:schemeClr val="tx2"/>
                </a:solidFill>
                <a:latin typeface="Segoe UI Light" panose="020B0502040204020203" pitchFamily="34" charset="0"/>
                <a:cs typeface="Segoe UI Light" panose="020B0502040204020203" pitchFamily="34" charset="0"/>
              </a:rPr>
              <a:t>Includes Virgin Active Social Wellness Club &amp; Rebel rCX large format concept store</a:t>
            </a:r>
          </a:p>
        </p:txBody>
      </p:sp>
      <p:sp>
        <p:nvSpPr>
          <p:cNvPr id="1056" name="TextBox 1055">
            <a:extLst>
              <a:ext uri="{FF2B5EF4-FFF2-40B4-BE49-F238E27FC236}">
                <a16:creationId xmlns:a16="http://schemas.microsoft.com/office/drawing/2014/main" id="{2E63992A-1A5C-47C3-06BF-4B496476B7F4}"/>
              </a:ext>
            </a:extLst>
          </p:cNvPr>
          <p:cNvSpPr txBox="1"/>
          <p:nvPr/>
        </p:nvSpPr>
        <p:spPr>
          <a:xfrm>
            <a:off x="7463560" y="5127777"/>
            <a:ext cx="1448662" cy="553998"/>
          </a:xfrm>
          <a:prstGeom prst="rect">
            <a:avLst/>
          </a:prstGeom>
          <a:noFill/>
        </p:spPr>
        <p:txBody>
          <a:bodyPr wrap="square" lIns="0" rtlCol="0">
            <a:spAutoFit/>
          </a:bodyPr>
          <a:lstStyle/>
          <a:p>
            <a:r>
              <a:rPr lang="en-AU" sz="1000">
                <a:solidFill>
                  <a:schemeClr val="tx2"/>
                </a:solidFill>
                <a:latin typeface="Segoe UI Light" panose="020B0502040204020203" pitchFamily="34" charset="0"/>
                <a:cs typeface="Segoe UI Light" panose="020B0502040204020203" pitchFamily="34" charset="0"/>
              </a:rPr>
              <a:t>Contributed to </a:t>
            </a:r>
            <a:r>
              <a:rPr lang="en-AU" sz="1000" b="1">
                <a:solidFill>
                  <a:schemeClr val="tx2"/>
                </a:solidFill>
                <a:latin typeface="Segoe UI Light" panose="020B0502040204020203" pitchFamily="34" charset="0"/>
                <a:cs typeface="Segoe UI Light" panose="020B0502040204020203" pitchFamily="34" charset="0"/>
              </a:rPr>
              <a:t>+8.5% FY25 visitation growth</a:t>
            </a:r>
            <a:r>
              <a:rPr lang="en-AU" sz="1000">
                <a:solidFill>
                  <a:schemeClr val="tx2"/>
                </a:solidFill>
                <a:latin typeface="Segoe UI Light" panose="020B0502040204020203" pitchFamily="34" charset="0"/>
                <a:cs typeface="Segoe UI Light" panose="020B0502040204020203" pitchFamily="34" charset="0"/>
              </a:rPr>
              <a:t> at Westfield Bondi</a:t>
            </a:r>
          </a:p>
        </p:txBody>
      </p:sp>
    </p:spTree>
    <p:extLst>
      <p:ext uri="{BB962C8B-B14F-4D97-AF65-F5344CB8AC3E}">
        <p14:creationId xmlns:p14="http://schemas.microsoft.com/office/powerpoint/2010/main" val="6315848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FSPANMODE" val="span"/>
</p:tagLst>
</file>

<file path=ppt/tags/tag10.xml><?xml version="1.0" encoding="utf-8"?>
<p:tagLst xmlns:a="http://schemas.openxmlformats.org/drawingml/2006/main" xmlns:r="http://schemas.openxmlformats.org/officeDocument/2006/relationships" xmlns:p="http://schemas.openxmlformats.org/presentationml/2006/main">
  <p:tag name="AFSPANMODE" val="span"/>
</p:tagLst>
</file>

<file path=ppt/tags/tag11.xml><?xml version="1.0" encoding="utf-8"?>
<p:tagLst xmlns:a="http://schemas.openxmlformats.org/drawingml/2006/main" xmlns:r="http://schemas.openxmlformats.org/officeDocument/2006/relationships" xmlns:p="http://schemas.openxmlformats.org/presentationml/2006/main">
  <p:tag name="AFSPANMODE" val="span"/>
</p:tagLst>
</file>

<file path=ppt/tags/tag12.xml><?xml version="1.0" encoding="utf-8"?>
<p:tagLst xmlns:a="http://schemas.openxmlformats.org/drawingml/2006/main" xmlns:r="http://schemas.openxmlformats.org/officeDocument/2006/relationships" xmlns:p="http://schemas.openxmlformats.org/presentationml/2006/main">
  <p:tag name="AFSPANMODE" val="span"/>
</p:tagLst>
</file>

<file path=ppt/tags/tag2.xml><?xml version="1.0" encoding="utf-8"?>
<p:tagLst xmlns:a="http://schemas.openxmlformats.org/drawingml/2006/main" xmlns:r="http://schemas.openxmlformats.org/officeDocument/2006/relationships" xmlns:p="http://schemas.openxmlformats.org/presentationml/2006/main">
  <p:tag name="AFSPANMODE" val="span"/>
</p:tagLst>
</file>

<file path=ppt/tags/tag3.xml><?xml version="1.0" encoding="utf-8"?>
<p:tagLst xmlns:a="http://schemas.openxmlformats.org/drawingml/2006/main" xmlns:r="http://schemas.openxmlformats.org/officeDocument/2006/relationships" xmlns:p="http://schemas.openxmlformats.org/presentationml/2006/main">
  <p:tag name="AFSPANMODE" val="span"/>
</p:tagLst>
</file>

<file path=ppt/tags/tag4.xml><?xml version="1.0" encoding="utf-8"?>
<p:tagLst xmlns:a="http://schemas.openxmlformats.org/drawingml/2006/main" xmlns:r="http://schemas.openxmlformats.org/officeDocument/2006/relationships" xmlns:p="http://schemas.openxmlformats.org/presentationml/2006/main">
  <p:tag name="AFSPANMODE" val="span"/>
</p:tagLst>
</file>

<file path=ppt/tags/tag5.xml><?xml version="1.0" encoding="utf-8"?>
<p:tagLst xmlns:a="http://schemas.openxmlformats.org/drawingml/2006/main" xmlns:r="http://schemas.openxmlformats.org/officeDocument/2006/relationships" xmlns:p="http://schemas.openxmlformats.org/presentationml/2006/main">
  <p:tag name="AFSPANMODE" val="span"/>
</p:tagLst>
</file>

<file path=ppt/tags/tag6.xml><?xml version="1.0" encoding="utf-8"?>
<p:tagLst xmlns:a="http://schemas.openxmlformats.org/drawingml/2006/main" xmlns:r="http://schemas.openxmlformats.org/officeDocument/2006/relationships" xmlns:p="http://schemas.openxmlformats.org/presentationml/2006/main">
  <p:tag name="AFSPANMODE" val="span"/>
</p:tagLst>
</file>

<file path=ppt/tags/tag7.xml><?xml version="1.0" encoding="utf-8"?>
<p:tagLst xmlns:a="http://schemas.openxmlformats.org/drawingml/2006/main" xmlns:r="http://schemas.openxmlformats.org/officeDocument/2006/relationships" xmlns:p="http://schemas.openxmlformats.org/presentationml/2006/main">
  <p:tag name="AFSPANMODE" val="span"/>
</p:tagLst>
</file>

<file path=ppt/tags/tag8.xml><?xml version="1.0" encoding="utf-8"?>
<p:tagLst xmlns:a="http://schemas.openxmlformats.org/drawingml/2006/main" xmlns:r="http://schemas.openxmlformats.org/officeDocument/2006/relationships" xmlns:p="http://schemas.openxmlformats.org/presentationml/2006/main">
  <p:tag name="AFSPANMODE" val="span"/>
</p:tagLst>
</file>

<file path=ppt/tags/tag9.xml><?xml version="1.0" encoding="utf-8"?>
<p:tagLst xmlns:a="http://schemas.openxmlformats.org/drawingml/2006/main" xmlns:r="http://schemas.openxmlformats.org/officeDocument/2006/relationships" xmlns:p="http://schemas.openxmlformats.org/presentationml/2006/main">
  <p:tag name="AFSPANMODE" val="span"/>
</p:tagLst>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3">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46800" rIns="90000" bIns="46800" rtlCol="0">
        <a:spAutoFit/>
      </a:bodyPr>
      <a:lstStyle>
        <a:defPPr algn="l">
          <a:defRPr sz="1200" dirty="0">
            <a:solidFill>
              <a:schemeClr val="tx2"/>
            </a:solidFill>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290BAE6-8609-4CF6-9CC5-250FE8A91143}">
  <we:reference id="WA200010725" version="1.0.0.1" store="Omex" storeType="OMEX"/>
  <we:alternateReferences>
    <we:reference id="WA200010725" version="1.0.0.1" store="WA200010725" storeType="OMEX"/>
  </we:alternateReferences>
  <we:properties>
    <we:property name="claude.fileId" value="&quot;f1f1a720-1b66-4c9c-bb87-c0ea5bc03b00&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30</TotalTime>
  <Words>11210</Words>
  <Application>Microsoft Office PowerPoint</Application>
  <PresentationFormat>On-screen Show (4:3)</PresentationFormat>
  <Paragraphs>3041</Paragraphs>
  <Slides>57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Aptos</vt:lpstr>
      <vt:lpstr>Aptos Narrow</vt:lpstr>
      <vt:lpstr>Arial</vt:lpstr>
      <vt:lpstr>Calibri</vt:lpstr>
      <vt:lpstr>Segoe UI</vt:lpstr>
      <vt:lpstr>Segoe UI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Annabel Cox</dc:creator>
  <cp:lastModifiedBy>Annabel Cox</cp:lastModifiedBy>
  <cp:revision>5</cp:revision>
  <dcterms:created xsi:type="dcterms:W3CDTF">2026-08-23T09:53:39Z</dcterms:created>
  <dcterms:modified xsi:type="dcterms:W3CDTF">2026-09-07T05:56:25Z</dcterms:modified>
</cp:coreProperties>
</file>